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95" r:id="rId2"/>
    <p:sldId id="513" r:id="rId3"/>
    <p:sldId id="514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10"/>
    <a:srgbClr val="E3DE00"/>
    <a:srgbClr val="AC23AC"/>
    <a:srgbClr val="0000FF"/>
    <a:srgbClr val="0000CC"/>
    <a:srgbClr val="FF0000"/>
    <a:srgbClr val="ECFAFF"/>
    <a:srgbClr val="AFAF00"/>
    <a:srgbClr val="4B4EFB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5" autoAdjust="0"/>
    <p:restoredTop sz="90545" autoAdjust="0"/>
  </p:normalViewPr>
  <p:slideViewPr>
    <p:cSldViewPr snapToGrid="0">
      <p:cViewPr varScale="1">
        <p:scale>
          <a:sx n="113" d="100"/>
          <a:sy n="113" d="100"/>
        </p:scale>
        <p:origin x="1886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9E9A0-8747-49EA-9780-2B3AD1E61482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0772C-0466-44CB-B282-027A2396C2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95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3A3A5-2E5F-420B-9333-5CCC593BCAD9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A3059-BD93-4B55-9741-1FEBFAD8FC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412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8083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62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18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4B7A-89B0-4708-90D9-4851185AB967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85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6E85-5101-4F30-91E0-43D5E4CE8B33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51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CA32-954D-41B0-BA0E-73100E0F5945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552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C16B0-41EA-4964-9422-BB0F2CF7D4B4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0817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4556-FFFA-4F06-B1C0-2145885148D0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2409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7A5D9-EB6E-40A7-999E-3636C7FD9FE5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7450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FA6D4-9D2F-41BC-B089-08CE1C7CA19A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049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D6D56-92EC-4EC7-AE10-A882F5209FA6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3263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9D4-D4EA-453C-9A5E-4D60B279AEF4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520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B9C2-4314-4738-9763-842DF54F2218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500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12E3-CE56-4101-8F26-B4781A1234B7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10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SIMM_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351912" y="0"/>
            <a:ext cx="792088" cy="90843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2831D-05F0-48EB-AC61-FDBCF13AF6DD}" type="datetime1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2129" y="644871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8434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SIMM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6052" y="34440"/>
            <a:ext cx="792088" cy="908431"/>
          </a:xfrm>
          <a:prstGeom prst="rect">
            <a:avLst/>
          </a:prstGeom>
        </p:spPr>
      </p:pic>
      <p:sp>
        <p:nvSpPr>
          <p:cNvPr id="26630" name="矩形 2"/>
          <p:cNvSpPr>
            <a:spLocks noChangeArrowheads="1"/>
          </p:cNvSpPr>
          <p:nvPr/>
        </p:nvSpPr>
        <p:spPr bwMode="auto">
          <a:xfrm>
            <a:off x="0" y="376208"/>
            <a:ext cx="914400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zh-CN" altLang="en-US" sz="2500" b="1" dirty="0">
                <a:solidFill>
                  <a:prstClr val="black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年度总结</a:t>
            </a:r>
            <a:endParaRPr lang="en-US" altLang="zh-CN" sz="2500" b="1" dirty="0">
              <a:solidFill>
                <a:prstClr val="black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748134" y="2743966"/>
            <a:ext cx="7647732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3400" b="1" dirty="0">
                <a:solidFill>
                  <a:srgbClr val="A50021"/>
                </a:solidFill>
                <a:latin typeface="黑体" charset="0"/>
                <a:ea typeface="黑体" charset="0"/>
                <a:cs typeface="黑体" charset="0"/>
              </a:rPr>
              <a:t>2020</a:t>
            </a:r>
            <a:r>
              <a:rPr lang="zh-CN" altLang="en-US" sz="3400" b="1" dirty="0">
                <a:solidFill>
                  <a:srgbClr val="A50021"/>
                </a:solidFill>
                <a:latin typeface="黑体" charset="0"/>
                <a:ea typeface="黑体" charset="0"/>
                <a:cs typeface="黑体" charset="0"/>
              </a:rPr>
              <a:t>工作总结与</a:t>
            </a:r>
            <a:r>
              <a:rPr lang="en-US" altLang="zh-CN" sz="3400" b="1" dirty="0">
                <a:solidFill>
                  <a:srgbClr val="A50021"/>
                </a:solidFill>
                <a:latin typeface="黑体" charset="0"/>
                <a:ea typeface="黑体" charset="0"/>
                <a:cs typeface="黑体" charset="0"/>
              </a:rPr>
              <a:t>2021</a:t>
            </a:r>
            <a:r>
              <a:rPr lang="zh-CN" altLang="en-US" sz="3400" b="1" dirty="0">
                <a:solidFill>
                  <a:srgbClr val="A50021"/>
                </a:solidFill>
                <a:latin typeface="黑体" charset="0"/>
                <a:ea typeface="黑体" charset="0"/>
                <a:cs typeface="黑体" charset="0"/>
              </a:rPr>
              <a:t>工作计划</a:t>
            </a:r>
            <a:endParaRPr lang="en-US" altLang="zh-CN" sz="3400" b="1" dirty="0">
              <a:solidFill>
                <a:srgbClr val="A50021"/>
              </a:solidFill>
              <a:latin typeface="黑体" charset="0"/>
              <a:ea typeface="黑体" charset="0"/>
              <a:cs typeface="黑体" charset="0"/>
            </a:endParaRPr>
          </a:p>
        </p:txBody>
      </p:sp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1259632" y="4223878"/>
            <a:ext cx="65087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报告人 石禹龙</a:t>
            </a:r>
            <a:endParaRPr lang="en-US" altLang="zh-CN" sz="2800" b="1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  <a:p>
            <a:pPr algn="ctr" eaLnBrk="1" hangingPunct="1"/>
            <a:endParaRPr lang="en-US" altLang="zh-CN" sz="2800" b="1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  <a:p>
            <a:pPr algn="ctr" eaLnBrk="1" hangingPunct="1"/>
            <a:r>
              <a:rPr kumimoji="1"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中国科学院上海药物研究所</a:t>
            </a:r>
            <a:endParaRPr kumimoji="1" lang="en-US" altLang="zh-CN" sz="2800" b="1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  <a:p>
            <a:pPr algn="ctr" eaLnBrk="1" hangingPunct="1"/>
            <a:r>
              <a:rPr kumimoji="1" lang="en-US" altLang="zh-CN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2021</a:t>
            </a:r>
            <a:r>
              <a:rPr kumimoji="1"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年</a:t>
            </a:r>
            <a:r>
              <a:rPr kumimoji="1" lang="en-US" altLang="zh-CN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kumimoji="1"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月</a:t>
            </a:r>
            <a:r>
              <a:rPr kumimoji="1" lang="en-US" altLang="zh-CN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27</a:t>
            </a:r>
            <a:r>
              <a:rPr kumimoji="1"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日</a:t>
            </a:r>
          </a:p>
        </p:txBody>
      </p:sp>
      <p:sp>
        <p:nvSpPr>
          <p:cNvPr id="26629" name="AutoShape 12"/>
          <p:cNvSpPr>
            <a:spLocks noChangeArrowheads="1"/>
          </p:cNvSpPr>
          <p:nvPr/>
        </p:nvSpPr>
        <p:spPr bwMode="auto">
          <a:xfrm>
            <a:off x="0" y="1770069"/>
            <a:ext cx="8367713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14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2190" y="294825"/>
            <a:ext cx="6892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2020</a:t>
            </a:r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工作总结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26796"/>
            <a:ext cx="9144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800B2C5-E927-48D5-9F61-E1D80056A7BE}"/>
              </a:ext>
            </a:extLst>
          </p:cNvPr>
          <p:cNvSpPr txBox="1"/>
          <p:nvPr/>
        </p:nvSpPr>
        <p:spPr>
          <a:xfrm>
            <a:off x="236679" y="1289953"/>
            <a:ext cx="88328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en-US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抗新冠肺炎靶标预测及药物虚拟筛选平台开发研究</a:t>
            </a:r>
            <a:endParaRPr lang="en-US" altLang="zh-CN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参与</a:t>
            </a:r>
            <a:r>
              <a:rPr lang="en-US" altLang="zh-CN" sz="1600" dirty="0">
                <a:latin typeface="+mj-lt"/>
                <a:ea typeface="宋体" panose="02010600030101010101" pitchFamily="2" charset="-122"/>
              </a:rPr>
              <a:t>D3Docking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平台开发，相关工作已发表 （</a:t>
            </a:r>
            <a:r>
              <a:rPr lang="en-US" altLang="zh-CN" sz="1600" i="1" kern="100" dirty="0">
                <a:latin typeface="Times New Roman" panose="02020603050405020304" pitchFamily="18" charset="0"/>
              </a:rPr>
              <a:t>Acta Pharm Sin B</a:t>
            </a:r>
            <a:r>
              <a:rPr lang="zh-CN" altLang="en-US" sz="1600" kern="100" dirty="0">
                <a:latin typeface="+mj-lt"/>
                <a:ea typeface="宋体" panose="02010600030101010101" pitchFamily="2" charset="-122"/>
              </a:rPr>
              <a:t>）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。</a:t>
            </a:r>
            <a:endParaRPr lang="en-US" altLang="zh-CN" sz="1600" dirty="0">
              <a:latin typeface="+mj-lt"/>
              <a:ea typeface="宋体" panose="02010600030101010101" pitchFamily="2" charset="-122"/>
            </a:endParaRPr>
          </a:p>
          <a:p>
            <a:endParaRPr lang="en-US" altLang="zh-CN" sz="1600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噁唑啉</a:t>
            </a:r>
            <a:r>
              <a:rPr lang="zh-CN" altLang="en-US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糖合成环化</a:t>
            </a:r>
            <a:r>
              <a:rPr lang="zh-CN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步骤的过渡态计算</a:t>
            </a:r>
            <a:endParaRPr lang="en-US" altLang="zh-CN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负责相关</a:t>
            </a:r>
            <a:r>
              <a:rPr lang="zh-CN" altLang="zh-CN" sz="1600" dirty="0">
                <a:latin typeface="+mj-lt"/>
                <a:ea typeface="宋体" panose="02010600030101010101" pitchFamily="2" charset="-122"/>
              </a:rPr>
              <a:t>过渡态计算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，相关工作已发表（</a:t>
            </a:r>
            <a:r>
              <a:rPr lang="en-US" altLang="zh-CN" sz="1600" dirty="0"/>
              <a:t>Organic &amp; Biomolecular Chemistry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）。</a:t>
            </a:r>
            <a:endParaRPr lang="en-US" altLang="zh-CN" sz="1600" dirty="0">
              <a:latin typeface="+mj-lt"/>
              <a:ea typeface="宋体" panose="02010600030101010101" pitchFamily="2" charset="-122"/>
            </a:endParaRPr>
          </a:p>
          <a:p>
            <a:endParaRPr lang="en-US" altLang="zh-CN" sz="1600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3. EGFR</a:t>
            </a:r>
            <a:r>
              <a:rPr lang="zh-CN" altLang="en-US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" panose="02020603050405020304" pitchFamily="18" charset="0"/>
              </a:rPr>
              <a:t>突变相关肺癌临床用药预测平台开发研究</a:t>
            </a:r>
            <a:endParaRPr lang="en-US" altLang="zh-CN" sz="1600" b="1" dirty="0">
              <a:latin typeface="+mj-lt"/>
              <a:ea typeface="宋体" panose="0201060003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完成了文献中</a:t>
            </a:r>
            <a:r>
              <a:rPr lang="en-US" altLang="zh-CN" sz="1600" dirty="0">
                <a:latin typeface="+mj-lt"/>
                <a:ea typeface="宋体" panose="02010600030101010101" pitchFamily="2" charset="-122"/>
              </a:rPr>
              <a:t>EGFR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突变临床案例的收集；</a:t>
            </a:r>
            <a:endParaRPr lang="en-US" altLang="zh-CN" sz="1600" dirty="0">
              <a:latin typeface="+mj-lt"/>
              <a:ea typeface="宋体" panose="0201060003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确定了分子对接的合适参数；</a:t>
            </a:r>
            <a:endParaRPr lang="en-US" altLang="zh-CN" sz="1600" dirty="0">
              <a:latin typeface="+mj-lt"/>
              <a:ea typeface="宋体" panose="0201060003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确定了临床疗效预测方案。</a:t>
            </a:r>
            <a:endParaRPr lang="en-US" altLang="zh-CN" sz="1600" dirty="0">
              <a:latin typeface="+mj-lt"/>
              <a:ea typeface="宋体" panose="0201060003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sz="1600" dirty="0">
              <a:latin typeface="+mj-lt"/>
              <a:ea typeface="宋体" panose="02010600030101010101" pitchFamily="2" charset="-122"/>
            </a:endParaRPr>
          </a:p>
          <a:p>
            <a:r>
              <a:rPr lang="en-US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" panose="02020603050405020304" pitchFamily="18" charset="0"/>
              </a:rPr>
              <a:t>4. </a:t>
            </a:r>
            <a:r>
              <a:rPr lang="en-US" altLang="zh-CN" sz="1600" b="1" dirty="0" err="1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" panose="02020603050405020304" pitchFamily="18" charset="0"/>
              </a:rPr>
              <a:t>DockingDataBank</a:t>
            </a:r>
            <a:r>
              <a:rPr lang="en-US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" panose="02020603050405020304" pitchFamily="18" charset="0"/>
              </a:rPr>
              <a:t> (DDB)</a:t>
            </a:r>
            <a:r>
              <a:rPr lang="zh-CN" altLang="en-US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" panose="02020603050405020304" pitchFamily="18" charset="0"/>
              </a:rPr>
              <a:t>网站更新</a:t>
            </a:r>
            <a:endParaRPr lang="en-US" altLang="zh-CN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" panose="02020603050405020304" pitchFamily="18" charset="0"/>
            </a:endParaRPr>
          </a:p>
          <a:p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更新了</a:t>
            </a:r>
            <a:r>
              <a:rPr lang="en-US" altLang="zh-CN" sz="1600" dirty="0">
                <a:latin typeface="+mj-lt"/>
                <a:ea typeface="宋体" panose="02010600030101010101" pitchFamily="2" charset="-122"/>
              </a:rPr>
              <a:t>DDB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网站的后台靶标数据及相关疾病信息。</a:t>
            </a:r>
            <a:endParaRPr lang="en-US" altLang="zh-CN" sz="1600" dirty="0">
              <a:latin typeface="+mj-lt"/>
              <a:ea typeface="宋体" panose="02010600030101010101" pitchFamily="2" charset="-122"/>
            </a:endParaRPr>
          </a:p>
          <a:p>
            <a:endParaRPr lang="en-US" altLang="zh-CN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" panose="02020603050405020304" pitchFamily="18" charset="0"/>
            </a:endParaRPr>
          </a:p>
          <a:p>
            <a:r>
              <a:rPr lang="en-US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" panose="02020603050405020304" pitchFamily="18" charset="0"/>
              </a:rPr>
              <a:t>5. </a:t>
            </a:r>
            <a:r>
              <a:rPr lang="zh-CN" altLang="en-US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" panose="02020603050405020304" pitchFamily="18" charset="0"/>
              </a:rPr>
              <a:t>预防新冠病毒的中药方剂研究</a:t>
            </a:r>
            <a:endParaRPr lang="en-US" altLang="zh-CN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>
                <a:latin typeface="+mj-lt"/>
                <a:ea typeface="宋体" panose="02010600030101010101" pitchFamily="2" charset="-122"/>
              </a:rPr>
              <a:t>Spike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、</a:t>
            </a:r>
            <a:r>
              <a:rPr lang="en-US" altLang="zh-CN" sz="1600" dirty="0" err="1">
                <a:latin typeface="+mj-lt"/>
                <a:ea typeface="宋体" panose="02010600030101010101" pitchFamily="2" charset="-122"/>
              </a:rPr>
              <a:t>Mpro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、</a:t>
            </a:r>
            <a:r>
              <a:rPr lang="en-US" altLang="zh-CN" sz="1600" dirty="0" err="1">
                <a:latin typeface="+mj-lt"/>
                <a:ea typeface="宋体" panose="02010600030101010101" pitchFamily="2" charset="-122"/>
              </a:rPr>
              <a:t>PLpro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蛋白的中药成分虚拟筛选；</a:t>
            </a:r>
            <a:endParaRPr lang="en-US" altLang="zh-CN" sz="1600" dirty="0">
              <a:latin typeface="+mj-lt"/>
              <a:ea typeface="宋体" panose="0201060003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基于</a:t>
            </a:r>
            <a:r>
              <a:rPr lang="en-US" altLang="zh-CN" sz="1600" dirty="0">
                <a:latin typeface="+mj-lt"/>
                <a:ea typeface="宋体" panose="02010600030101010101" pitchFamily="2" charset="-122"/>
              </a:rPr>
              <a:t>D3Similarity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中收集的冠状病毒抑制剂进行</a:t>
            </a:r>
            <a:r>
              <a:rPr lang="en-US" altLang="zh-CN" sz="1600" dirty="0">
                <a:latin typeface="+mj-lt"/>
                <a:ea typeface="宋体" panose="02010600030101010101" pitchFamily="2" charset="-122"/>
              </a:rPr>
              <a:t>2D/3D</a:t>
            </a:r>
            <a:r>
              <a:rPr lang="zh-CN" altLang="en-US" sz="1600" dirty="0">
                <a:latin typeface="+mj-lt"/>
                <a:ea typeface="宋体" panose="02010600030101010101" pitchFamily="2" charset="-122"/>
              </a:rPr>
              <a:t>相似性搜索。</a:t>
            </a:r>
            <a:endParaRPr lang="en-US" altLang="zh-CN" sz="1600" dirty="0">
              <a:latin typeface="+mj-lt"/>
              <a:ea typeface="宋体" panose="02010600030101010101" pitchFamily="2" charset="-122"/>
            </a:endParaRPr>
          </a:p>
          <a:p>
            <a:endParaRPr lang="en-US" altLang="zh-CN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035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2190" y="294825"/>
            <a:ext cx="6892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2021</a:t>
            </a:r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工作计划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26796"/>
            <a:ext cx="9144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A4F76F0-7E67-486B-BCBA-08A652F8D743}"/>
              </a:ext>
            </a:extLst>
          </p:cNvPr>
          <p:cNvSpPr txBox="1"/>
          <p:nvPr/>
        </p:nvSpPr>
        <p:spPr>
          <a:xfrm>
            <a:off x="153282" y="1212306"/>
            <a:ext cx="891624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1. D3EGFR</a:t>
            </a:r>
            <a:r>
              <a:rPr lang="zh-CN" altLang="en-US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文章撰写（寒假）</a:t>
            </a:r>
            <a:endParaRPr lang="en-US" altLang="zh-CN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1600" dirty="0"/>
              <a:t>整理数据，完善网站功能，撰写文章。</a:t>
            </a:r>
            <a:endParaRPr lang="en-US" altLang="zh-CN" sz="1600" dirty="0"/>
          </a:p>
          <a:p>
            <a:endParaRPr lang="en-US" altLang="zh-CN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1600" b="1" dirty="0">
                <a:solidFill>
                  <a:srgbClr val="0000D5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2. DDB</a:t>
            </a:r>
            <a:r>
              <a:rPr lang="zh-CN" altLang="en-US" sz="1600" b="1" dirty="0">
                <a:solidFill>
                  <a:srgbClr val="0000D5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网站更新，文章撰写</a:t>
            </a:r>
            <a:endParaRPr lang="en-US" altLang="zh-CN" sz="1600" b="1" dirty="0">
              <a:solidFill>
                <a:srgbClr val="0000D5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/>
              <a:t>靶标预测功能评测，根据评测结果确定较好的参数指标和靶标预测方案；</a:t>
            </a:r>
            <a:endParaRPr lang="en-US" altLang="zh-CN" sz="16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/>
              <a:t>精炼靶标，使输出结果更有价值。平均一个任务需要</a:t>
            </a:r>
            <a:r>
              <a:rPr lang="en-US" altLang="zh-CN" sz="1600" dirty="0"/>
              <a:t>2</a:t>
            </a:r>
            <a:r>
              <a:rPr lang="zh-CN" altLang="en-US" sz="1600" dirty="0"/>
              <a:t>天左右，分子量大的需要更久，很大程度上限制了应用。是否需要减少至仅含疾病信息的靶标（靶标约</a:t>
            </a:r>
            <a:r>
              <a:rPr lang="en-US" altLang="zh-CN" sz="1600" dirty="0"/>
              <a:t>4000</a:t>
            </a:r>
            <a:r>
              <a:rPr lang="zh-CN" altLang="en-US" sz="1600" dirty="0"/>
              <a:t>，缩减一半时间）？用户是否会关注没有相关疾病信息的靶标？</a:t>
            </a:r>
            <a:endParaRPr lang="en-US" altLang="zh-CN" sz="16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/>
              <a:t>丰富网站功能。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en-US" altLang="zh-CN" sz="1600" b="1" dirty="0">
                <a:solidFill>
                  <a:srgbClr val="0000D5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1600" b="1" dirty="0">
                <a:solidFill>
                  <a:srgbClr val="0000D5"/>
                </a:solidFill>
                <a:ea typeface="宋体" panose="02010600030101010101" pitchFamily="2" charset="-122"/>
                <a:cs typeface="Times" panose="02020603050405020304" pitchFamily="18" charset="0"/>
              </a:rPr>
              <a:t>预防新冠病毒的中药方剂研究</a:t>
            </a:r>
            <a:endParaRPr lang="en-US" altLang="zh-CN" sz="1600" b="1" dirty="0">
              <a:solidFill>
                <a:srgbClr val="0000D5"/>
              </a:solidFill>
              <a:ea typeface="宋体" panose="02010600030101010101" pitchFamily="2" charset="-122"/>
              <a:cs typeface="Times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/>
              <a:t>根据相似度阈值</a:t>
            </a:r>
            <a:r>
              <a:rPr lang="en-US" altLang="zh-CN" sz="1600" dirty="0"/>
              <a:t>0.6</a:t>
            </a:r>
            <a:r>
              <a:rPr lang="zh-CN" altLang="en-US" sz="1600" dirty="0"/>
              <a:t>重新整理</a:t>
            </a:r>
            <a:r>
              <a:rPr lang="en-US" altLang="zh-CN" sz="1600" dirty="0"/>
              <a:t>2D/3D</a:t>
            </a:r>
            <a:r>
              <a:rPr lang="zh-CN" altLang="en-US" sz="1600" dirty="0"/>
              <a:t>相似度高的中药成分及其中药材。</a:t>
            </a:r>
            <a:endParaRPr lang="en-US" altLang="zh-CN" sz="16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/>
              <a:t>查找排名靠前的中药成分在药材中的含量。</a:t>
            </a:r>
            <a:endParaRPr lang="en-US" altLang="zh-CN" sz="1600" dirty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sz="1600" dirty="0"/>
          </a:p>
          <a:p>
            <a:r>
              <a:rPr lang="en-US" altLang="zh-CN" sz="1600" b="1" dirty="0">
                <a:solidFill>
                  <a:srgbClr val="0000D5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zh-CN" altLang="en-US" sz="1600" b="1" dirty="0">
                <a:solidFill>
                  <a:srgbClr val="0000D5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含</a:t>
            </a:r>
            <a:r>
              <a:rPr lang="en-US" altLang="zh-CN" sz="1600" b="1" dirty="0">
                <a:solidFill>
                  <a:srgbClr val="0000D5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Br</a:t>
            </a:r>
            <a:r>
              <a:rPr lang="zh-CN" altLang="en-US" sz="1600" b="1" dirty="0">
                <a:solidFill>
                  <a:srgbClr val="0000D5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的上市药物综述</a:t>
            </a:r>
            <a:endParaRPr lang="en-US" altLang="zh-CN" sz="1600" b="1" dirty="0">
              <a:solidFill>
                <a:srgbClr val="0000D5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1600" dirty="0"/>
              <a:t>第一个上市的含</a:t>
            </a:r>
            <a:r>
              <a:rPr lang="en-US" altLang="zh-CN" sz="1600" dirty="0"/>
              <a:t>Br</a:t>
            </a:r>
            <a:r>
              <a:rPr lang="zh-CN" altLang="en-US" sz="1600" dirty="0"/>
              <a:t>的药物；每年或者每</a:t>
            </a:r>
            <a:r>
              <a:rPr lang="en-US" altLang="zh-CN" sz="1600" dirty="0"/>
              <a:t>5</a:t>
            </a:r>
            <a:r>
              <a:rPr lang="zh-CN" altLang="en-US" sz="1600" dirty="0"/>
              <a:t>年上市了多少含</a:t>
            </a:r>
            <a:r>
              <a:rPr lang="en-US" altLang="zh-CN" sz="1600" dirty="0"/>
              <a:t>Br</a:t>
            </a:r>
            <a:r>
              <a:rPr lang="zh-CN" altLang="en-US" sz="1600" dirty="0"/>
              <a:t>药物；每个含</a:t>
            </a:r>
            <a:r>
              <a:rPr lang="en-US" altLang="zh-CN" sz="1600" dirty="0"/>
              <a:t>Br</a:t>
            </a:r>
            <a:r>
              <a:rPr lang="zh-CN" altLang="en-US" sz="1600" dirty="0"/>
              <a:t>药物的功能；作用靶标；作用模式；临床阶段的含</a:t>
            </a:r>
            <a:r>
              <a:rPr lang="en-US" altLang="zh-CN" sz="1600" dirty="0"/>
              <a:t>Br</a:t>
            </a:r>
            <a:r>
              <a:rPr lang="zh-CN" altLang="en-US" sz="1600" dirty="0"/>
              <a:t>药物。</a:t>
            </a:r>
          </a:p>
          <a:p>
            <a:endParaRPr lang="zh-CN" altLang="en-US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5. </a:t>
            </a:r>
            <a:r>
              <a:rPr lang="zh-CN" altLang="en-US" sz="1600" b="1" dirty="0">
                <a:solidFill>
                  <a:srgbClr val="0000D5"/>
                </a:solidFill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活性与分子量关系的统计分析</a:t>
            </a:r>
            <a:endParaRPr lang="en-US" altLang="zh-CN" sz="1600" b="1" dirty="0">
              <a:solidFill>
                <a:srgbClr val="0000D5"/>
              </a:solidFill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/>
              <a:t>查找相关文献；</a:t>
            </a:r>
            <a:endParaRPr lang="en-US" altLang="zh-CN" sz="16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/>
              <a:t>利用</a:t>
            </a:r>
            <a:r>
              <a:rPr lang="en-US" altLang="zh-CN" sz="1600" dirty="0" err="1"/>
              <a:t>ChEMBL</a:t>
            </a:r>
            <a:r>
              <a:rPr lang="zh-CN" altLang="en-US" sz="1600" dirty="0"/>
              <a:t>数据库或</a:t>
            </a:r>
            <a:r>
              <a:rPr lang="en-US" altLang="zh-CN" sz="1600" dirty="0" err="1"/>
              <a:t>PDBbind</a:t>
            </a:r>
            <a:r>
              <a:rPr lang="zh-CN" altLang="en-US" sz="1600" dirty="0"/>
              <a:t>数据库，看活性与分子量的关系；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/>
              <a:t>选择一些特定的靶标，找到活性化合物，看活性与分子量的关系。</a:t>
            </a:r>
          </a:p>
        </p:txBody>
      </p:sp>
    </p:spTree>
    <p:extLst>
      <p:ext uri="{BB962C8B-B14F-4D97-AF65-F5344CB8AC3E}">
        <p14:creationId xmlns:p14="http://schemas.microsoft.com/office/powerpoint/2010/main" val="88978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Times New Roman"/>
        <a:ea typeface="Times New Roman"/>
        <a:cs typeface=""/>
      </a:majorFont>
      <a:minorFont>
        <a:latin typeface="Times New Roman"/>
        <a:ea typeface="Times New Roman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5039</TotalTime>
  <Words>429</Words>
  <Application>Microsoft Office PowerPoint</Application>
  <PresentationFormat>全屏显示(4:3)</PresentationFormat>
  <Paragraphs>48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等线</vt:lpstr>
      <vt:lpstr>黑体</vt:lpstr>
      <vt:lpstr>宋体</vt:lpstr>
      <vt:lpstr>Arial</vt:lpstr>
      <vt:lpstr>Calibri</vt:lpstr>
      <vt:lpstr>Times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课题一：针对蛋白质机器动态结构进行药物设计的技术</dc:title>
  <dc:creator>dddc-jawang</dc:creator>
  <cp:lastModifiedBy>YLshi</cp:lastModifiedBy>
  <cp:revision>552</cp:revision>
  <dcterms:created xsi:type="dcterms:W3CDTF">2016-05-05T01:58:29Z</dcterms:created>
  <dcterms:modified xsi:type="dcterms:W3CDTF">2021-01-27T13:50:51Z</dcterms:modified>
</cp:coreProperties>
</file>