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524" r:id="rId2"/>
    <p:sldId id="517" r:id="rId3"/>
    <p:sldId id="525" r:id="rId4"/>
    <p:sldId id="530" r:id="rId5"/>
    <p:sldId id="526" r:id="rId6"/>
    <p:sldId id="529" r:id="rId7"/>
    <p:sldId id="531" r:id="rId8"/>
    <p:sldId id="532" r:id="rId9"/>
    <p:sldId id="533" r:id="rId10"/>
    <p:sldId id="534" r:id="rId11"/>
    <p:sldId id="535" r:id="rId12"/>
    <p:sldId id="536" r:id="rId13"/>
    <p:sldId id="537" r:id="rId14"/>
    <p:sldId id="538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72E4"/>
    <a:srgbClr val="4A4A93"/>
    <a:srgbClr val="CCCCCC"/>
    <a:srgbClr val="8686FF"/>
    <a:srgbClr val="7FA2D0"/>
    <a:srgbClr val="E8E810"/>
    <a:srgbClr val="E3DE00"/>
    <a:srgbClr val="AC23AC"/>
    <a:srgbClr val="0000FF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5" autoAdjust="0"/>
    <p:restoredTop sz="90545" autoAdjust="0"/>
  </p:normalViewPr>
  <p:slideViewPr>
    <p:cSldViewPr snapToGrid="0">
      <p:cViewPr varScale="1">
        <p:scale>
          <a:sx n="72" d="100"/>
          <a:sy n="72" d="100"/>
        </p:scale>
        <p:origin x="1116" y="4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680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9E9A0-8747-49EA-9780-2B3AD1E61482}" type="datetimeFigureOut">
              <a:rPr lang="zh-CN" altLang="en-US" smtClean="0"/>
              <a:t>2022/7/9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0772C-0466-44CB-B282-027A2396C2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95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C3A3A5-2E5F-420B-9333-5CCC593BCAD9}" type="datetimeFigureOut">
              <a:rPr lang="zh-CN" altLang="en-US" smtClean="0"/>
              <a:t>2022/7/9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A3059-BD93-4B55-9741-1FEBFAD8FC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412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913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77196-4DE0-4A29-9413-1D0B31FB9F61}" type="datetime1">
              <a:rPr lang="zh-CN" altLang="en-US" smtClean="0"/>
              <a:t>2022/7/9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851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57CF-10CD-4DC1-AA3D-C0456ABD1ED8}" type="datetime1">
              <a:rPr lang="zh-CN" altLang="en-US" smtClean="0"/>
              <a:t>2022/7/9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8178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7D191-282D-40B2-8820-871D87B9FC11}" type="datetime1">
              <a:rPr lang="zh-CN" altLang="en-US" smtClean="0"/>
              <a:t>2022/7/9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409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9B939-B198-45B9-B285-0C9CD3B78DC4}" type="datetime1">
              <a:rPr lang="zh-CN" altLang="en-US" smtClean="0"/>
              <a:t>2022/7/9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7450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861A5-C7BF-4545-8F0B-51D1229CCD51}" type="datetime1">
              <a:rPr lang="zh-CN" altLang="en-US" smtClean="0"/>
              <a:t>2022/7/9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491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7A9-EA8A-4741-920B-851BFCDDE50D}" type="datetime1">
              <a:rPr lang="zh-CN" altLang="en-US" smtClean="0"/>
              <a:t>2022/7/9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26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D058-D191-4CFD-A74C-C4C6661F1105}" type="datetime1">
              <a:rPr lang="zh-CN" altLang="en-US" smtClean="0"/>
              <a:t>2022/7/9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208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58517-90E3-4E20-BAFE-1D4A57CD78F6}" type="datetime1">
              <a:rPr lang="zh-CN" altLang="en-US" smtClean="0"/>
              <a:t>2022/7/9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001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B2A3E-94D9-47D3-8902-B367DB054280}" type="datetime1">
              <a:rPr lang="zh-CN" altLang="en-US" smtClean="0"/>
              <a:t>2022/7/9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032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2250A-D079-4B4B-948F-EA172D954FF8}" type="datetime1">
              <a:rPr lang="zh-CN" altLang="en-US" smtClean="0"/>
              <a:t>2022/7/9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51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16D96-F659-4FDC-B85A-CEABA900261A}" type="datetime1">
              <a:rPr lang="zh-CN" altLang="en-US" smtClean="0"/>
              <a:t>2022/7/9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5522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SIMM_logo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8351912" y="0"/>
            <a:ext cx="792088" cy="90843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BBB39-731F-4310-8611-608815099E5B}" type="datetime1">
              <a:rPr lang="zh-CN" altLang="en-US" smtClean="0"/>
              <a:t>2022/7/9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2129" y="644871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434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kalininalab/alphafold_non_docke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957-z/alphafold_non_docker" TargetMode="External"/><Relationship Id="rId2" Type="http://schemas.openxmlformats.org/officeDocument/2006/relationships/hyperlink" Target="https://github.com/957-z/alphafold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colab.research.google.com/github/sokrypton/ColabFold/blob/main/beta/AlphaFold2_advanced.ipynb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gitlab.com/ElofssonLab/FoldDock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github.com/deepmind/alphafold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github.com/deepmind/alphafold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SIMM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06052" y="34440"/>
            <a:ext cx="792088" cy="908431"/>
          </a:xfrm>
          <a:prstGeom prst="rect">
            <a:avLst/>
          </a:prstGeom>
        </p:spPr>
      </p:pic>
      <p:sp>
        <p:nvSpPr>
          <p:cNvPr id="26626" name="TextBox 4"/>
          <p:cNvSpPr txBox="1">
            <a:spLocks noChangeArrowheads="1"/>
          </p:cNvSpPr>
          <p:nvPr/>
        </p:nvSpPr>
        <p:spPr bwMode="auto">
          <a:xfrm>
            <a:off x="538161" y="3035219"/>
            <a:ext cx="76477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AlphaFold2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安装及测试结果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629" name="AutoShape 12"/>
          <p:cNvSpPr>
            <a:spLocks noChangeArrowheads="1"/>
          </p:cNvSpPr>
          <p:nvPr/>
        </p:nvSpPr>
        <p:spPr bwMode="auto">
          <a:xfrm>
            <a:off x="0" y="1770069"/>
            <a:ext cx="8367713" cy="109538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2147483647 h 1000"/>
              <a:gd name="T6" fmla="*/ 0 w 1000"/>
              <a:gd name="T7" fmla="*/ 2147483647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00"/>
              <a:gd name="T19" fmla="*/ 0 h 1000"/>
              <a:gd name="T20" fmla="*/ 1000 w 1000"/>
              <a:gd name="T21" fmla="*/ 1000 h 1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C0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517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V="1">
            <a:off x="-13123" y="904126"/>
            <a:ext cx="9157123" cy="14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2693BC6-F49F-4C6F-BF0B-E6F24ED18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2</a:t>
            </a:fld>
            <a:endParaRPr lang="zh-CN" altLang="en-US" dirty="0"/>
          </a:p>
        </p:txBody>
      </p:sp>
      <p:sp>
        <p:nvSpPr>
          <p:cNvPr id="8" name="TextBox 20">
            <a:extLst>
              <a:ext uri="{FF2B5EF4-FFF2-40B4-BE49-F238E27FC236}">
                <a16:creationId xmlns:a16="http://schemas.microsoft.com/office/drawing/2014/main" id="{4FDDDE0D-DC7F-4BA9-8152-7283319CBEC2}"/>
              </a:ext>
            </a:extLst>
          </p:cNvPr>
          <p:cNvSpPr txBox="1"/>
          <p:nvPr/>
        </p:nvSpPr>
        <p:spPr>
          <a:xfrm>
            <a:off x="107504" y="230320"/>
            <a:ext cx="4580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一</a:t>
            </a:r>
            <a:r>
              <a:rPr lang="en-US" altLang="zh-CN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安装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BF5B217-B3D8-48B3-B87C-236DB762BFC9}"/>
              </a:ext>
            </a:extLst>
          </p:cNvPr>
          <p:cNvSpPr txBox="1"/>
          <p:nvPr/>
        </p:nvSpPr>
        <p:spPr>
          <a:xfrm>
            <a:off x="324251" y="1136554"/>
            <a:ext cx="8399801" cy="4979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教程链接：</a:t>
            </a:r>
            <a:r>
              <a:rPr lang="en-US" altLang="zh-CN" sz="1400" dirty="0" err="1">
                <a:hlinkClick r:id="rId2"/>
              </a:rPr>
              <a:t>kalininalab</a:t>
            </a:r>
            <a:r>
              <a:rPr lang="en-US" altLang="zh-CN" sz="1400" dirty="0">
                <a:hlinkClick r:id="rId2"/>
              </a:rPr>
              <a:t>/</a:t>
            </a:r>
            <a:r>
              <a:rPr lang="en-US" altLang="zh-CN" sz="1400" dirty="0" err="1">
                <a:hlinkClick r:id="rId2"/>
              </a:rPr>
              <a:t>alphafold_non_docker</a:t>
            </a:r>
            <a:r>
              <a:rPr lang="en-US" altLang="zh-CN" sz="1400" dirty="0">
                <a:hlinkClick r:id="rId2"/>
              </a:rPr>
              <a:t> (github.com)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下载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Alphafold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所需数据库并解压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en-US" altLang="zh-CN" sz="1400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Cuda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升级到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11.0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以上版本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需要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root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权限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，因为程序所依赖的</a:t>
            </a:r>
            <a:r>
              <a:rPr lang="en-US" altLang="zh-CN" sz="1400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cudatoolkit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1400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cudnn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1400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tensorflow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1400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jax</a:t>
            </a:r>
            <a:r>
              <a:rPr lang="en-US" altLang="zh-CN" sz="1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1400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jaxlib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要和</a:t>
            </a:r>
            <a:r>
              <a:rPr lang="en-US" altLang="zh-CN" sz="1400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cuda</a:t>
            </a:r>
            <a:r>
              <a:rPr lang="zh-CN" alt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版本对应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3.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Conda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配置环境：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conda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create --name af2-cuda11.3 python==3.8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conda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update -n base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conda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conda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activate af2-cuda11.3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conda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install -y -c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conda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-forge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openmm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==7.5.1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cudnn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==8.2.1.32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cudatoolkit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==11.0.3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pdbfixer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==1.7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conda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install -y -c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bioconda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hmmer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==3.3.2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hhsuite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==3.3.0 kalign2==2.04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wget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-q -P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alphafold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/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alphafold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/common/ https://git.scicore.unibas.ch/schwede/openstructure/-/raw/7102c63615b64735c4941278d92b554ec94415f8/modules/mol/alg/src/stereo_chemical_props.txt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pip install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absl-py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==0.13.0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biopython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==1.79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chex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==0.0.7 dm-haiku==0.0.4 dm-tree==0.1.6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immutabledict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==2.0.0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jax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==0.2.14 ml-collections==0.1.0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numpy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==1.19.5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scipy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==1.7.0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tensorflow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==2.5.0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pip install --upgrade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jax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jaxlib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==0.1.69+cuda111 -f https://storage.googleapis.com/jax-releases/jax_releases.html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cd /home/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chpeng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/anaconda3/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envs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/af2-cuda11.3/lib/python3.8/site-packages/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patch -p0 &lt; /home/databank/alphafold2/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alphafold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/docker/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openmm.patch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4. 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移动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run_alphafold.sh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脚本至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/home/databank/alphafold2/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alphafold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/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目录下，配置完成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5314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/>
          <p:cNvSpPr txBox="1"/>
          <p:nvPr/>
        </p:nvSpPr>
        <p:spPr>
          <a:xfrm>
            <a:off x="107504" y="230320"/>
            <a:ext cx="4580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二</a:t>
            </a:r>
            <a:r>
              <a:rPr lang="en-US" altLang="zh-CN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测试</a:t>
            </a: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-13123" y="904126"/>
            <a:ext cx="9157123" cy="14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49DF2E8B-45A5-47DC-9CB4-D908175E6A7B}"/>
              </a:ext>
            </a:extLst>
          </p:cNvPr>
          <p:cNvSpPr txBox="1"/>
          <p:nvPr/>
        </p:nvSpPr>
        <p:spPr>
          <a:xfrm>
            <a:off x="53752" y="994644"/>
            <a:ext cx="9036496" cy="4754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使用命令：</a:t>
            </a:r>
            <a:endParaRPr lang="en-US" altLang="zh-CN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服务器：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GPU-4N 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地址：</a:t>
            </a:r>
            <a:r>
              <a:rPr lang="pt-BR" altLang="zh-CN" sz="1400" dirty="0"/>
              <a:t> 172.21.85.9  </a:t>
            </a:r>
            <a:r>
              <a:rPr lang="zh-CN" altLang="en-US" sz="1400" dirty="0">
                <a:ea typeface="黑体" panose="02010609060101010101" pitchFamily="49" charset="-122"/>
              </a:rPr>
              <a:t>端口号</a:t>
            </a:r>
            <a:r>
              <a:rPr lang="en-US" altLang="zh-CN" sz="1400" dirty="0">
                <a:ea typeface="黑体" panose="02010609060101010101" pitchFamily="49" charset="-122"/>
              </a:rPr>
              <a:t>:</a:t>
            </a:r>
            <a:r>
              <a:rPr lang="pt-BR" altLang="zh-CN" sz="1400" dirty="0"/>
              <a:t>22 </a:t>
            </a:r>
          </a:p>
          <a:p>
            <a:pPr>
              <a:lnSpc>
                <a:spcPct val="120000"/>
              </a:lnSpc>
            </a:pP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目录：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/home/databank/alphafold2/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alphafold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/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将需要预测的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fasta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文件放至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/home/databank/alphafold2/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alphafold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/example/</a:t>
            </a:r>
          </a:p>
          <a:p>
            <a:pPr>
              <a:lnSpc>
                <a:spcPct val="120000"/>
              </a:lnSpc>
            </a:pP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conda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activate af2-cuda11.3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nohup bash run_alphafold.sh 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-d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数据库所在目录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-o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输出目录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-m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model_1,model_2,model_3,model_4,model_5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（可选只输出某几个）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-f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预测的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fasta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文件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-t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时间（年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-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月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-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日）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-a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所用的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GPU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0 or 1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-g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是否使用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GPU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true or false, 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默认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true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14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-p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两种模式（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full_dbs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or casp14, 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默认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full_dbs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&gt;&gt; 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输出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log</a:t>
            </a: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文件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 2&gt;&amp;1 &amp;</a:t>
            </a:r>
          </a:p>
          <a:p>
            <a:pPr>
              <a:lnSpc>
                <a:spcPct val="120000"/>
              </a:lnSpc>
            </a:pP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示例：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nohup bash run_alphafold.sh -d /home/databank/alphafold2/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alphafold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/</a:t>
            </a:r>
            <a:r>
              <a:rPr lang="en-US" altLang="zh-CN" sz="14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Genetic_databases</a:t>
            </a:r>
            <a:r>
              <a:rPr lang="en-US" altLang="zh-CN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/ -o ./example/ -m model_1,model_2,model_3,model_4,model_5 -f ./example/TMPRSS2.fasta -t 2020-5-14 -a 0 &gt;&gt; TMPRSS2_run.log 2&gt;&amp;1 &amp;</a:t>
            </a:r>
          </a:p>
          <a:p>
            <a:pPr>
              <a:lnSpc>
                <a:spcPct val="120000"/>
              </a:lnSpc>
            </a:pP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Times New Roman" panose="02020603050405020304" pitchFamily="18" charset="0"/>
                <a:ea typeface="黑体" panose="02010609060101010101" pitchFamily="49" charset="-122"/>
              </a:rPr>
              <a:t>详细命令参数解释可参见：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hlinkClick r:id="rId2"/>
              </a:rPr>
              <a:t>957-z/</a:t>
            </a:r>
            <a:r>
              <a:rPr lang="en-US" altLang="zh-CN" sz="1400" dirty="0" err="1">
                <a:hlinkClick r:id="rId2"/>
              </a:rPr>
              <a:t>alphafold</a:t>
            </a:r>
            <a:r>
              <a:rPr lang="en-US" altLang="zh-CN" sz="1400" dirty="0">
                <a:hlinkClick r:id="rId2"/>
              </a:rPr>
              <a:t>: Open source code for </a:t>
            </a:r>
            <a:r>
              <a:rPr lang="en-US" altLang="zh-CN" sz="1400" dirty="0" err="1">
                <a:hlinkClick r:id="rId2"/>
              </a:rPr>
              <a:t>AlphaFold</a:t>
            </a:r>
            <a:r>
              <a:rPr lang="en-US" altLang="zh-CN" sz="1400" dirty="0">
                <a:hlinkClick r:id="rId2"/>
              </a:rPr>
              <a:t>. (github.com)</a:t>
            </a:r>
            <a:endParaRPr lang="en-US" altLang="zh-CN" sz="1400" dirty="0"/>
          </a:p>
          <a:p>
            <a:pPr>
              <a:lnSpc>
                <a:spcPct val="120000"/>
              </a:lnSpc>
            </a:pPr>
            <a:r>
              <a:rPr lang="en-US" altLang="zh-CN" sz="1400" dirty="0">
                <a:hlinkClick r:id="rId3"/>
              </a:rPr>
              <a:t>957-z/</a:t>
            </a:r>
            <a:r>
              <a:rPr lang="en-US" altLang="zh-CN" sz="1400" dirty="0" err="1">
                <a:hlinkClick r:id="rId3"/>
              </a:rPr>
              <a:t>alphafold_non_docker</a:t>
            </a:r>
            <a:r>
              <a:rPr lang="en-US" altLang="zh-CN" sz="1400" dirty="0">
                <a:hlinkClick r:id="rId3"/>
              </a:rPr>
              <a:t> (github.com)</a:t>
            </a:r>
            <a:endParaRPr lang="en-US" altLang="zh-CN" sz="1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7541E5F7-1689-4A09-819F-26AD11900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050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/>
          <p:cNvSpPr txBox="1"/>
          <p:nvPr/>
        </p:nvSpPr>
        <p:spPr>
          <a:xfrm>
            <a:off x="107504" y="230320"/>
            <a:ext cx="4580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二</a:t>
            </a:r>
            <a:r>
              <a:rPr lang="en-US" altLang="zh-CN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测试</a:t>
            </a: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-13123" y="904126"/>
            <a:ext cx="9157123" cy="14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7541E5F7-1689-4A09-819F-26AD11900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4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CC8595E-EA79-45D0-8703-238E10F8DC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05" b="6804"/>
          <a:stretch/>
        </p:blipFill>
        <p:spPr>
          <a:xfrm>
            <a:off x="135678" y="1448410"/>
            <a:ext cx="4524616" cy="338702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8D50928-3172-4539-9DE8-4E5E4660E8B9}"/>
              </a:ext>
            </a:extLst>
          </p:cNvPr>
          <p:cNvSpPr txBox="1"/>
          <p:nvPr/>
        </p:nvSpPr>
        <p:spPr>
          <a:xfrm>
            <a:off x="60091" y="904126"/>
            <a:ext cx="2509020" cy="455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输出文件及具体意义：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DA9983A-9496-4280-9BF0-675980CEB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641" y="1359379"/>
            <a:ext cx="4811636" cy="514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117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V="1">
            <a:off x="-13123" y="904126"/>
            <a:ext cx="9157123" cy="14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7541E5F7-1689-4A09-819F-26AD11900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2129" y="6448714"/>
            <a:ext cx="2057400" cy="365125"/>
          </a:xfrm>
        </p:spPr>
        <p:txBody>
          <a:bodyPr/>
          <a:lstStyle/>
          <a:p>
            <a:fld id="{5B8AC867-72ED-42EA-92C6-36FC511EE56C}" type="slidenum">
              <a:rPr lang="zh-CN" altLang="en-US" smtClean="0"/>
              <a:t>5</a:t>
            </a:fld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8D50928-3172-4539-9DE8-4E5E4660E8B9}"/>
              </a:ext>
            </a:extLst>
          </p:cNvPr>
          <p:cNvSpPr txBox="1"/>
          <p:nvPr/>
        </p:nvSpPr>
        <p:spPr>
          <a:xfrm>
            <a:off x="107504" y="904126"/>
            <a:ext cx="1346844" cy="455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测试结果：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0904346A-9751-49DA-9FBF-00EA98D916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381017"/>
              </p:ext>
            </p:extLst>
          </p:nvPr>
        </p:nvGraphicFramePr>
        <p:xfrm>
          <a:off x="264687" y="1401062"/>
          <a:ext cx="5309766" cy="201168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48220">
                  <a:extLst>
                    <a:ext uri="{9D8B030D-6E8A-4147-A177-3AD203B41FA5}">
                      <a16:colId xmlns:a16="http://schemas.microsoft.com/office/drawing/2014/main" val="2115020226"/>
                    </a:ext>
                  </a:extLst>
                </a:gridCol>
                <a:gridCol w="3061546">
                  <a:extLst>
                    <a:ext uri="{9D8B030D-6E8A-4147-A177-3AD203B41FA5}">
                      <a16:colId xmlns:a16="http://schemas.microsoft.com/office/drawing/2014/main" val="4272563237"/>
                    </a:ext>
                  </a:extLst>
                </a:gridCol>
              </a:tblGrid>
              <a:tr h="21306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氨基酸个数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时间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1894241"/>
                  </a:ext>
                </a:extLst>
              </a:tr>
              <a:tr h="2457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198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50min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5526338"/>
                  </a:ext>
                </a:extLst>
              </a:tr>
              <a:tr h="2457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328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3.5h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612225"/>
                  </a:ext>
                </a:extLst>
              </a:tr>
              <a:tr h="2457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617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1.0h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761608"/>
                  </a:ext>
                </a:extLst>
              </a:tr>
              <a:tr h="2457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199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36min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9274800"/>
                  </a:ext>
                </a:extLst>
              </a:tr>
              <a:tr h="2457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345</a:t>
                      </a:r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1.0h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7017827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5E4C92A7-5F4D-4D44-91E5-DCB613CF99CB}"/>
              </a:ext>
            </a:extLst>
          </p:cNvPr>
          <p:cNvSpPr txBox="1"/>
          <p:nvPr/>
        </p:nvSpPr>
        <p:spPr>
          <a:xfrm>
            <a:off x="5880058" y="1440224"/>
            <a:ext cx="2904955" cy="1511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已测试</a:t>
            </a:r>
            <a:r>
              <a:rPr lang="en-US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个序列，运行均没有问题，时长与序列长度不一定成正相关，还与其同源性序列的多少有关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DAAE451-AE30-457D-B3E0-6B0C87EE2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666550">
            <a:off x="333664" y="3991648"/>
            <a:ext cx="3699109" cy="236627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A53D60A-79FE-4949-AAA6-EC65F24E2176}"/>
              </a:ext>
            </a:extLst>
          </p:cNvPr>
          <p:cNvSpPr txBox="1"/>
          <p:nvPr/>
        </p:nvSpPr>
        <p:spPr>
          <a:xfrm>
            <a:off x="182781" y="3479490"/>
            <a:ext cx="4190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ea typeface="黑体" panose="02010609060101010101" pitchFamily="49" charset="-122"/>
              </a:rPr>
              <a:t>HIV-1 protease </a:t>
            </a:r>
            <a:r>
              <a:rPr lang="zh-CN" altLang="en-US" dirty="0">
                <a:ea typeface="黑体" panose="02010609060101010101" pitchFamily="49" charset="-122"/>
              </a:rPr>
              <a:t>跟晶体结构几乎一模一样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386E08C-FEDF-4C25-A535-727A85833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3977798"/>
            <a:ext cx="3461173" cy="246388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88748EA-7AC0-49CD-A4C9-2A58E1B25CA4}"/>
              </a:ext>
            </a:extLst>
          </p:cNvPr>
          <p:cNvSpPr txBox="1"/>
          <p:nvPr/>
        </p:nvSpPr>
        <p:spPr>
          <a:xfrm>
            <a:off x="960879" y="3836842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Use templates information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E6AC0CB-E251-4E6B-BB70-2434F376417D}"/>
              </a:ext>
            </a:extLst>
          </p:cNvPr>
          <p:cNvSpPr txBox="1"/>
          <p:nvPr/>
        </p:nvSpPr>
        <p:spPr>
          <a:xfrm>
            <a:off x="5024030" y="3848822"/>
            <a:ext cx="2557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No templates information</a:t>
            </a:r>
            <a:endParaRPr lang="zh-CN" altLang="en-US" dirty="0"/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39BF48BA-240C-4FE0-A502-F3C640A328ED}"/>
              </a:ext>
            </a:extLst>
          </p:cNvPr>
          <p:cNvSpPr txBox="1"/>
          <p:nvPr/>
        </p:nvSpPr>
        <p:spPr>
          <a:xfrm>
            <a:off x="107504" y="230320"/>
            <a:ext cx="4580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二</a:t>
            </a:r>
            <a:r>
              <a:rPr lang="en-US" altLang="zh-CN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测试</a:t>
            </a:r>
          </a:p>
        </p:txBody>
      </p:sp>
    </p:spTree>
    <p:extLst>
      <p:ext uri="{BB962C8B-B14F-4D97-AF65-F5344CB8AC3E}">
        <p14:creationId xmlns:p14="http://schemas.microsoft.com/office/powerpoint/2010/main" val="3630556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V="1">
            <a:off x="-13123" y="904126"/>
            <a:ext cx="9157123" cy="14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7541E5F7-1689-4A09-819F-26AD11900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2129" y="6448714"/>
            <a:ext cx="2057400" cy="365125"/>
          </a:xfrm>
        </p:spPr>
        <p:txBody>
          <a:bodyPr/>
          <a:lstStyle/>
          <a:p>
            <a:fld id="{5B8AC867-72ED-42EA-92C6-36FC511EE56C}" type="slidenum">
              <a:rPr lang="zh-CN" altLang="en-US" smtClean="0"/>
              <a:t>6</a:t>
            </a:fld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8D50928-3172-4539-9DE8-4E5E4660E8B9}"/>
              </a:ext>
            </a:extLst>
          </p:cNvPr>
          <p:cNvSpPr txBox="1"/>
          <p:nvPr/>
        </p:nvSpPr>
        <p:spPr>
          <a:xfrm>
            <a:off x="107504" y="904126"/>
            <a:ext cx="1346844" cy="455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测试结果：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3D44EF0-0EB3-4389-BD40-9B74BAECB9BF}"/>
              </a:ext>
            </a:extLst>
          </p:cNvPr>
          <p:cNvGrpSpPr/>
          <p:nvPr/>
        </p:nvGrpSpPr>
        <p:grpSpPr>
          <a:xfrm>
            <a:off x="1786384" y="1359379"/>
            <a:ext cx="5804170" cy="4893535"/>
            <a:chOff x="1957060" y="1017825"/>
            <a:chExt cx="5804170" cy="4893535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55290673-3D6A-4F2A-92C2-BCA6791706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84" t="18078" r="20531" b="14043"/>
            <a:stretch/>
          </p:blipFill>
          <p:spPr>
            <a:xfrm>
              <a:off x="1957060" y="1457335"/>
              <a:ext cx="5804170" cy="3669771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0CCDA31-1499-4714-ADD9-9F16FBE07F94}"/>
                </a:ext>
              </a:extLst>
            </p:cNvPr>
            <p:cNvSpPr txBox="1"/>
            <p:nvPr/>
          </p:nvSpPr>
          <p:spPr>
            <a:xfrm>
              <a:off x="2645445" y="5127106"/>
              <a:ext cx="3509294" cy="784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绿色：</a:t>
              </a:r>
              <a:r>
                <a:rPr lang="en-US" altLang="zh-CN" sz="16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Alphafold2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黄色：</a:t>
              </a:r>
              <a:r>
                <a:rPr lang="en-US" altLang="zh-CN" sz="1600" dirty="0" err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Modeller</a:t>
              </a:r>
              <a:r>
                <a:rPr lang="zh-CN" altLang="en-US" sz="16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加局部区域</a:t>
              </a:r>
              <a:r>
                <a:rPr lang="el-GR" altLang="zh-CN" sz="16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α</a:t>
              </a:r>
              <a:r>
                <a:rPr lang="zh-CN" altLang="en-US" sz="16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螺旋限制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FC9664B-2F1C-4336-8F0D-A346E1EDEA50}"/>
                </a:ext>
              </a:extLst>
            </p:cNvPr>
            <p:cNvSpPr/>
            <p:nvPr/>
          </p:nvSpPr>
          <p:spPr>
            <a:xfrm>
              <a:off x="2951586" y="1017825"/>
              <a:ext cx="2897012" cy="4580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EGFR: A763_Y764insFQEA</a:t>
              </a: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D90D536C-47C6-4EAA-9E5E-B3594CFEB490}"/>
              </a:ext>
            </a:extLst>
          </p:cNvPr>
          <p:cNvSpPr txBox="1"/>
          <p:nvPr/>
        </p:nvSpPr>
        <p:spPr>
          <a:xfrm>
            <a:off x="264687" y="6394087"/>
            <a:ext cx="46987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问题：多条链建模目前还没有找到合适的解决方案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F91D432-F903-4FFB-BA56-398D5E81D061}"/>
              </a:ext>
            </a:extLst>
          </p:cNvPr>
          <p:cNvSpPr/>
          <p:nvPr/>
        </p:nvSpPr>
        <p:spPr>
          <a:xfrm>
            <a:off x="1786383" y="2919963"/>
            <a:ext cx="1830577" cy="2480695"/>
          </a:xfrm>
          <a:prstGeom prst="rect">
            <a:avLst/>
          </a:prstGeom>
          <a:noFill/>
          <a:ln w="28575">
            <a:solidFill>
              <a:srgbClr val="0070C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EEF8EE6-68A6-445A-B2FF-0BF30FAE0D4A}"/>
              </a:ext>
            </a:extLst>
          </p:cNvPr>
          <p:cNvSpPr/>
          <p:nvPr/>
        </p:nvSpPr>
        <p:spPr>
          <a:xfrm>
            <a:off x="5677922" y="2153920"/>
            <a:ext cx="2111411" cy="1273593"/>
          </a:xfrm>
          <a:prstGeom prst="rect">
            <a:avLst/>
          </a:prstGeom>
          <a:noFill/>
          <a:ln w="28575">
            <a:solidFill>
              <a:srgbClr val="0070C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B3E3CD5F-CDE3-408F-B44F-D9979413606C}"/>
              </a:ext>
            </a:extLst>
          </p:cNvPr>
          <p:cNvSpPr txBox="1"/>
          <p:nvPr/>
        </p:nvSpPr>
        <p:spPr>
          <a:xfrm>
            <a:off x="107504" y="230320"/>
            <a:ext cx="4580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二</a:t>
            </a:r>
            <a:r>
              <a:rPr lang="en-US" altLang="zh-CN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测试</a:t>
            </a:r>
          </a:p>
        </p:txBody>
      </p:sp>
    </p:spTree>
    <p:extLst>
      <p:ext uri="{BB962C8B-B14F-4D97-AF65-F5344CB8AC3E}">
        <p14:creationId xmlns:p14="http://schemas.microsoft.com/office/powerpoint/2010/main" val="2859966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V="1">
            <a:off x="-13123" y="904126"/>
            <a:ext cx="9157123" cy="14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7541E5F7-1689-4A09-819F-26AD11900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2129" y="6448714"/>
            <a:ext cx="2057400" cy="365125"/>
          </a:xfrm>
        </p:spPr>
        <p:txBody>
          <a:bodyPr/>
          <a:lstStyle/>
          <a:p>
            <a:fld id="{5B8AC867-72ED-42EA-92C6-36FC511EE56C}" type="slidenum">
              <a:rPr lang="zh-CN" altLang="en-US" smtClean="0"/>
              <a:t>7</a:t>
            </a:fld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8D50928-3172-4539-9DE8-4E5E4660E8B9}"/>
              </a:ext>
            </a:extLst>
          </p:cNvPr>
          <p:cNvSpPr txBox="1"/>
          <p:nvPr/>
        </p:nvSpPr>
        <p:spPr>
          <a:xfrm>
            <a:off x="107504" y="904126"/>
            <a:ext cx="2276585" cy="455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聚合物的预测方案：</a:t>
            </a:r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B3E3CD5F-CDE3-408F-B44F-D9979413606C}"/>
              </a:ext>
            </a:extLst>
          </p:cNvPr>
          <p:cNvSpPr txBox="1"/>
          <p:nvPr/>
        </p:nvSpPr>
        <p:spPr>
          <a:xfrm>
            <a:off x="107504" y="230320"/>
            <a:ext cx="4580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二</a:t>
            </a:r>
            <a:r>
              <a:rPr lang="en-US" altLang="zh-CN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测试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33B4C1F-BC73-4E3E-9235-1577D8D37921}"/>
              </a:ext>
            </a:extLst>
          </p:cNvPr>
          <p:cNvSpPr txBox="1"/>
          <p:nvPr/>
        </p:nvSpPr>
        <p:spPr>
          <a:xfrm>
            <a:off x="107504" y="1530773"/>
            <a:ext cx="8934026" cy="87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聚合物结构预测：</a:t>
            </a:r>
            <a:r>
              <a:rPr lang="en-US" altLang="zh-CN" dirty="0"/>
              <a:t>1. </a:t>
            </a:r>
            <a:r>
              <a:rPr lang="zh-CN" altLang="en-US" dirty="0"/>
              <a:t>在两条链之间加一条长的</a:t>
            </a:r>
            <a:r>
              <a:rPr lang="en-US" altLang="zh-CN" dirty="0"/>
              <a:t>linker (</a:t>
            </a:r>
            <a:r>
              <a:rPr lang="zh-CN" altLang="en-US" dirty="0"/>
              <a:t>例如</a:t>
            </a:r>
            <a:r>
              <a:rPr lang="en-US" altLang="zh-CN" dirty="0"/>
              <a:t>50</a:t>
            </a:r>
            <a:r>
              <a:rPr lang="zh-CN" altLang="en-US" dirty="0"/>
              <a:t>个</a:t>
            </a:r>
            <a:r>
              <a:rPr lang="en-US" altLang="zh-CN" dirty="0"/>
              <a:t>G)</a:t>
            </a:r>
            <a:r>
              <a:rPr lang="zh-CN" altLang="en-US" dirty="0"/>
              <a:t>，当做单条链来预测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                                </a:t>
            </a:r>
            <a:r>
              <a:rPr lang="en-US" altLang="zh-CN" dirty="0"/>
              <a:t>2. </a:t>
            </a:r>
            <a:r>
              <a:rPr lang="zh-CN" altLang="en-US" dirty="0"/>
              <a:t>改变源代码中特征文件的</a:t>
            </a:r>
            <a:r>
              <a:rPr lang="en-US" altLang="zh-CN" dirty="0"/>
              <a:t>index</a:t>
            </a:r>
            <a:r>
              <a:rPr lang="zh-CN" altLang="en-US" dirty="0"/>
              <a:t>（暂时还不知道怎么改的）</a:t>
            </a:r>
            <a:endParaRPr lang="en-US" altLang="zh-CN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17FCD04-8EFC-48A5-BB5A-F19905354A0E}"/>
              </a:ext>
            </a:extLst>
          </p:cNvPr>
          <p:cNvSpPr txBox="1"/>
          <p:nvPr/>
        </p:nvSpPr>
        <p:spPr>
          <a:xfrm>
            <a:off x="107504" y="2558249"/>
            <a:ext cx="7580266" cy="87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 err="1"/>
              <a:t>Colab</a:t>
            </a:r>
            <a:r>
              <a:rPr lang="zh-CN" altLang="en-US" dirty="0"/>
              <a:t>提供的在线平台可以预测</a:t>
            </a:r>
            <a:r>
              <a:rPr lang="en-US" altLang="zh-CN" dirty="0"/>
              <a:t>complex</a:t>
            </a:r>
            <a:r>
              <a:rPr lang="zh-CN" altLang="en-US" dirty="0"/>
              <a:t>的结构，按照步骤修改参数即可，需要科学上网：</a:t>
            </a:r>
            <a:r>
              <a:rPr lang="en-US" altLang="zh-CN" dirty="0">
                <a:hlinkClick r:id="rId2"/>
              </a:rPr>
              <a:t>AlphaFold2_advanced.ipynb - </a:t>
            </a:r>
            <a:r>
              <a:rPr lang="en-US" altLang="zh-CN" dirty="0" err="1">
                <a:hlinkClick r:id="rId2"/>
              </a:rPr>
              <a:t>Colaboratory</a:t>
            </a:r>
            <a:r>
              <a:rPr lang="en-US" altLang="zh-CN" dirty="0">
                <a:hlinkClick r:id="rId2"/>
              </a:rPr>
              <a:t> (google.com)</a:t>
            </a:r>
            <a:endParaRPr lang="en-US" altLang="zh-CN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648ABAD-A331-40AD-BE93-F1AFBB3E1C35}"/>
              </a:ext>
            </a:extLst>
          </p:cNvPr>
          <p:cNvSpPr txBox="1"/>
          <p:nvPr/>
        </p:nvSpPr>
        <p:spPr>
          <a:xfrm>
            <a:off x="162561" y="3485914"/>
            <a:ext cx="8642773" cy="3283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/>
              <a:t>有一个预测</a:t>
            </a:r>
            <a:r>
              <a:rPr lang="zh-CN" altLang="en-US" sz="1400" dirty="0">
                <a:solidFill>
                  <a:srgbClr val="FF0000"/>
                </a:solidFill>
              </a:rPr>
              <a:t>同源多聚体</a:t>
            </a:r>
            <a:r>
              <a:rPr lang="zh-CN" altLang="en-US" sz="1400" dirty="0"/>
              <a:t>的脚本</a:t>
            </a:r>
            <a:r>
              <a:rPr lang="en-US" altLang="zh-CN" sz="1400" dirty="0"/>
              <a:t>(run_alphafold_GetMSA_Oligomer.py) </a:t>
            </a:r>
            <a:r>
              <a:rPr lang="zh-CN" altLang="en-US" sz="1400" dirty="0"/>
              <a:t>：</a:t>
            </a:r>
            <a:r>
              <a:rPr lang="en-US" altLang="zh-CN" sz="1400" dirty="0" err="1"/>
              <a:t>fasta</a:t>
            </a:r>
            <a:r>
              <a:rPr lang="zh-CN" altLang="en-US" sz="1400" dirty="0"/>
              <a:t>文件中只需要包含一条序列信息</a:t>
            </a:r>
            <a:r>
              <a:rPr lang="en-US" altLang="zh-CN" sz="1400" dirty="0"/>
              <a:t>,</a:t>
            </a:r>
            <a:r>
              <a:rPr lang="zh-CN" altLang="en-US" sz="1400" dirty="0"/>
              <a:t>在</a:t>
            </a:r>
            <a:r>
              <a:rPr lang="en-US" altLang="zh-CN" sz="1400" dirty="0"/>
              <a:t>/home/databank/alphafold2/</a:t>
            </a:r>
            <a:r>
              <a:rPr lang="en-US" altLang="zh-CN" sz="1400" dirty="0" err="1"/>
              <a:t>alphafold</a:t>
            </a:r>
            <a:r>
              <a:rPr lang="en-US" altLang="zh-CN" sz="1400" dirty="0"/>
              <a:t>/</a:t>
            </a:r>
            <a:r>
              <a:rPr lang="en-US" altLang="zh-CN" sz="1400" dirty="0" err="1"/>
              <a:t>polymer_test</a:t>
            </a:r>
            <a:r>
              <a:rPr lang="en-US" altLang="zh-CN" sz="1400" dirty="0"/>
              <a:t>/    </a:t>
            </a:r>
            <a:r>
              <a:rPr lang="zh-CN" altLang="en-US" sz="1400" dirty="0"/>
              <a:t>文件夹下运行以下命令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en-US" altLang="zh-CN" sz="1400" dirty="0" err="1"/>
              <a:t>conda</a:t>
            </a:r>
            <a:r>
              <a:rPr lang="en-US" altLang="zh-CN" sz="1400" dirty="0"/>
              <a:t> activate af2-cuda11.3</a:t>
            </a:r>
          </a:p>
          <a:p>
            <a:pPr>
              <a:lnSpc>
                <a:spcPct val="150000"/>
              </a:lnSpc>
            </a:pPr>
            <a:r>
              <a:rPr lang="zh-CN" altLang="en-US" sz="1400" dirty="0"/>
              <a:t>先用</a:t>
            </a:r>
            <a:r>
              <a:rPr lang="en-US" altLang="zh-CN" sz="1400" dirty="0" err="1"/>
              <a:t>hhbilts</a:t>
            </a:r>
            <a:r>
              <a:rPr lang="zh-CN" altLang="en-US" sz="1400" dirty="0"/>
              <a:t>生成</a:t>
            </a:r>
            <a:r>
              <a:rPr lang="en-US" altLang="zh-CN" sz="1400" dirty="0"/>
              <a:t>a3m</a:t>
            </a:r>
            <a:r>
              <a:rPr lang="zh-CN" altLang="en-US" sz="1400" dirty="0"/>
              <a:t>文件：</a:t>
            </a:r>
            <a:r>
              <a:rPr lang="en-US" altLang="zh-CN" sz="1400" dirty="0"/>
              <a:t>/home/</a:t>
            </a:r>
            <a:r>
              <a:rPr lang="en-US" altLang="zh-CN" sz="1400" dirty="0" err="1"/>
              <a:t>chpeng</a:t>
            </a:r>
            <a:r>
              <a:rPr lang="en-US" altLang="zh-CN" sz="1400" dirty="0"/>
              <a:t>/anaconda3/</a:t>
            </a:r>
            <a:r>
              <a:rPr lang="en-US" altLang="zh-CN" sz="1400" dirty="0" err="1"/>
              <a:t>envs</a:t>
            </a:r>
            <a:r>
              <a:rPr lang="en-US" altLang="zh-CN" sz="1400" dirty="0"/>
              <a:t>/af2-cuda11.3/bin/</a:t>
            </a:r>
            <a:r>
              <a:rPr lang="en-US" altLang="zh-CN" sz="1400" dirty="0" err="1"/>
              <a:t>hhblits</a:t>
            </a:r>
            <a:r>
              <a:rPr lang="en-US" altLang="zh-CN" sz="1400" dirty="0"/>
              <a:t> -</a:t>
            </a:r>
            <a:r>
              <a:rPr lang="en-US" altLang="zh-CN" sz="1400" dirty="0" err="1"/>
              <a:t>i</a:t>
            </a:r>
            <a:r>
              <a:rPr lang="en-US" altLang="zh-CN" sz="1400" dirty="0"/>
              <a:t> </a:t>
            </a:r>
            <a:r>
              <a:rPr lang="en-US" altLang="zh-CN" sz="1400" dirty="0">
                <a:solidFill>
                  <a:srgbClr val="FF0000"/>
                </a:solidFill>
              </a:rPr>
              <a:t>*.</a:t>
            </a:r>
            <a:r>
              <a:rPr lang="en-US" altLang="zh-CN" sz="1400" dirty="0" err="1">
                <a:solidFill>
                  <a:srgbClr val="FF0000"/>
                </a:solidFill>
              </a:rPr>
              <a:t>fasta</a:t>
            </a:r>
            <a:r>
              <a:rPr lang="en-US" altLang="zh-CN" sz="1400" dirty="0"/>
              <a:t> -</a:t>
            </a:r>
            <a:r>
              <a:rPr lang="en-US" altLang="zh-CN" sz="1400" dirty="0" err="1"/>
              <a:t>cpu</a:t>
            </a:r>
            <a:r>
              <a:rPr lang="en-US" altLang="zh-CN" sz="1400" dirty="0"/>
              <a:t> 8 -oa3m </a:t>
            </a:r>
            <a:r>
              <a:rPr lang="en-US" altLang="zh-CN" sz="1400" dirty="0">
                <a:solidFill>
                  <a:srgbClr val="FF0000"/>
                </a:solidFill>
              </a:rPr>
              <a:t>*.a3m </a:t>
            </a:r>
            <a:r>
              <a:rPr lang="en-US" altLang="zh-CN" sz="1400" dirty="0"/>
              <a:t>-o /dev/null -n 3 -e 0.001 -</a:t>
            </a:r>
            <a:r>
              <a:rPr lang="en-US" altLang="zh-CN" sz="1400" dirty="0" err="1"/>
              <a:t>maxseq</a:t>
            </a:r>
            <a:r>
              <a:rPr lang="en-US" altLang="zh-CN" sz="1400" dirty="0"/>
              <a:t> 1000000 -</a:t>
            </a:r>
            <a:r>
              <a:rPr lang="en-US" altLang="zh-CN" sz="1400" dirty="0" err="1"/>
              <a:t>realign_max</a:t>
            </a:r>
            <a:r>
              <a:rPr lang="en-US" altLang="zh-CN" sz="1400" dirty="0"/>
              <a:t> 100000 -</a:t>
            </a:r>
            <a:r>
              <a:rPr lang="en-US" altLang="zh-CN" sz="1400" dirty="0" err="1"/>
              <a:t>maxfilt</a:t>
            </a:r>
            <a:r>
              <a:rPr lang="en-US" altLang="zh-CN" sz="1400" dirty="0"/>
              <a:t> 100000 -</a:t>
            </a:r>
            <a:r>
              <a:rPr lang="en-US" altLang="zh-CN" sz="1400" dirty="0" err="1"/>
              <a:t>min_prefilter_hits</a:t>
            </a:r>
            <a:r>
              <a:rPr lang="en-US" altLang="zh-CN" sz="1400" dirty="0"/>
              <a:t> 1000 -d /home/databank/alphafold2/</a:t>
            </a:r>
            <a:r>
              <a:rPr lang="en-US" altLang="zh-CN" sz="1400" dirty="0" err="1"/>
              <a:t>alphafold</a:t>
            </a:r>
            <a:r>
              <a:rPr lang="en-US" altLang="zh-CN" sz="1400" dirty="0"/>
              <a:t>/</a:t>
            </a:r>
            <a:r>
              <a:rPr lang="en-US" altLang="zh-CN" sz="1400" dirty="0" err="1"/>
              <a:t>Genetic_databases</a:t>
            </a:r>
            <a:r>
              <a:rPr lang="en-US" altLang="zh-CN" sz="1400" dirty="0"/>
              <a:t>//bfd/bfd_metaclust_clu_complete_id30_c90_final_seq.sorted_opt -d /home/databank/alphafold2/</a:t>
            </a:r>
            <a:r>
              <a:rPr lang="en-US" altLang="zh-CN" sz="1400" dirty="0" err="1"/>
              <a:t>alphafold</a:t>
            </a:r>
            <a:r>
              <a:rPr lang="en-US" altLang="zh-CN" sz="1400" dirty="0"/>
              <a:t>/</a:t>
            </a:r>
            <a:r>
              <a:rPr lang="en-US" altLang="zh-CN" sz="1400" dirty="0" err="1"/>
              <a:t>Genetic_databases</a:t>
            </a:r>
            <a:r>
              <a:rPr lang="en-US" altLang="zh-CN" sz="1400" dirty="0"/>
              <a:t>//uniclust30/uniclust30_2018_08/uniclust30_2018_08</a:t>
            </a:r>
          </a:p>
          <a:p>
            <a:pPr>
              <a:lnSpc>
                <a:spcPct val="150000"/>
              </a:lnSpc>
            </a:pPr>
            <a:r>
              <a:rPr lang="zh-CN" altLang="en-US" sz="1400" dirty="0"/>
              <a:t>运行</a:t>
            </a:r>
            <a:r>
              <a:rPr lang="en-US" altLang="zh-CN" sz="1400" dirty="0"/>
              <a:t>python</a:t>
            </a:r>
            <a:r>
              <a:rPr lang="zh-CN" altLang="en-US" sz="1400" dirty="0"/>
              <a:t>脚本：</a:t>
            </a:r>
            <a:r>
              <a:rPr lang="en-US" altLang="zh-CN" sz="1400" dirty="0"/>
              <a:t>nohup python ../run_alphafold_GetMSA_Oligomer.py </a:t>
            </a:r>
            <a:r>
              <a:rPr lang="zh-CN" altLang="en-US" sz="1400" dirty="0">
                <a:solidFill>
                  <a:srgbClr val="FF0000"/>
                </a:solidFill>
              </a:rPr>
              <a:t>*</a:t>
            </a:r>
            <a:r>
              <a:rPr lang="en-US" altLang="zh-CN" sz="1400" dirty="0">
                <a:solidFill>
                  <a:srgbClr val="FF0000"/>
                </a:solidFill>
              </a:rPr>
              <a:t>.</a:t>
            </a:r>
            <a:r>
              <a:rPr lang="en-US" altLang="zh-CN" sz="1400" dirty="0" err="1">
                <a:solidFill>
                  <a:srgbClr val="FF0000"/>
                </a:solidFill>
              </a:rPr>
              <a:t>fasta</a:t>
            </a:r>
            <a:r>
              <a:rPr lang="en-US" altLang="zh-CN" sz="1400" dirty="0">
                <a:solidFill>
                  <a:srgbClr val="FF0000"/>
                </a:solidFill>
              </a:rPr>
              <a:t> </a:t>
            </a:r>
            <a:r>
              <a:rPr lang="zh-CN" altLang="en-US" sz="1400" dirty="0">
                <a:solidFill>
                  <a:srgbClr val="FF0000"/>
                </a:solidFill>
              </a:rPr>
              <a:t>*</a:t>
            </a:r>
            <a:r>
              <a:rPr lang="en-US" altLang="zh-CN" sz="1400" dirty="0">
                <a:solidFill>
                  <a:srgbClr val="FF0000"/>
                </a:solidFill>
              </a:rPr>
              <a:t>.a3m n </a:t>
            </a:r>
            <a:r>
              <a:rPr lang="en-US" altLang="zh-CN" sz="1400" dirty="0"/>
              <a:t>&amp;</a:t>
            </a:r>
          </a:p>
          <a:p>
            <a:pPr>
              <a:lnSpc>
                <a:spcPct val="150000"/>
              </a:lnSpc>
            </a:pPr>
            <a:r>
              <a:rPr lang="en-US" altLang="zh-CN" sz="1400" dirty="0"/>
              <a:t>#</a:t>
            </a:r>
            <a:r>
              <a:rPr lang="zh-CN" altLang="en-US" sz="1400" dirty="0"/>
              <a:t>根据体系改红色*部分，</a:t>
            </a:r>
            <a:r>
              <a:rPr lang="en-US" altLang="zh-CN" sz="1400" dirty="0"/>
              <a:t>n</a:t>
            </a:r>
            <a:r>
              <a:rPr lang="zh-CN" altLang="en-US" sz="1400" dirty="0"/>
              <a:t>表示几聚体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从源代码看来，其实就是在链之间加了</a:t>
            </a:r>
            <a:r>
              <a:rPr lang="en-US" altLang="zh-CN" sz="1400" dirty="0"/>
              <a:t>200</a:t>
            </a:r>
            <a:r>
              <a:rPr lang="zh-CN" altLang="en-US" sz="1400" dirty="0"/>
              <a:t>个</a:t>
            </a:r>
            <a:r>
              <a:rPr lang="en-US" altLang="zh-CN" sz="1400" dirty="0"/>
              <a:t>gap</a:t>
            </a:r>
            <a:r>
              <a:rPr lang="zh-CN" altLang="en-US" sz="1400" dirty="0"/>
              <a:t>作为</a:t>
            </a:r>
            <a:r>
              <a:rPr lang="en-US" altLang="zh-CN" sz="1400" dirty="0"/>
              <a:t>linker</a:t>
            </a:r>
            <a:r>
              <a:rPr lang="zh-CN" altLang="en-US" sz="1400" dirty="0"/>
              <a:t>进行预测，最后输出的时候再将其去掉</a:t>
            </a:r>
            <a:endParaRPr lang="en-US" altLang="zh-CN" sz="1400" dirty="0"/>
          </a:p>
        </p:txBody>
      </p:sp>
    </p:spTree>
    <p:extLst>
      <p:ext uri="{BB962C8B-B14F-4D97-AF65-F5344CB8AC3E}">
        <p14:creationId xmlns:p14="http://schemas.microsoft.com/office/powerpoint/2010/main" val="480290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V="1">
            <a:off x="-13123" y="904126"/>
            <a:ext cx="9157123" cy="14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7541E5F7-1689-4A09-819F-26AD11900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2129" y="6448714"/>
            <a:ext cx="2057400" cy="365125"/>
          </a:xfrm>
        </p:spPr>
        <p:txBody>
          <a:bodyPr/>
          <a:lstStyle/>
          <a:p>
            <a:fld id="{5B8AC867-72ED-42EA-92C6-36FC511EE56C}" type="slidenum">
              <a:rPr lang="zh-CN" altLang="en-US" smtClean="0"/>
              <a:t>8</a:t>
            </a:fld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8D50928-3172-4539-9DE8-4E5E4660E8B9}"/>
              </a:ext>
            </a:extLst>
          </p:cNvPr>
          <p:cNvSpPr txBox="1"/>
          <p:nvPr/>
        </p:nvSpPr>
        <p:spPr>
          <a:xfrm>
            <a:off x="107504" y="904126"/>
            <a:ext cx="2334293" cy="455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聚合物的预测方案：</a:t>
            </a:r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B3E3CD5F-CDE3-408F-B44F-D9979413606C}"/>
              </a:ext>
            </a:extLst>
          </p:cNvPr>
          <p:cNvSpPr txBox="1"/>
          <p:nvPr/>
        </p:nvSpPr>
        <p:spPr>
          <a:xfrm>
            <a:off x="107504" y="230320"/>
            <a:ext cx="4580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二</a:t>
            </a:r>
            <a:r>
              <a:rPr lang="en-US" altLang="zh-CN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测试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33B4C1F-BC73-4E3E-9235-1577D8D37921}"/>
              </a:ext>
            </a:extLst>
          </p:cNvPr>
          <p:cNvSpPr txBox="1"/>
          <p:nvPr/>
        </p:nvSpPr>
        <p:spPr>
          <a:xfrm>
            <a:off x="135503" y="1300480"/>
            <a:ext cx="8934026" cy="5511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600" dirty="0" err="1"/>
              <a:t>FoldDock</a:t>
            </a:r>
            <a:r>
              <a:rPr lang="zh-CN" altLang="en-US" sz="1600" dirty="0"/>
              <a:t>（目前的代码只能预测两条链，同源或异源均可）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en-US" altLang="zh-CN" sz="1600" dirty="0" err="1">
                <a:hlinkClick r:id="rId2"/>
              </a:rPr>
              <a:t>ElofssonLab</a:t>
            </a:r>
            <a:r>
              <a:rPr lang="en-US" altLang="zh-CN" sz="1600" dirty="0">
                <a:hlinkClick r:id="rId2"/>
              </a:rPr>
              <a:t> / </a:t>
            </a:r>
            <a:r>
              <a:rPr lang="en-US" altLang="zh-CN" sz="1600" dirty="0" err="1">
                <a:hlinkClick r:id="rId2"/>
              </a:rPr>
              <a:t>FoldDock</a:t>
            </a:r>
            <a:r>
              <a:rPr lang="en-US" altLang="zh-CN" sz="1600" dirty="0">
                <a:hlinkClick r:id="rId2"/>
              </a:rPr>
              <a:t> · GitLab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zh-CN" altLang="en-US" sz="1600" dirty="0"/>
              <a:t>配置流程：因为</a:t>
            </a:r>
            <a:r>
              <a:rPr lang="en-US" altLang="zh-CN" sz="1600" dirty="0"/>
              <a:t>AF2</a:t>
            </a:r>
            <a:r>
              <a:rPr lang="zh-CN" altLang="en-US" sz="1600" dirty="0"/>
              <a:t>的环境已经配置好，所以仅需将</a:t>
            </a:r>
            <a:r>
              <a:rPr lang="en-US" altLang="zh-CN" sz="1600" dirty="0" err="1"/>
              <a:t>FoldDock</a:t>
            </a:r>
            <a:r>
              <a:rPr lang="zh-CN" altLang="en-US" sz="1600" dirty="0"/>
              <a:t>的代码下载好解压到</a:t>
            </a:r>
            <a:r>
              <a:rPr lang="en-US" altLang="zh-CN" sz="1600" dirty="0" err="1"/>
              <a:t>alphafold</a:t>
            </a:r>
            <a:r>
              <a:rPr lang="zh-CN" altLang="en-US" sz="1600" dirty="0"/>
              <a:t>下，并在运行时修改相关路径即可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zh-CN" altLang="en-US" sz="1600" dirty="0"/>
              <a:t>位置：</a:t>
            </a:r>
            <a:r>
              <a:rPr lang="en-US" altLang="zh-CN" sz="1600" dirty="0"/>
              <a:t> /home/databank/alphafold2/</a:t>
            </a:r>
            <a:r>
              <a:rPr lang="en-US" altLang="zh-CN" sz="1600" dirty="0" err="1"/>
              <a:t>alphafold</a:t>
            </a:r>
            <a:r>
              <a:rPr lang="en-US" altLang="zh-CN" sz="1600" dirty="0"/>
              <a:t>/</a:t>
            </a:r>
            <a:r>
              <a:rPr lang="en-US" altLang="zh-CN" sz="1600" dirty="0" err="1"/>
              <a:t>FoldDock</a:t>
            </a:r>
            <a:r>
              <a:rPr lang="en-US" altLang="zh-CN" sz="1600" dirty="0"/>
              <a:t>/</a:t>
            </a:r>
          </a:p>
          <a:p>
            <a:pPr>
              <a:lnSpc>
                <a:spcPct val="150000"/>
              </a:lnSpc>
            </a:pPr>
            <a:r>
              <a:rPr lang="zh-CN" altLang="en-US" sz="1600" dirty="0"/>
              <a:t>总共分为四步：单条序列分别进行</a:t>
            </a:r>
            <a:r>
              <a:rPr lang="en-US" altLang="zh-CN" sz="1600" dirty="0" err="1"/>
              <a:t>msa</a:t>
            </a:r>
            <a:r>
              <a:rPr lang="en-US" altLang="zh-CN" sz="1600" dirty="0"/>
              <a:t>, </a:t>
            </a:r>
            <a:r>
              <a:rPr lang="en-US" altLang="zh-CN" sz="1600" dirty="0" err="1"/>
              <a:t>paried</a:t>
            </a:r>
            <a:r>
              <a:rPr lang="en-US" altLang="zh-CN" sz="1600" dirty="0"/>
              <a:t> </a:t>
            </a:r>
            <a:r>
              <a:rPr lang="en-US" altLang="zh-CN" sz="1600" dirty="0" err="1"/>
              <a:t>msa</a:t>
            </a:r>
            <a:r>
              <a:rPr lang="en-US" altLang="zh-CN" sz="1600" dirty="0"/>
              <a:t>, fused </a:t>
            </a:r>
            <a:r>
              <a:rPr lang="en-US" altLang="zh-CN" sz="1600" dirty="0" err="1"/>
              <a:t>msa</a:t>
            </a:r>
            <a:r>
              <a:rPr lang="en-US" altLang="zh-CN" sz="1600" dirty="0"/>
              <a:t>, prediction</a:t>
            </a:r>
          </a:p>
          <a:p>
            <a:pPr>
              <a:lnSpc>
                <a:spcPct val="150000"/>
              </a:lnSpc>
            </a:pPr>
            <a:r>
              <a:rPr lang="zh-CN" altLang="en-US" sz="1600" dirty="0"/>
              <a:t>需要修改</a:t>
            </a:r>
            <a:r>
              <a:rPr lang="en-US" altLang="zh-CN" sz="1600" dirty="0"/>
              <a:t>4_predict.sh</a:t>
            </a:r>
            <a:r>
              <a:rPr lang="zh-CN" altLang="en-US" sz="1600" dirty="0"/>
              <a:t>中的参数</a:t>
            </a:r>
            <a:r>
              <a:rPr lang="en-US" altLang="zh-CN" sz="1600" dirty="0"/>
              <a:t>CB</a:t>
            </a:r>
            <a:r>
              <a:rPr lang="zh-CN" altLang="en-US" sz="1600" dirty="0"/>
              <a:t>（即链</a:t>
            </a:r>
            <a:r>
              <a:rPr lang="en-US" altLang="zh-CN" sz="1600" dirty="0"/>
              <a:t>1</a:t>
            </a:r>
            <a:r>
              <a:rPr lang="zh-CN" altLang="en-US" sz="1600" dirty="0"/>
              <a:t>的长度）：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endParaRPr lang="en-US" altLang="zh-CN" sz="1600" dirty="0"/>
          </a:p>
          <a:p>
            <a:pPr>
              <a:lnSpc>
                <a:spcPct val="120000"/>
              </a:lnSpc>
            </a:pPr>
            <a:r>
              <a:rPr lang="en-US" altLang="zh-CN" sz="16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conda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</a:rPr>
              <a:t> activate af2-cuda11.3</a:t>
            </a:r>
          </a:p>
          <a:p>
            <a:pPr>
              <a:lnSpc>
                <a:spcPct val="150000"/>
              </a:lnSpc>
            </a:pPr>
            <a:r>
              <a:rPr lang="en-US" altLang="zh-CN" sz="1600" dirty="0"/>
              <a:t>nohup ./do.sh </a:t>
            </a:r>
            <a:r>
              <a:rPr lang="en-US" altLang="zh-CN" sz="1600" dirty="0">
                <a:solidFill>
                  <a:srgbClr val="FF0000"/>
                </a:solidFill>
              </a:rPr>
              <a:t>./</a:t>
            </a:r>
            <a:r>
              <a:rPr lang="en-US" altLang="zh-CN" sz="1600" dirty="0" err="1">
                <a:solidFill>
                  <a:srgbClr val="FF0000"/>
                </a:solidFill>
              </a:rPr>
              <a:t>dir</a:t>
            </a:r>
            <a:r>
              <a:rPr lang="en-US" altLang="zh-CN" sz="1600" dirty="0">
                <a:solidFill>
                  <a:srgbClr val="FF0000"/>
                </a:solidFill>
              </a:rPr>
              <a:t>/</a:t>
            </a:r>
            <a:r>
              <a:rPr lang="en-US" altLang="zh-CN" sz="1600" dirty="0" err="1">
                <a:solidFill>
                  <a:srgbClr val="FF0000"/>
                </a:solidFill>
              </a:rPr>
              <a:t>chainA.fasta</a:t>
            </a:r>
            <a:r>
              <a:rPr lang="en-US" altLang="zh-CN" sz="1600" dirty="0">
                <a:solidFill>
                  <a:srgbClr val="FF0000"/>
                </a:solidFill>
              </a:rPr>
              <a:t> ./</a:t>
            </a:r>
            <a:r>
              <a:rPr lang="en-US" altLang="zh-CN" sz="1600" dirty="0" err="1">
                <a:solidFill>
                  <a:srgbClr val="FF0000"/>
                </a:solidFill>
              </a:rPr>
              <a:t>dir</a:t>
            </a:r>
            <a:r>
              <a:rPr lang="en-US" altLang="zh-CN" sz="1600" dirty="0">
                <a:solidFill>
                  <a:srgbClr val="FF0000"/>
                </a:solidFill>
              </a:rPr>
              <a:t>/</a:t>
            </a:r>
            <a:r>
              <a:rPr lang="en-US" altLang="zh-CN" sz="1600" dirty="0" err="1">
                <a:solidFill>
                  <a:srgbClr val="FF0000"/>
                </a:solidFill>
              </a:rPr>
              <a:t>chainB.fasta</a:t>
            </a:r>
            <a:r>
              <a:rPr lang="en-US" altLang="zh-CN" sz="1600" dirty="0">
                <a:solidFill>
                  <a:srgbClr val="FF0000"/>
                </a:solidFill>
              </a:rPr>
              <a:t> ./</a:t>
            </a:r>
            <a:r>
              <a:rPr lang="en-US" altLang="zh-CN" sz="1600" dirty="0" err="1">
                <a:solidFill>
                  <a:srgbClr val="FF0000"/>
                </a:solidFill>
              </a:rPr>
              <a:t>dir</a:t>
            </a:r>
            <a:r>
              <a:rPr lang="en-US" altLang="zh-CN" sz="1600" dirty="0">
                <a:solidFill>
                  <a:srgbClr val="FF0000"/>
                </a:solidFill>
              </a:rPr>
              <a:t>/</a:t>
            </a:r>
            <a:r>
              <a:rPr lang="en-US" altLang="zh-CN" sz="1600" dirty="0" err="1">
                <a:solidFill>
                  <a:srgbClr val="FF0000"/>
                </a:solidFill>
              </a:rPr>
              <a:t>complex.fasta</a:t>
            </a:r>
            <a:r>
              <a:rPr lang="en-US" altLang="zh-CN" sz="1600" dirty="0">
                <a:solidFill>
                  <a:srgbClr val="FF0000"/>
                </a:solidFill>
              </a:rPr>
              <a:t> </a:t>
            </a:r>
            <a:r>
              <a:rPr lang="en-US" altLang="zh-CN" sz="1600" dirty="0"/>
              <a:t>&gt; ./</a:t>
            </a:r>
            <a:r>
              <a:rPr lang="en-US" altLang="zh-CN" sz="1600" dirty="0" err="1"/>
              <a:t>dir</a:t>
            </a:r>
            <a:r>
              <a:rPr lang="en-US" altLang="zh-CN" sz="1600" dirty="0"/>
              <a:t>/run.log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</a:rPr>
              <a:t>2&gt;&amp;1 </a:t>
            </a:r>
            <a:r>
              <a:rPr lang="en-US" altLang="zh-CN" sz="1600" dirty="0"/>
              <a:t>&amp;     #</a:t>
            </a:r>
            <a:r>
              <a:rPr lang="zh-CN" altLang="en-US" sz="1600" dirty="0"/>
              <a:t>红色部分需要改成自己的文件名，最好放在一个新的文件夹下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en-US" altLang="zh-CN" sz="1600" dirty="0" err="1"/>
              <a:t>eg.</a:t>
            </a:r>
            <a:r>
              <a:rPr lang="en-US" altLang="zh-CN" sz="1600" dirty="0"/>
              <a:t> </a:t>
            </a:r>
          </a:p>
          <a:p>
            <a:pPr>
              <a:lnSpc>
                <a:spcPct val="150000"/>
              </a:lnSpc>
            </a:pPr>
            <a:r>
              <a:rPr lang="en-US" altLang="zh-CN" sz="1600" dirty="0"/>
              <a:t>nohup ./do.sh ./5mtm/5mtm_A.fasta ./5mtm/5mtm_B.fasta ./5mtm/5mtm_com.fasta &gt; 5mtm/run.log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</a:rPr>
              <a:t>2&gt;&amp;1 </a:t>
            </a:r>
            <a:r>
              <a:rPr lang="en-US" altLang="zh-CN" sz="1600" dirty="0"/>
              <a:t>&amp;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FF0000"/>
                </a:solidFill>
              </a:rPr>
              <a:t>每个残基的</a:t>
            </a:r>
            <a:r>
              <a:rPr lang="en-US" altLang="zh-CN" sz="1600" dirty="0">
                <a:solidFill>
                  <a:srgbClr val="FF0000"/>
                </a:solidFill>
              </a:rPr>
              <a:t>LDDT</a:t>
            </a:r>
            <a:r>
              <a:rPr lang="zh-CN" altLang="en-US" sz="1600" dirty="0">
                <a:solidFill>
                  <a:srgbClr val="FF0000"/>
                </a:solidFill>
              </a:rPr>
              <a:t>分数在</a:t>
            </a:r>
            <a:r>
              <a:rPr lang="en-US" altLang="zh-CN" sz="1600" dirty="0">
                <a:solidFill>
                  <a:srgbClr val="FF0000"/>
                </a:solidFill>
              </a:rPr>
              <a:t>b-factor</a:t>
            </a:r>
            <a:r>
              <a:rPr lang="zh-CN" altLang="en-US" sz="1600" dirty="0">
                <a:solidFill>
                  <a:srgbClr val="FF0000"/>
                </a:solidFill>
              </a:rPr>
              <a:t>那一行！！！</a:t>
            </a:r>
            <a:endParaRPr lang="en-US" altLang="zh-CN" sz="1600" dirty="0">
              <a:solidFill>
                <a:srgbClr val="FF000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BD163D5-1EF1-47E4-A65A-2634997BA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49" y="3943879"/>
            <a:ext cx="4229100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43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V="1">
            <a:off x="-13123" y="904126"/>
            <a:ext cx="9157123" cy="14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7541E5F7-1689-4A09-819F-26AD11900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2129" y="6448714"/>
            <a:ext cx="2057400" cy="365125"/>
          </a:xfrm>
        </p:spPr>
        <p:txBody>
          <a:bodyPr/>
          <a:lstStyle/>
          <a:p>
            <a:fld id="{5B8AC867-72ED-42EA-92C6-36FC511EE56C}" type="slidenum">
              <a:rPr lang="zh-CN" altLang="en-US" smtClean="0"/>
              <a:t>9</a:t>
            </a:fld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8D50928-3172-4539-9DE8-4E5E4660E8B9}"/>
              </a:ext>
            </a:extLst>
          </p:cNvPr>
          <p:cNvSpPr txBox="1"/>
          <p:nvPr/>
        </p:nvSpPr>
        <p:spPr>
          <a:xfrm>
            <a:off x="107504" y="904126"/>
            <a:ext cx="8420270" cy="87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可预测单链或者多聚体</a:t>
            </a:r>
            <a:endParaRPr lang="en-US" altLang="zh-CN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Github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地址：</a:t>
            </a:r>
            <a:r>
              <a:rPr lang="en-US" altLang="zh-CN" dirty="0">
                <a:hlinkClick r:id="rId2"/>
              </a:rPr>
              <a:t>GitHub - </a:t>
            </a:r>
            <a:r>
              <a:rPr lang="en-US" altLang="zh-CN" dirty="0" err="1">
                <a:hlinkClick r:id="rId2"/>
              </a:rPr>
              <a:t>deepmind</a:t>
            </a:r>
            <a:r>
              <a:rPr lang="en-US" altLang="zh-CN" dirty="0">
                <a:hlinkClick r:id="rId2"/>
              </a:rPr>
              <a:t>/</a:t>
            </a:r>
            <a:r>
              <a:rPr lang="en-US" altLang="zh-CN" dirty="0" err="1">
                <a:hlinkClick r:id="rId2"/>
              </a:rPr>
              <a:t>alphafold</a:t>
            </a:r>
            <a:r>
              <a:rPr lang="en-US" altLang="zh-CN" dirty="0">
                <a:hlinkClick r:id="rId2"/>
              </a:rPr>
              <a:t>: Open source code for </a:t>
            </a:r>
            <a:r>
              <a:rPr lang="en-US" altLang="zh-CN" dirty="0" err="1">
                <a:hlinkClick r:id="rId2"/>
              </a:rPr>
              <a:t>AlphaFold</a:t>
            </a:r>
            <a:r>
              <a:rPr lang="en-US" altLang="zh-CN" dirty="0">
                <a:hlinkClick r:id="rId2"/>
              </a:rPr>
              <a:t>.</a:t>
            </a:r>
            <a:endParaRPr lang="zh-CN" altLang="en-US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B3E3CD5F-CDE3-408F-B44F-D9979413606C}"/>
              </a:ext>
            </a:extLst>
          </p:cNvPr>
          <p:cNvSpPr txBox="1"/>
          <p:nvPr/>
        </p:nvSpPr>
        <p:spPr>
          <a:xfrm>
            <a:off x="107504" y="230320"/>
            <a:ext cx="4580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二</a:t>
            </a:r>
            <a:r>
              <a:rPr lang="en-US" altLang="zh-CN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更新到</a:t>
            </a:r>
            <a:r>
              <a:rPr lang="en-US" altLang="zh-CN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2.2.0</a:t>
            </a:r>
            <a:endParaRPr lang="zh-CN" altLang="en-US" sz="32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50591A9-F8C8-143E-9838-4C61123E6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25" y="2318923"/>
            <a:ext cx="5902357" cy="325996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9E994D15-2BE2-DC28-AC4D-C08690246BC2}"/>
              </a:ext>
            </a:extLst>
          </p:cNvPr>
          <p:cNvSpPr txBox="1"/>
          <p:nvPr/>
        </p:nvSpPr>
        <p:spPr>
          <a:xfrm>
            <a:off x="231913" y="1866729"/>
            <a:ext cx="6066183" cy="455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/>
              <a:t>更新库和</a:t>
            </a:r>
            <a:r>
              <a:rPr lang="en-US" altLang="zh-CN" sz="1800" dirty="0" err="1"/>
              <a:t>alphafold</a:t>
            </a:r>
            <a:r>
              <a:rPr lang="zh-CN" altLang="en-US" sz="1800" dirty="0"/>
              <a:t>文件夹，原文件夹均改名为后缀为</a:t>
            </a:r>
            <a:r>
              <a:rPr lang="en-US" altLang="zh-CN" sz="1800" dirty="0"/>
              <a:t>-old</a:t>
            </a:r>
            <a:endParaRPr lang="en-US" altLang="zh-CN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26C30F2-4505-8A92-C3D4-ED0BE4F9CD8D}"/>
              </a:ext>
            </a:extLst>
          </p:cNvPr>
          <p:cNvSpPr txBox="1"/>
          <p:nvPr/>
        </p:nvSpPr>
        <p:spPr>
          <a:xfrm>
            <a:off x="313825" y="5575142"/>
            <a:ext cx="8786191" cy="873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cp </a:t>
            </a:r>
            <a:r>
              <a:rPr lang="zh-CN" altLang="en-US" dirty="0"/>
              <a:t>“/home/databank/alphafold2/alphafold/alphafold-old/common/stereo_chemical_props.txt” /home/databank/alphafold2/alphafold/alphafold/common/  </a:t>
            </a:r>
          </a:p>
        </p:txBody>
      </p:sp>
    </p:spTree>
    <p:extLst>
      <p:ext uri="{BB962C8B-B14F-4D97-AF65-F5344CB8AC3E}">
        <p14:creationId xmlns:p14="http://schemas.microsoft.com/office/powerpoint/2010/main" val="2219041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V="1">
            <a:off x="-13123" y="904126"/>
            <a:ext cx="9157123" cy="14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7541E5F7-1689-4A09-819F-26AD11900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2129" y="6448714"/>
            <a:ext cx="2057400" cy="365125"/>
          </a:xfrm>
        </p:spPr>
        <p:txBody>
          <a:bodyPr/>
          <a:lstStyle/>
          <a:p>
            <a:fld id="{5B8AC867-72ED-42EA-92C6-36FC511EE56C}" type="slidenum">
              <a:rPr lang="zh-CN" altLang="en-US" smtClean="0"/>
              <a:t>10</a:t>
            </a:fld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8D50928-3172-4539-9DE8-4E5E4660E8B9}"/>
              </a:ext>
            </a:extLst>
          </p:cNvPr>
          <p:cNvSpPr txBox="1"/>
          <p:nvPr/>
        </p:nvSpPr>
        <p:spPr>
          <a:xfrm>
            <a:off x="107503" y="904126"/>
            <a:ext cx="9082879" cy="87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新版本可预测单体或者多聚体</a:t>
            </a:r>
            <a:endParaRPr lang="en-US" altLang="zh-CN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Github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地址：</a:t>
            </a:r>
            <a:r>
              <a:rPr lang="en-US" altLang="zh-CN" dirty="0">
                <a:hlinkClick r:id="rId2"/>
              </a:rPr>
              <a:t>GitHub - </a:t>
            </a:r>
            <a:r>
              <a:rPr lang="en-US" altLang="zh-CN" dirty="0" err="1">
                <a:hlinkClick r:id="rId2"/>
              </a:rPr>
              <a:t>deepmind</a:t>
            </a:r>
            <a:r>
              <a:rPr lang="en-US" altLang="zh-CN" dirty="0">
                <a:hlinkClick r:id="rId2"/>
              </a:rPr>
              <a:t>/</a:t>
            </a:r>
            <a:r>
              <a:rPr lang="en-US" altLang="zh-CN" dirty="0" err="1">
                <a:hlinkClick r:id="rId2"/>
              </a:rPr>
              <a:t>alphafold</a:t>
            </a:r>
            <a:r>
              <a:rPr lang="en-US" altLang="zh-CN" dirty="0">
                <a:hlinkClick r:id="rId2"/>
              </a:rPr>
              <a:t>: Open source code for </a:t>
            </a:r>
            <a:r>
              <a:rPr lang="en-US" altLang="zh-CN" dirty="0" err="1">
                <a:hlinkClick r:id="rId2"/>
              </a:rPr>
              <a:t>AlphaFold</a:t>
            </a:r>
            <a:r>
              <a:rPr lang="en-US" altLang="zh-CN" dirty="0">
                <a:hlinkClick r:id="rId2"/>
              </a:rPr>
              <a:t>.</a:t>
            </a:r>
            <a:endParaRPr lang="en-US" altLang="zh-CN" dirty="0"/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B3E3CD5F-CDE3-408F-B44F-D9979413606C}"/>
              </a:ext>
            </a:extLst>
          </p:cNvPr>
          <p:cNvSpPr txBox="1"/>
          <p:nvPr/>
        </p:nvSpPr>
        <p:spPr>
          <a:xfrm>
            <a:off x="107504" y="230320"/>
            <a:ext cx="4580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三</a:t>
            </a:r>
            <a:r>
              <a:rPr lang="en-US" altLang="zh-CN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更新到</a:t>
            </a:r>
            <a:r>
              <a:rPr lang="en-US" altLang="zh-CN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2.2.0</a:t>
            </a:r>
            <a:endParaRPr lang="zh-CN" altLang="en-US" sz="32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50591A9-F8C8-143E-9838-4C61123E6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20" y="2693910"/>
            <a:ext cx="5133010" cy="283504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9E994D15-2BE2-DC28-AC4D-C08690246BC2}"/>
              </a:ext>
            </a:extLst>
          </p:cNvPr>
          <p:cNvSpPr txBox="1"/>
          <p:nvPr/>
        </p:nvSpPr>
        <p:spPr>
          <a:xfrm>
            <a:off x="255846" y="1774877"/>
            <a:ext cx="8649615" cy="870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将</a:t>
            </a:r>
            <a:r>
              <a:rPr lang="en-US" altLang="zh-CN" dirty="0" err="1">
                <a:latin typeface="Times New Roman" panose="02020603050405020304" pitchFamily="18" charset="0"/>
                <a:ea typeface="宋体" panose="02010600030101010101" pitchFamily="2" charset="-122"/>
              </a:rPr>
              <a:t>Glihub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上的文件下载下来，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更新</a:t>
            </a:r>
            <a:r>
              <a:rPr lang="en-US" altLang="zh-CN" sz="18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Genetic_databases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中的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库、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run_alphafold.py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en-US" altLang="zh-CN" sz="1800" dirty="0" err="1">
                <a:latin typeface="Times New Roman" panose="02020603050405020304" pitchFamily="18" charset="0"/>
                <a:ea typeface="宋体" panose="02010600030101010101" pitchFamily="2" charset="-122"/>
              </a:rPr>
              <a:t>alphafold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文件夹，原文件夹均改名为后缀为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-old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26C30F2-4505-8A92-C3D4-ED0BE4F9CD8D}"/>
              </a:ext>
            </a:extLst>
          </p:cNvPr>
          <p:cNvSpPr txBox="1"/>
          <p:nvPr/>
        </p:nvSpPr>
        <p:spPr>
          <a:xfrm>
            <a:off x="255846" y="5528952"/>
            <a:ext cx="8786191" cy="1057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dirty="0"/>
              <a:t>cp </a:t>
            </a:r>
            <a:r>
              <a:rPr lang="zh-CN" altLang="en-US" dirty="0"/>
              <a:t>“/home/databank/alphafold2/alphafold/alphafold-old/common/stereo_chemical_props.txt” /home/databank/alphafold2/alphafold/alphafold/common/  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根据新的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run_alphafold.py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参数设置重写提交任务的</a:t>
            </a:r>
            <a:r>
              <a: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bash</a:t>
            </a:r>
            <a:r>
              <a:rPr lang="zh-CN" altLang="en-US" sz="1800" dirty="0">
                <a:latin typeface="Times New Roman" panose="02020603050405020304" pitchFamily="18" charset="0"/>
                <a:ea typeface="宋体" panose="02010600030101010101" pitchFamily="2" charset="-122"/>
              </a:rPr>
              <a:t>脚本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6775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V="1">
            <a:off x="-13123" y="904126"/>
            <a:ext cx="9157123" cy="14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7541E5F7-1689-4A09-819F-26AD11900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2129" y="6448714"/>
            <a:ext cx="2057400" cy="365125"/>
          </a:xfrm>
        </p:spPr>
        <p:txBody>
          <a:bodyPr/>
          <a:lstStyle/>
          <a:p>
            <a:fld id="{5B8AC867-72ED-42EA-92C6-36FC511EE56C}" type="slidenum">
              <a:rPr lang="zh-CN" altLang="en-US" smtClean="0"/>
              <a:t>11</a:t>
            </a:fld>
            <a:endParaRPr lang="zh-CN" altLang="en-US" dirty="0"/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B3E3CD5F-CDE3-408F-B44F-D9979413606C}"/>
              </a:ext>
            </a:extLst>
          </p:cNvPr>
          <p:cNvSpPr txBox="1"/>
          <p:nvPr/>
        </p:nvSpPr>
        <p:spPr>
          <a:xfrm>
            <a:off x="107504" y="230320"/>
            <a:ext cx="4580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四</a:t>
            </a:r>
            <a:r>
              <a:rPr lang="en-US" altLang="zh-CN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 v2.2.0</a:t>
            </a:r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的使用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BB031DC-8627-7E03-0D5A-4F8AC153555A}"/>
              </a:ext>
            </a:extLst>
          </p:cNvPr>
          <p:cNvSpPr txBox="1"/>
          <p:nvPr/>
        </p:nvSpPr>
        <p:spPr>
          <a:xfrm>
            <a:off x="294860" y="994644"/>
            <a:ext cx="4605130" cy="455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单体的预测</a:t>
            </a:r>
            <a:endParaRPr lang="en-US" altLang="zh-CN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4481045-8E32-8E47-47EC-423B3E127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59" y="2277682"/>
            <a:ext cx="6972442" cy="1562353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3BC81B62-29EF-04CC-77E5-0E7479FAEDD1}"/>
              </a:ext>
            </a:extLst>
          </p:cNvPr>
          <p:cNvSpPr txBox="1"/>
          <p:nvPr/>
        </p:nvSpPr>
        <p:spPr>
          <a:xfrm>
            <a:off x="296517" y="3976549"/>
            <a:ext cx="8550966" cy="1392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conda</a:t>
            </a:r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 activate af2-cuda11.3</a:t>
            </a:r>
          </a:p>
          <a:p>
            <a:pPr algn="just">
              <a:lnSpc>
                <a:spcPct val="120000"/>
              </a:lnSpc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修改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af2_monomer.sh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对应的参数，一般只需要修改</a:t>
            </a:r>
            <a:r>
              <a:rPr lang="en-US" altLang="zh-CN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output_dir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fasta_paths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的路径，具体的参数意义可参照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run_alphafold.py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中的解释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nohup ./ af2_monomer.sh &gt; *.log 2&gt;&amp;1 &amp;</a:t>
            </a:r>
            <a:endParaRPr lang="en-US" altLang="zh-CN" sz="18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CDB75A4-590D-C818-B149-8F8BE0A07BF3}"/>
              </a:ext>
            </a:extLst>
          </p:cNvPr>
          <p:cNvSpPr txBox="1"/>
          <p:nvPr/>
        </p:nvSpPr>
        <p:spPr>
          <a:xfrm>
            <a:off x="294860" y="1689783"/>
            <a:ext cx="4605130" cy="395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参照以下格式准备</a:t>
            </a:r>
            <a:r>
              <a:rPr lang="en-US" altLang="zh-CN" sz="18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fasta</a:t>
            </a:r>
            <a:r>
              <a:rPr lang="zh-CN" altLang="en-US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文件</a:t>
            </a:r>
            <a:endParaRPr lang="en-US" altLang="zh-CN" sz="18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0045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V="1">
            <a:off x="-13123" y="904126"/>
            <a:ext cx="9157123" cy="14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7541E5F7-1689-4A09-819F-26AD11900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2129" y="6448714"/>
            <a:ext cx="2057400" cy="365125"/>
          </a:xfrm>
        </p:spPr>
        <p:txBody>
          <a:bodyPr/>
          <a:lstStyle/>
          <a:p>
            <a:fld id="{5B8AC867-72ED-42EA-92C6-36FC511EE56C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B3E3CD5F-CDE3-408F-B44F-D9979413606C}"/>
              </a:ext>
            </a:extLst>
          </p:cNvPr>
          <p:cNvSpPr txBox="1"/>
          <p:nvPr/>
        </p:nvSpPr>
        <p:spPr>
          <a:xfrm>
            <a:off x="107504" y="230320"/>
            <a:ext cx="4580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四</a:t>
            </a:r>
            <a:r>
              <a:rPr lang="en-US" altLang="zh-CN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 v2.2.0</a:t>
            </a:r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的使用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BB031DC-8627-7E03-0D5A-4F8AC153555A}"/>
              </a:ext>
            </a:extLst>
          </p:cNvPr>
          <p:cNvSpPr txBox="1"/>
          <p:nvPr/>
        </p:nvSpPr>
        <p:spPr>
          <a:xfrm>
            <a:off x="209463" y="961951"/>
            <a:ext cx="4605130" cy="455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多聚体的预测</a:t>
            </a:r>
            <a:endParaRPr lang="en-US" altLang="zh-CN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3830D21-91F2-5A50-5E4E-816AD99D2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55" y="1818840"/>
            <a:ext cx="5456091" cy="172087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378076F-1020-EE72-4F60-F00DB3CF6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6490" y="2368753"/>
            <a:ext cx="5023957" cy="1940532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FE659982-B06F-2C75-B8A0-90C0C375CEB4}"/>
              </a:ext>
            </a:extLst>
          </p:cNvPr>
          <p:cNvSpPr txBox="1"/>
          <p:nvPr/>
        </p:nvSpPr>
        <p:spPr>
          <a:xfrm>
            <a:off x="221200" y="4390971"/>
            <a:ext cx="8934537" cy="2057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8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conda</a:t>
            </a:r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 activate af2-cuda11.3</a:t>
            </a:r>
          </a:p>
          <a:p>
            <a:pPr algn="just">
              <a:lnSpc>
                <a:spcPct val="120000"/>
              </a:lnSpc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修改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af2_multimer.sh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对应的参数，一般只需要修改</a:t>
            </a:r>
            <a:r>
              <a:rPr lang="en-US" altLang="zh-CN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output_dir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fasta_paths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的路径，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num_multimer_predictions_per_model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决定每种模型的输出个数（即输出个数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=5* </a:t>
            </a:r>
            <a:r>
              <a:rPr lang="en-US" altLang="zh-CN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num_multimer_predictions_per_model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），但是数量过多影响精度，具体的参数意义可参照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run_alphafold.py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中的解释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nohup ./ af2_multimer.sh &gt; *.log 2&gt;&amp;1 &amp;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FCEDF7F-3E2A-E103-C62F-404C1A6D5EB8}"/>
              </a:ext>
            </a:extLst>
          </p:cNvPr>
          <p:cNvSpPr txBox="1"/>
          <p:nvPr/>
        </p:nvSpPr>
        <p:spPr>
          <a:xfrm>
            <a:off x="209463" y="1370242"/>
            <a:ext cx="4605130" cy="395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参照以下格式准备</a:t>
            </a:r>
            <a:r>
              <a:rPr lang="en-US" altLang="zh-CN" sz="18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fasta</a:t>
            </a:r>
            <a:r>
              <a:rPr lang="zh-CN" altLang="en-US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文件</a:t>
            </a:r>
            <a:endParaRPr lang="en-US" altLang="zh-CN" sz="18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1338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V="1">
            <a:off x="-13123" y="904126"/>
            <a:ext cx="9157123" cy="14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7541E5F7-1689-4A09-819F-26AD11900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2129" y="6448714"/>
            <a:ext cx="2057400" cy="365125"/>
          </a:xfrm>
        </p:spPr>
        <p:txBody>
          <a:bodyPr/>
          <a:lstStyle/>
          <a:p>
            <a:fld id="{5B8AC867-72ED-42EA-92C6-36FC511EE56C}" type="slidenum">
              <a:rPr lang="zh-CN" altLang="en-US" smtClean="0"/>
              <a:t>13</a:t>
            </a:fld>
            <a:endParaRPr lang="zh-CN" altLang="en-US" dirty="0"/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B3E3CD5F-CDE3-408F-B44F-D9979413606C}"/>
              </a:ext>
            </a:extLst>
          </p:cNvPr>
          <p:cNvSpPr txBox="1"/>
          <p:nvPr/>
        </p:nvSpPr>
        <p:spPr>
          <a:xfrm>
            <a:off x="107504" y="230320"/>
            <a:ext cx="4580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四</a:t>
            </a:r>
            <a:r>
              <a:rPr lang="en-US" altLang="zh-CN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 v2.2.0</a:t>
            </a:r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的使用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BB031DC-8627-7E03-0D5A-4F8AC153555A}"/>
              </a:ext>
            </a:extLst>
          </p:cNvPr>
          <p:cNvSpPr txBox="1"/>
          <p:nvPr/>
        </p:nvSpPr>
        <p:spPr>
          <a:xfrm>
            <a:off x="209463" y="961951"/>
            <a:ext cx="4605130" cy="455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多聚体预测模型评分的意义以及测试结果</a:t>
            </a:r>
            <a:endParaRPr lang="en-US" altLang="zh-CN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FAFC4D9-7E20-D616-3DCA-C2CC2DAEF471}"/>
              </a:ext>
            </a:extLst>
          </p:cNvPr>
          <p:cNvSpPr txBox="1"/>
          <p:nvPr/>
        </p:nvSpPr>
        <p:spPr>
          <a:xfrm>
            <a:off x="208806" y="1473542"/>
            <a:ext cx="8550966" cy="39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输出的</a:t>
            </a:r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score</a:t>
            </a:r>
            <a:r>
              <a:rPr lang="zh-CN" altLang="en-US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为</a:t>
            </a:r>
            <a:r>
              <a:rPr lang="en-US" altLang="zh-CN" sz="1800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DockQ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，越接近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越好</a:t>
            </a:r>
            <a:endParaRPr lang="en-US" altLang="zh-CN" sz="18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AA69DA0-7695-3ECA-2E22-4FC104186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30" y="2002859"/>
            <a:ext cx="7638392" cy="231806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B50256B9-D817-7AF8-D115-BC889617AB40}"/>
              </a:ext>
            </a:extLst>
          </p:cNvPr>
          <p:cNvSpPr txBox="1"/>
          <p:nvPr/>
        </p:nvSpPr>
        <p:spPr>
          <a:xfrm>
            <a:off x="4572000" y="4330351"/>
            <a:ext cx="442954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 err="1"/>
              <a:t>bioRxiv</a:t>
            </a:r>
            <a:r>
              <a:rPr lang="en-US" altLang="zh-CN" sz="1050" dirty="0"/>
              <a:t> 2021.10.04.463034; </a:t>
            </a:r>
            <a:r>
              <a:rPr lang="en-US" altLang="zh-CN" sz="1050" dirty="0" err="1"/>
              <a:t>doi</a:t>
            </a:r>
            <a:r>
              <a:rPr lang="en-US" altLang="zh-CN" sz="1050" dirty="0"/>
              <a:t>: https://doi.org/10.1101/2021.10.04.463034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3738908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V="1">
            <a:off x="-13123" y="904126"/>
            <a:ext cx="9157123" cy="148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7541E5F7-1689-4A09-819F-26AD11900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2129" y="6448714"/>
            <a:ext cx="2057400" cy="365125"/>
          </a:xfrm>
        </p:spPr>
        <p:txBody>
          <a:bodyPr/>
          <a:lstStyle/>
          <a:p>
            <a:fld id="{5B8AC867-72ED-42EA-92C6-36FC511EE56C}" type="slidenum">
              <a:rPr lang="zh-CN" altLang="en-US" smtClean="0"/>
              <a:t>14</a:t>
            </a:fld>
            <a:endParaRPr lang="zh-CN" altLang="en-US" dirty="0"/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B3E3CD5F-CDE3-408F-B44F-D9979413606C}"/>
              </a:ext>
            </a:extLst>
          </p:cNvPr>
          <p:cNvSpPr txBox="1"/>
          <p:nvPr/>
        </p:nvSpPr>
        <p:spPr>
          <a:xfrm>
            <a:off x="107504" y="230320"/>
            <a:ext cx="4580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四</a:t>
            </a:r>
            <a:r>
              <a:rPr lang="en-US" altLang="zh-CN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 v2.2.0</a:t>
            </a:r>
            <a:r>
              <a:rPr lang="zh-CN" altLang="en-US" sz="32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charset="0"/>
              </a:rPr>
              <a:t>的使用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BB031DC-8627-7E03-0D5A-4F8AC153555A}"/>
              </a:ext>
            </a:extLst>
          </p:cNvPr>
          <p:cNvSpPr txBox="1"/>
          <p:nvPr/>
        </p:nvSpPr>
        <p:spPr>
          <a:xfrm>
            <a:off x="209463" y="961951"/>
            <a:ext cx="4605130" cy="455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多聚体预测模型评分的意义以及测试结果</a:t>
            </a:r>
            <a:endParaRPr lang="en-US" altLang="zh-CN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FAFC4D9-7E20-D616-3DCA-C2CC2DAEF471}"/>
              </a:ext>
            </a:extLst>
          </p:cNvPr>
          <p:cNvSpPr txBox="1"/>
          <p:nvPr/>
        </p:nvSpPr>
        <p:spPr>
          <a:xfrm>
            <a:off x="208806" y="1473542"/>
            <a:ext cx="8550966" cy="1057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测试体系为</a:t>
            </a:r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6m0j </a:t>
            </a:r>
            <a:r>
              <a:rPr lang="zh-CN" altLang="en-US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 ACE2-RBD PPI</a:t>
            </a:r>
            <a:r>
              <a:rPr lang="zh-CN" altLang="en-US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3UPO</a:t>
            </a:r>
            <a:r>
              <a:rPr lang="zh-CN" altLang="en-US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（同源二聚体）</a:t>
            </a:r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3UPO_mono</a:t>
            </a:r>
            <a:r>
              <a:rPr lang="zh-CN" altLang="en-US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（单体）</a:t>
            </a:r>
            <a:endParaRPr lang="en-US" altLang="zh-CN" sz="18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总的来说单体预测效果很好，但是同源二聚体和异源二聚体的预测效果比较差，主要是</a:t>
            </a: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</a:rPr>
              <a:t>PPI</a:t>
            </a: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作用界面预测不太准确</a:t>
            </a:r>
            <a:endParaRPr lang="en-US" altLang="zh-CN" sz="18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217430C-80D6-D357-E8F6-B37B26634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37" y="2732432"/>
            <a:ext cx="4015493" cy="2266195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249774DD-2109-B6B5-5A47-6011D7F77197}"/>
              </a:ext>
            </a:extLst>
          </p:cNvPr>
          <p:cNvSpPr txBox="1"/>
          <p:nvPr/>
        </p:nvSpPr>
        <p:spPr>
          <a:xfrm>
            <a:off x="1040296" y="5199792"/>
            <a:ext cx="26438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3UPO </a:t>
            </a:r>
            <a:r>
              <a:rPr lang="zh-CN" altLang="en-US" dirty="0"/>
              <a:t>银色的为晶体结构</a:t>
            </a:r>
            <a:endParaRPr lang="en-US" altLang="zh-CN" dirty="0"/>
          </a:p>
          <a:p>
            <a:r>
              <a:rPr lang="en-US" altLang="zh-CN" dirty="0" err="1"/>
              <a:t>DockQ</a:t>
            </a:r>
            <a:r>
              <a:rPr lang="en-US" altLang="zh-CN" dirty="0"/>
              <a:t> = 0.22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7340C2A-5894-3984-1A3A-00FC123E6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418521"/>
            <a:ext cx="3622512" cy="3233803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9C7C37FE-86FD-3F17-8E1C-AD00BC9EE0C4}"/>
              </a:ext>
            </a:extLst>
          </p:cNvPr>
          <p:cNvSpPr txBox="1"/>
          <p:nvPr/>
        </p:nvSpPr>
        <p:spPr>
          <a:xfrm>
            <a:off x="5168348" y="5816018"/>
            <a:ext cx="26438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6m0j </a:t>
            </a:r>
            <a:r>
              <a:rPr lang="zh-CN" altLang="en-US" dirty="0"/>
              <a:t>银色的为晶体结构</a:t>
            </a:r>
            <a:endParaRPr lang="en-US" altLang="zh-CN" dirty="0"/>
          </a:p>
          <a:p>
            <a:r>
              <a:rPr lang="en-US" altLang="zh-CN" dirty="0" err="1"/>
              <a:t>DockQ</a:t>
            </a:r>
            <a:r>
              <a:rPr lang="en-US" altLang="zh-CN" dirty="0"/>
              <a:t> = 0.29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0261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Times New Roman"/>
        <a:cs typeface=""/>
      </a:majorFont>
      <a:minorFont>
        <a:latin typeface="Times New Roman"/>
        <a:ea typeface="Times New Roman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15061</TotalTime>
  <Words>1687</Words>
  <Application>Microsoft Office PowerPoint</Application>
  <PresentationFormat>全屏显示(4:3)</PresentationFormat>
  <Paragraphs>131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等线</vt:lpstr>
      <vt:lpstr>黑体</vt:lpstr>
      <vt:lpstr>Arial</vt:lpstr>
      <vt:lpstr>Calibri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课题一：针对蛋白质机器动态结构进行药物设计的技术</dc:title>
  <dc:creator>dddc-jawang</dc:creator>
  <cp:lastModifiedBy>2405734845@qq.com</cp:lastModifiedBy>
  <cp:revision>863</cp:revision>
  <dcterms:created xsi:type="dcterms:W3CDTF">2016-05-05T01:58:29Z</dcterms:created>
  <dcterms:modified xsi:type="dcterms:W3CDTF">2022-07-09T11:54:00Z</dcterms:modified>
</cp:coreProperties>
</file>