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2" r:id="rId5"/>
    <p:sldId id="261" r:id="rId6"/>
    <p:sldId id="263" r:id="rId7"/>
    <p:sldId id="264" r:id="rId8"/>
    <p:sldId id="271" r:id="rId9"/>
    <p:sldId id="265" r:id="rId10"/>
    <p:sldId id="266" r:id="rId11"/>
    <p:sldId id="267" r:id="rId12"/>
    <p:sldId id="272" r:id="rId13"/>
    <p:sldId id="273" r:id="rId14"/>
    <p:sldId id="274" r:id="rId15"/>
    <p:sldId id="275" r:id="rId16"/>
    <p:sldId id="270" r:id="rId17"/>
    <p:sldId id="276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84" autoAdjust="0"/>
  </p:normalViewPr>
  <p:slideViewPr>
    <p:cSldViewPr>
      <p:cViewPr varScale="1">
        <p:scale>
          <a:sx n="82" d="100"/>
          <a:sy n="82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%20record\Review\QMMM\time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timeline!$B$1</c:f>
              <c:strCache>
                <c:ptCount val="1"/>
                <c:pt idx="0">
                  <c:v>QM/MM count</c:v>
                </c:pt>
              </c:strCache>
            </c:strRef>
          </c:tx>
          <c:cat>
            <c:numRef>
              <c:f>timeline!$A$2:$A$21</c:f>
              <c:numCache>
                <c:formatCode>General</c:formatCode>
                <c:ptCount val="20"/>
                <c:pt idx="0">
                  <c:v>1994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timeline!$B$2:$B$21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9</c:v>
                </c:pt>
                <c:pt idx="6">
                  <c:v>16</c:v>
                </c:pt>
                <c:pt idx="7">
                  <c:v>16</c:v>
                </c:pt>
                <c:pt idx="8">
                  <c:v>50</c:v>
                </c:pt>
                <c:pt idx="9">
                  <c:v>54</c:v>
                </c:pt>
                <c:pt idx="10">
                  <c:v>95</c:v>
                </c:pt>
                <c:pt idx="11">
                  <c:v>104</c:v>
                </c:pt>
                <c:pt idx="12">
                  <c:v>104</c:v>
                </c:pt>
                <c:pt idx="13">
                  <c:v>165</c:v>
                </c:pt>
                <c:pt idx="14">
                  <c:v>150</c:v>
                </c:pt>
                <c:pt idx="15">
                  <c:v>146</c:v>
                </c:pt>
                <c:pt idx="16">
                  <c:v>182</c:v>
                </c:pt>
                <c:pt idx="17">
                  <c:v>180</c:v>
                </c:pt>
                <c:pt idx="18">
                  <c:v>185</c:v>
                </c:pt>
                <c:pt idx="19">
                  <c:v>15</c:v>
                </c:pt>
              </c:numCache>
            </c:numRef>
          </c:val>
        </c:ser>
        <c:dLbls>
          <c:showVal val="1"/>
        </c:dLbls>
        <c:overlap val="-25"/>
        <c:axId val="60439552"/>
        <c:axId val="64255104"/>
      </c:barChart>
      <c:catAx>
        <c:axId val="60439552"/>
        <c:scaling>
          <c:orientation val="minMax"/>
        </c:scaling>
        <c:axPos val="b"/>
        <c:numFmt formatCode="General" sourceLinked="1"/>
        <c:majorTickMark val="none"/>
        <c:tickLblPos val="nextTo"/>
        <c:crossAx val="64255104"/>
        <c:crosses val="autoZero"/>
        <c:auto val="1"/>
        <c:lblAlgn val="ctr"/>
        <c:lblOffset val="100"/>
      </c:catAx>
      <c:valAx>
        <c:axId val="64255104"/>
        <c:scaling>
          <c:orientation val="minMax"/>
        </c:scaling>
        <c:delete val="1"/>
        <c:axPos val="l"/>
        <c:numFmt formatCode="General" sourceLinked="1"/>
        <c:tickLblPos val="none"/>
        <c:crossAx val="6043955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079B7-4ECB-4C6E-80E0-4027AEB926AC}" type="doc">
      <dgm:prSet loTypeId="urn:microsoft.com/office/officeart/2005/8/layout/process3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zh-CN" altLang="en-US"/>
        </a:p>
      </dgm:t>
    </dgm:pt>
    <dgm:pt modelId="{0E0EC9CF-1972-4328-B811-FE2FDA9E946F}">
      <dgm:prSet phldrT="[文本]"/>
      <dgm:spPr/>
      <dgm:t>
        <a:bodyPr/>
        <a:lstStyle/>
        <a:p>
          <a:r>
            <a:rPr lang="zh-CN" altLang="en-US" dirty="0" smtClean="0"/>
            <a:t>第</a:t>
          </a:r>
          <a:r>
            <a:rPr lang="en-US" altLang="zh-CN" dirty="0" smtClean="0"/>
            <a:t>1</a:t>
          </a:r>
          <a:r>
            <a:rPr lang="zh-CN" altLang="en-US" dirty="0" smtClean="0"/>
            <a:t>轮</a:t>
          </a:r>
          <a:endParaRPr lang="en-US" altLang="zh-CN" dirty="0" smtClean="0"/>
        </a:p>
        <a:p>
          <a:r>
            <a:rPr lang="zh-CN" altLang="en-US" dirty="0" smtClean="0"/>
            <a:t>分子对接</a:t>
          </a:r>
          <a:endParaRPr lang="zh-CN" altLang="en-US" dirty="0"/>
        </a:p>
      </dgm:t>
    </dgm:pt>
    <dgm:pt modelId="{4163E388-4B03-41DD-AD7D-B0A4983662C0}" type="parTrans" cxnId="{D57C67AB-3A37-417C-A6AE-F069C9348E7C}">
      <dgm:prSet/>
      <dgm:spPr/>
      <dgm:t>
        <a:bodyPr/>
        <a:lstStyle/>
        <a:p>
          <a:endParaRPr lang="zh-CN" altLang="en-US"/>
        </a:p>
      </dgm:t>
    </dgm:pt>
    <dgm:pt modelId="{5437677E-1A48-49CC-8DF6-4CD1ADCE6B3B}" type="sibTrans" cxnId="{D57C67AB-3A37-417C-A6AE-F069C9348E7C}">
      <dgm:prSet/>
      <dgm:spPr/>
      <dgm:t>
        <a:bodyPr/>
        <a:lstStyle/>
        <a:p>
          <a:endParaRPr lang="zh-CN" altLang="en-US"/>
        </a:p>
      </dgm:t>
    </dgm:pt>
    <dgm:pt modelId="{1C2E0B4E-1D24-4D60-97F7-09A68B23DE03}">
      <dgm:prSet phldrT="[文本]"/>
      <dgm:spPr/>
      <dgm:t>
        <a:bodyPr/>
        <a:lstStyle/>
        <a:p>
          <a:r>
            <a:rPr lang="en-US" altLang="zh-CN" dirty="0" smtClean="0"/>
            <a:t>Glide</a:t>
          </a:r>
          <a:endParaRPr lang="zh-CN" altLang="en-US" dirty="0"/>
        </a:p>
      </dgm:t>
    </dgm:pt>
    <dgm:pt modelId="{A6D1DCFE-F57B-46C6-A6F2-ECE982B24FDD}" type="parTrans" cxnId="{2C529A41-CD52-4BFD-B71E-9F8D2515A46F}">
      <dgm:prSet/>
      <dgm:spPr/>
      <dgm:t>
        <a:bodyPr/>
        <a:lstStyle/>
        <a:p>
          <a:endParaRPr lang="zh-CN" altLang="en-US"/>
        </a:p>
      </dgm:t>
    </dgm:pt>
    <dgm:pt modelId="{E464D552-129A-4BB1-ABCD-19CDDB584681}" type="sibTrans" cxnId="{2C529A41-CD52-4BFD-B71E-9F8D2515A46F}">
      <dgm:prSet/>
      <dgm:spPr/>
      <dgm:t>
        <a:bodyPr/>
        <a:lstStyle/>
        <a:p>
          <a:endParaRPr lang="zh-CN" altLang="en-US"/>
        </a:p>
      </dgm:t>
    </dgm:pt>
    <dgm:pt modelId="{85DBF6A2-ADEB-4B22-9AB0-EE548812C620}">
      <dgm:prSet phldrT="[文本]"/>
      <dgm:spPr/>
      <dgm:t>
        <a:bodyPr/>
        <a:lstStyle/>
        <a:p>
          <a:r>
            <a:rPr lang="zh-CN" altLang="en-US" dirty="0" smtClean="0"/>
            <a:t>挑选</a:t>
          </a:r>
          <a:r>
            <a:rPr lang="en-US" altLang="zh-CN" dirty="0" smtClean="0"/>
            <a:t>Top 5</a:t>
          </a:r>
          <a:r>
            <a:rPr lang="zh-CN" altLang="en-US" dirty="0" smtClean="0"/>
            <a:t>构象</a:t>
          </a:r>
          <a:r>
            <a:rPr lang="en-US" altLang="zh-CN" dirty="0" smtClean="0"/>
            <a:t> </a:t>
          </a:r>
          <a:endParaRPr lang="zh-CN" altLang="en-US" dirty="0"/>
        </a:p>
      </dgm:t>
    </dgm:pt>
    <dgm:pt modelId="{C5310748-2638-449A-8A1D-263B3E12D06C}" type="parTrans" cxnId="{82CCDC37-2389-4C04-A84A-21ECF386DEA2}">
      <dgm:prSet/>
      <dgm:spPr/>
      <dgm:t>
        <a:bodyPr/>
        <a:lstStyle/>
        <a:p>
          <a:endParaRPr lang="zh-CN" altLang="en-US"/>
        </a:p>
      </dgm:t>
    </dgm:pt>
    <dgm:pt modelId="{DC1AA97B-677B-4D19-8979-2540FF4DFCC0}" type="sibTrans" cxnId="{82CCDC37-2389-4C04-A84A-21ECF386DEA2}">
      <dgm:prSet/>
      <dgm:spPr/>
      <dgm:t>
        <a:bodyPr/>
        <a:lstStyle/>
        <a:p>
          <a:endParaRPr lang="zh-CN" altLang="en-US"/>
        </a:p>
      </dgm:t>
    </dgm:pt>
    <dgm:pt modelId="{6134325B-DFFF-4ECC-961E-7A6BFB418FAD}">
      <dgm:prSet phldrT="[文本]"/>
      <dgm:spPr/>
      <dgm:t>
        <a:bodyPr/>
        <a:lstStyle/>
        <a:p>
          <a:r>
            <a:rPr lang="zh-CN" altLang="en-US" dirty="0" smtClean="0"/>
            <a:t>重新计算</a:t>
          </a:r>
          <a:endParaRPr lang="en-US" altLang="zh-CN" dirty="0" smtClean="0"/>
        </a:p>
        <a:p>
          <a:r>
            <a:rPr lang="zh-CN" altLang="en-US" dirty="0" smtClean="0"/>
            <a:t>配体原子电荷</a:t>
          </a:r>
          <a:endParaRPr lang="zh-CN" altLang="en-US" dirty="0"/>
        </a:p>
      </dgm:t>
    </dgm:pt>
    <dgm:pt modelId="{D5852630-BBA0-436E-9996-5325C9782B4F}" type="parTrans" cxnId="{B6096A8B-EA4D-4FA3-A254-DBF3E136CBC4}">
      <dgm:prSet/>
      <dgm:spPr/>
      <dgm:t>
        <a:bodyPr/>
        <a:lstStyle/>
        <a:p>
          <a:endParaRPr lang="zh-CN" altLang="en-US"/>
        </a:p>
      </dgm:t>
    </dgm:pt>
    <dgm:pt modelId="{DAAC72CA-CEE5-4A5D-85FC-CEFDC96A9890}" type="sibTrans" cxnId="{B6096A8B-EA4D-4FA3-A254-DBF3E136CBC4}">
      <dgm:prSet/>
      <dgm:spPr/>
      <dgm:t>
        <a:bodyPr/>
        <a:lstStyle/>
        <a:p>
          <a:endParaRPr lang="zh-CN" altLang="en-US"/>
        </a:p>
      </dgm:t>
    </dgm:pt>
    <dgm:pt modelId="{F75B928E-58FD-4118-8F59-3F27D02AD042}">
      <dgm:prSet phldrT="[文本]"/>
      <dgm:spPr/>
      <dgm:t>
        <a:bodyPr/>
        <a:lstStyle/>
        <a:p>
          <a:r>
            <a:rPr lang="en-US" altLang="zh-CN" dirty="0" err="1" smtClean="0"/>
            <a:t>Qsite</a:t>
          </a:r>
          <a:endParaRPr lang="zh-CN" altLang="en-US" dirty="0"/>
        </a:p>
      </dgm:t>
    </dgm:pt>
    <dgm:pt modelId="{61188E1C-FE5C-4103-BC31-4A2953182289}" type="parTrans" cxnId="{5048A4D8-E550-438E-A75C-C5389BEF3378}">
      <dgm:prSet/>
      <dgm:spPr/>
      <dgm:t>
        <a:bodyPr/>
        <a:lstStyle/>
        <a:p>
          <a:endParaRPr lang="zh-CN" altLang="en-US"/>
        </a:p>
      </dgm:t>
    </dgm:pt>
    <dgm:pt modelId="{AAE12688-815F-4CFD-A106-64CE72666A6D}" type="sibTrans" cxnId="{5048A4D8-E550-438E-A75C-C5389BEF3378}">
      <dgm:prSet/>
      <dgm:spPr/>
      <dgm:t>
        <a:bodyPr/>
        <a:lstStyle/>
        <a:p>
          <a:endParaRPr lang="zh-CN" altLang="en-US"/>
        </a:p>
      </dgm:t>
    </dgm:pt>
    <dgm:pt modelId="{6690CD93-F561-4D28-AA02-659F67E94171}">
      <dgm:prSet phldrT="[文本]"/>
      <dgm:spPr/>
      <dgm:t>
        <a:bodyPr/>
        <a:lstStyle/>
        <a:p>
          <a:r>
            <a:rPr lang="zh-CN" altLang="en-US" dirty="0" smtClean="0"/>
            <a:t>第</a:t>
          </a:r>
          <a:r>
            <a:rPr lang="en-US" altLang="zh-CN" dirty="0" smtClean="0"/>
            <a:t>2</a:t>
          </a:r>
          <a:r>
            <a:rPr lang="zh-CN" altLang="en-US" dirty="0" smtClean="0"/>
            <a:t>轮</a:t>
          </a:r>
          <a:endParaRPr lang="en-US" altLang="zh-CN" dirty="0" smtClean="0"/>
        </a:p>
        <a:p>
          <a:r>
            <a:rPr lang="zh-CN" altLang="en-US" dirty="0" smtClean="0"/>
            <a:t>分子对接</a:t>
          </a:r>
          <a:endParaRPr lang="zh-CN" altLang="en-US" dirty="0"/>
        </a:p>
      </dgm:t>
    </dgm:pt>
    <dgm:pt modelId="{331DA0DA-DFF3-4AF2-8704-961D4ED3F881}" type="parTrans" cxnId="{6D27DBB8-491A-446F-9123-8D412D04E042}">
      <dgm:prSet/>
      <dgm:spPr/>
      <dgm:t>
        <a:bodyPr/>
        <a:lstStyle/>
        <a:p>
          <a:endParaRPr lang="zh-CN" altLang="en-US"/>
        </a:p>
      </dgm:t>
    </dgm:pt>
    <dgm:pt modelId="{A7051D7C-67B3-4D48-94C9-526DFC620A7B}" type="sibTrans" cxnId="{6D27DBB8-491A-446F-9123-8D412D04E042}">
      <dgm:prSet/>
      <dgm:spPr/>
      <dgm:t>
        <a:bodyPr/>
        <a:lstStyle/>
        <a:p>
          <a:endParaRPr lang="zh-CN" altLang="en-US"/>
        </a:p>
      </dgm:t>
    </dgm:pt>
    <dgm:pt modelId="{CDE7B5C6-5369-4391-A068-4AB5BCDD48FA}">
      <dgm:prSet phldrT="[文本]"/>
      <dgm:spPr/>
      <dgm:t>
        <a:bodyPr/>
        <a:lstStyle/>
        <a:p>
          <a:r>
            <a:rPr lang="en-US" altLang="zh-CN" dirty="0" smtClean="0"/>
            <a:t>Glide</a:t>
          </a:r>
          <a:endParaRPr lang="zh-CN" altLang="en-US" dirty="0"/>
        </a:p>
      </dgm:t>
    </dgm:pt>
    <dgm:pt modelId="{CBF59AB8-555D-483C-A907-52BFF98A6C32}" type="parTrans" cxnId="{C8E84212-81ED-4D56-8BB6-A7CCC05963C0}">
      <dgm:prSet/>
      <dgm:spPr/>
      <dgm:t>
        <a:bodyPr/>
        <a:lstStyle/>
        <a:p>
          <a:endParaRPr lang="zh-CN" altLang="en-US"/>
        </a:p>
      </dgm:t>
    </dgm:pt>
    <dgm:pt modelId="{D3764D7C-C5FB-475C-830E-F7324608E950}" type="sibTrans" cxnId="{C8E84212-81ED-4D56-8BB6-A7CCC05963C0}">
      <dgm:prSet/>
      <dgm:spPr/>
      <dgm:t>
        <a:bodyPr/>
        <a:lstStyle/>
        <a:p>
          <a:endParaRPr lang="zh-CN" altLang="en-US"/>
        </a:p>
      </dgm:t>
    </dgm:pt>
    <dgm:pt modelId="{CB88ACA2-BA05-4C4F-BC31-2CAD68131805}">
      <dgm:prSet phldrT="[文本]"/>
      <dgm:spPr/>
      <dgm:t>
        <a:bodyPr/>
        <a:lstStyle/>
        <a:p>
          <a:r>
            <a:rPr lang="zh-CN" altLang="en-US" dirty="0" smtClean="0"/>
            <a:t>挑选最适构象</a:t>
          </a:r>
          <a:endParaRPr lang="zh-CN" altLang="en-US" dirty="0"/>
        </a:p>
      </dgm:t>
    </dgm:pt>
    <dgm:pt modelId="{F12999B7-7FAD-41A8-99EA-9C1F6FB312A1}" type="parTrans" cxnId="{B7560C87-A0F2-45E3-ADE8-43FACE3E33E4}">
      <dgm:prSet/>
      <dgm:spPr/>
      <dgm:t>
        <a:bodyPr/>
        <a:lstStyle/>
        <a:p>
          <a:endParaRPr lang="zh-CN" altLang="en-US"/>
        </a:p>
      </dgm:t>
    </dgm:pt>
    <dgm:pt modelId="{B0119754-CD58-42F0-8A29-D865AB27A4E4}" type="sibTrans" cxnId="{B7560C87-A0F2-45E3-ADE8-43FACE3E33E4}">
      <dgm:prSet/>
      <dgm:spPr/>
      <dgm:t>
        <a:bodyPr/>
        <a:lstStyle/>
        <a:p>
          <a:endParaRPr lang="zh-CN" altLang="en-US"/>
        </a:p>
      </dgm:t>
    </dgm:pt>
    <dgm:pt modelId="{305EF80A-CFA6-4753-828A-D331E7560981}">
      <dgm:prSet phldrT="[文本]"/>
      <dgm:spPr/>
      <dgm:t>
        <a:bodyPr/>
        <a:lstStyle/>
        <a:p>
          <a:r>
            <a:rPr lang="en-US" altLang="zh-CN" dirty="0" smtClean="0"/>
            <a:t>QM/MM</a:t>
          </a:r>
          <a:r>
            <a:rPr lang="zh-CN" altLang="en-US" dirty="0" smtClean="0"/>
            <a:t>单点能计算</a:t>
          </a:r>
          <a:endParaRPr lang="zh-CN" altLang="en-US" dirty="0"/>
        </a:p>
      </dgm:t>
    </dgm:pt>
    <dgm:pt modelId="{9B5FC311-78D4-46BD-9DB0-B001D2EE68E6}" type="parTrans" cxnId="{FA2E3ACD-CA18-4999-A4A6-292DE0953CAC}">
      <dgm:prSet/>
      <dgm:spPr/>
      <dgm:t>
        <a:bodyPr/>
        <a:lstStyle/>
        <a:p>
          <a:endParaRPr lang="zh-CN" altLang="en-US"/>
        </a:p>
      </dgm:t>
    </dgm:pt>
    <dgm:pt modelId="{9AAD051B-B9A6-4C88-8FB3-9FEEBCB6B733}" type="sibTrans" cxnId="{FA2E3ACD-CA18-4999-A4A6-292DE0953CAC}">
      <dgm:prSet/>
      <dgm:spPr/>
      <dgm:t>
        <a:bodyPr/>
        <a:lstStyle/>
        <a:p>
          <a:endParaRPr lang="zh-CN" altLang="en-US"/>
        </a:p>
      </dgm:t>
    </dgm:pt>
    <dgm:pt modelId="{D7DF05A3-6163-4E66-B583-4972A912A24A}" type="pres">
      <dgm:prSet presAssocID="{9AD079B7-4ECB-4C6E-80E0-4027AEB92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D579324-691A-4B77-B72E-BB818C5514DA}" type="pres">
      <dgm:prSet presAssocID="{0E0EC9CF-1972-4328-B811-FE2FDA9E946F}" presName="composite" presStyleCnt="0"/>
      <dgm:spPr/>
      <dgm:t>
        <a:bodyPr/>
        <a:lstStyle/>
        <a:p>
          <a:endParaRPr lang="zh-CN" altLang="en-US"/>
        </a:p>
      </dgm:t>
    </dgm:pt>
    <dgm:pt modelId="{70D5102D-6928-47B3-8CF6-F87AA2669E87}" type="pres">
      <dgm:prSet presAssocID="{0E0EC9CF-1972-4328-B811-FE2FDA9E94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C236FA-D05E-46FC-AB78-0506B17D785B}" type="pres">
      <dgm:prSet presAssocID="{0E0EC9CF-1972-4328-B811-FE2FDA9E946F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AAFE8F40-4F8E-4E6F-BDF3-D2A26D8E3236}" type="pres">
      <dgm:prSet presAssocID="{0E0EC9CF-1972-4328-B811-FE2FDA9E946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571699-1B73-4869-9197-9C70FF56B18A}" type="pres">
      <dgm:prSet presAssocID="{5437677E-1A48-49CC-8DF6-4CD1ADCE6B3B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5A1E3215-0F1E-4048-AAC0-E83387BFF486}" type="pres">
      <dgm:prSet presAssocID="{5437677E-1A48-49CC-8DF6-4CD1ADCE6B3B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11B258B2-EB8B-40F4-BFE6-4DBFDB1891CB}" type="pres">
      <dgm:prSet presAssocID="{6134325B-DFFF-4ECC-961E-7A6BFB418FAD}" presName="composite" presStyleCnt="0"/>
      <dgm:spPr/>
      <dgm:t>
        <a:bodyPr/>
        <a:lstStyle/>
        <a:p>
          <a:endParaRPr lang="zh-CN" altLang="en-US"/>
        </a:p>
      </dgm:t>
    </dgm:pt>
    <dgm:pt modelId="{29B46C53-5593-4FF8-A574-2DCA27C788BB}" type="pres">
      <dgm:prSet presAssocID="{6134325B-DFFF-4ECC-961E-7A6BFB418FA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669048-DD12-4F7F-8E40-CCCFF69BF59B}" type="pres">
      <dgm:prSet presAssocID="{6134325B-DFFF-4ECC-961E-7A6BFB418FAD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0C371AC7-5B98-409E-AF89-49DE63978D2D}" type="pres">
      <dgm:prSet presAssocID="{6134325B-DFFF-4ECC-961E-7A6BFB418FA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6ECAFE-5DBA-45C8-967D-4984A4A47170}" type="pres">
      <dgm:prSet presAssocID="{DAAC72CA-CEE5-4A5D-85FC-CEFDC96A9890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60C78F48-2283-450A-9383-0C82CD8839BE}" type="pres">
      <dgm:prSet presAssocID="{DAAC72CA-CEE5-4A5D-85FC-CEFDC96A9890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E4E259F5-4EBB-47CE-8C0F-C9BA9E31FA88}" type="pres">
      <dgm:prSet presAssocID="{6690CD93-F561-4D28-AA02-659F67E94171}" presName="composite" presStyleCnt="0"/>
      <dgm:spPr/>
      <dgm:t>
        <a:bodyPr/>
        <a:lstStyle/>
        <a:p>
          <a:endParaRPr lang="zh-CN" altLang="en-US"/>
        </a:p>
      </dgm:t>
    </dgm:pt>
    <dgm:pt modelId="{26AA0102-09CD-4738-8D16-944A08DF3119}" type="pres">
      <dgm:prSet presAssocID="{6690CD93-F561-4D28-AA02-659F67E9417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F1037A-AC41-4D61-A014-D8B1F89C36AF}" type="pres">
      <dgm:prSet presAssocID="{6690CD93-F561-4D28-AA02-659F67E94171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E2A05A6F-F962-4797-B7FE-1BEA1F9D7939}" type="pres">
      <dgm:prSet presAssocID="{6690CD93-F561-4D28-AA02-659F67E9417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E13C6F4-ADEB-49A8-892F-6D8DEA49A3F4}" type="presOf" srcId="{6134325B-DFFF-4ECC-961E-7A6BFB418FAD}" destId="{29B46C53-5593-4FF8-A574-2DCA27C788BB}" srcOrd="0" destOrd="0" presId="urn:microsoft.com/office/officeart/2005/8/layout/process3"/>
    <dgm:cxn modelId="{BC22CCCD-9915-490C-8F88-635A15B070CC}" type="presOf" srcId="{CDE7B5C6-5369-4391-A068-4AB5BCDD48FA}" destId="{E2A05A6F-F962-4797-B7FE-1BEA1F9D7939}" srcOrd="0" destOrd="0" presId="urn:microsoft.com/office/officeart/2005/8/layout/process3"/>
    <dgm:cxn modelId="{EE99A692-9AF1-42ED-9D41-F059E0D6666F}" type="presOf" srcId="{305EF80A-CFA6-4753-828A-D331E7560981}" destId="{0C371AC7-5B98-409E-AF89-49DE63978D2D}" srcOrd="0" destOrd="1" presId="urn:microsoft.com/office/officeart/2005/8/layout/process3"/>
    <dgm:cxn modelId="{5048A4D8-E550-438E-A75C-C5389BEF3378}" srcId="{6134325B-DFFF-4ECC-961E-7A6BFB418FAD}" destId="{F75B928E-58FD-4118-8F59-3F27D02AD042}" srcOrd="0" destOrd="0" parTransId="{61188E1C-FE5C-4103-BC31-4A2953182289}" sibTransId="{AAE12688-815F-4CFD-A106-64CE72666A6D}"/>
    <dgm:cxn modelId="{B6096A8B-EA4D-4FA3-A254-DBF3E136CBC4}" srcId="{9AD079B7-4ECB-4C6E-80E0-4027AEB926AC}" destId="{6134325B-DFFF-4ECC-961E-7A6BFB418FAD}" srcOrd="1" destOrd="0" parTransId="{D5852630-BBA0-436E-9996-5325C9782B4F}" sibTransId="{DAAC72CA-CEE5-4A5D-85FC-CEFDC96A9890}"/>
    <dgm:cxn modelId="{644B1D33-AAB8-411A-B560-0B39357D6BA2}" type="presOf" srcId="{DAAC72CA-CEE5-4A5D-85FC-CEFDC96A9890}" destId="{60C78F48-2283-450A-9383-0C82CD8839BE}" srcOrd="1" destOrd="0" presId="urn:microsoft.com/office/officeart/2005/8/layout/process3"/>
    <dgm:cxn modelId="{82CCDC37-2389-4C04-A84A-21ECF386DEA2}" srcId="{0E0EC9CF-1972-4328-B811-FE2FDA9E946F}" destId="{85DBF6A2-ADEB-4B22-9AB0-EE548812C620}" srcOrd="1" destOrd="0" parTransId="{C5310748-2638-449A-8A1D-263B3E12D06C}" sibTransId="{DC1AA97B-677B-4D19-8979-2540FF4DFCC0}"/>
    <dgm:cxn modelId="{DD7D133F-1D32-4B73-88F3-8EF5C80D2D0A}" type="presOf" srcId="{9AD079B7-4ECB-4C6E-80E0-4027AEB926AC}" destId="{D7DF05A3-6163-4E66-B583-4972A912A24A}" srcOrd="0" destOrd="0" presId="urn:microsoft.com/office/officeart/2005/8/layout/process3"/>
    <dgm:cxn modelId="{2C529A41-CD52-4BFD-B71E-9F8D2515A46F}" srcId="{0E0EC9CF-1972-4328-B811-FE2FDA9E946F}" destId="{1C2E0B4E-1D24-4D60-97F7-09A68B23DE03}" srcOrd="0" destOrd="0" parTransId="{A6D1DCFE-F57B-46C6-A6F2-ECE982B24FDD}" sibTransId="{E464D552-129A-4BB1-ABCD-19CDDB584681}"/>
    <dgm:cxn modelId="{B7560C87-A0F2-45E3-ADE8-43FACE3E33E4}" srcId="{6690CD93-F561-4D28-AA02-659F67E94171}" destId="{CB88ACA2-BA05-4C4F-BC31-2CAD68131805}" srcOrd="1" destOrd="0" parTransId="{F12999B7-7FAD-41A8-99EA-9C1F6FB312A1}" sibTransId="{B0119754-CD58-42F0-8A29-D865AB27A4E4}"/>
    <dgm:cxn modelId="{4FC91E2A-3081-4AD9-98DE-0A20DCE5BC85}" type="presOf" srcId="{6690CD93-F561-4D28-AA02-659F67E94171}" destId="{AFF1037A-AC41-4D61-A014-D8B1F89C36AF}" srcOrd="1" destOrd="0" presId="urn:microsoft.com/office/officeart/2005/8/layout/process3"/>
    <dgm:cxn modelId="{006545D8-05CC-4DD1-AB94-3FF4A6BF4F60}" type="presOf" srcId="{CB88ACA2-BA05-4C4F-BC31-2CAD68131805}" destId="{E2A05A6F-F962-4797-B7FE-1BEA1F9D7939}" srcOrd="0" destOrd="1" presId="urn:microsoft.com/office/officeart/2005/8/layout/process3"/>
    <dgm:cxn modelId="{C8E84212-81ED-4D56-8BB6-A7CCC05963C0}" srcId="{6690CD93-F561-4D28-AA02-659F67E94171}" destId="{CDE7B5C6-5369-4391-A068-4AB5BCDD48FA}" srcOrd="0" destOrd="0" parTransId="{CBF59AB8-555D-483C-A907-52BFF98A6C32}" sibTransId="{D3764D7C-C5FB-475C-830E-F7324608E950}"/>
    <dgm:cxn modelId="{CD9DA418-EAAF-4811-8BD6-C34C95EBD299}" type="presOf" srcId="{5437677E-1A48-49CC-8DF6-4CD1ADCE6B3B}" destId="{F9571699-1B73-4869-9197-9C70FF56B18A}" srcOrd="0" destOrd="0" presId="urn:microsoft.com/office/officeart/2005/8/layout/process3"/>
    <dgm:cxn modelId="{C0B43708-68A6-4A57-BD5B-01A3F58ABC36}" type="presOf" srcId="{0E0EC9CF-1972-4328-B811-FE2FDA9E946F}" destId="{03C236FA-D05E-46FC-AB78-0506B17D785B}" srcOrd="1" destOrd="0" presId="urn:microsoft.com/office/officeart/2005/8/layout/process3"/>
    <dgm:cxn modelId="{6D27DBB8-491A-446F-9123-8D412D04E042}" srcId="{9AD079B7-4ECB-4C6E-80E0-4027AEB926AC}" destId="{6690CD93-F561-4D28-AA02-659F67E94171}" srcOrd="2" destOrd="0" parTransId="{331DA0DA-DFF3-4AF2-8704-961D4ED3F881}" sibTransId="{A7051D7C-67B3-4D48-94C9-526DFC620A7B}"/>
    <dgm:cxn modelId="{40027600-33E2-407C-B84F-5227FECA33B5}" type="presOf" srcId="{DAAC72CA-CEE5-4A5D-85FC-CEFDC96A9890}" destId="{526ECAFE-5DBA-45C8-967D-4984A4A47170}" srcOrd="0" destOrd="0" presId="urn:microsoft.com/office/officeart/2005/8/layout/process3"/>
    <dgm:cxn modelId="{FF8DF41F-42C3-44BF-A11B-87340E1020A9}" type="presOf" srcId="{5437677E-1A48-49CC-8DF6-4CD1ADCE6B3B}" destId="{5A1E3215-0F1E-4048-AAC0-E83387BFF486}" srcOrd="1" destOrd="0" presId="urn:microsoft.com/office/officeart/2005/8/layout/process3"/>
    <dgm:cxn modelId="{B770F323-C879-4836-ADE4-BB5F2AA12D4A}" type="presOf" srcId="{0E0EC9CF-1972-4328-B811-FE2FDA9E946F}" destId="{70D5102D-6928-47B3-8CF6-F87AA2669E87}" srcOrd="0" destOrd="0" presId="urn:microsoft.com/office/officeart/2005/8/layout/process3"/>
    <dgm:cxn modelId="{458DEC11-CE9F-4D7F-8480-87BCD42C27AB}" type="presOf" srcId="{6690CD93-F561-4D28-AA02-659F67E94171}" destId="{26AA0102-09CD-4738-8D16-944A08DF3119}" srcOrd="0" destOrd="0" presId="urn:microsoft.com/office/officeart/2005/8/layout/process3"/>
    <dgm:cxn modelId="{58DD286F-99E2-4ABB-A4B7-507EA2AC8A4D}" type="presOf" srcId="{F75B928E-58FD-4118-8F59-3F27D02AD042}" destId="{0C371AC7-5B98-409E-AF89-49DE63978D2D}" srcOrd="0" destOrd="0" presId="urn:microsoft.com/office/officeart/2005/8/layout/process3"/>
    <dgm:cxn modelId="{E890C0D8-7E43-470B-8E28-28732E5D1AF1}" type="presOf" srcId="{1C2E0B4E-1D24-4D60-97F7-09A68B23DE03}" destId="{AAFE8F40-4F8E-4E6F-BDF3-D2A26D8E3236}" srcOrd="0" destOrd="0" presId="urn:microsoft.com/office/officeart/2005/8/layout/process3"/>
    <dgm:cxn modelId="{D57C67AB-3A37-417C-A6AE-F069C9348E7C}" srcId="{9AD079B7-4ECB-4C6E-80E0-4027AEB926AC}" destId="{0E0EC9CF-1972-4328-B811-FE2FDA9E946F}" srcOrd="0" destOrd="0" parTransId="{4163E388-4B03-41DD-AD7D-B0A4983662C0}" sibTransId="{5437677E-1A48-49CC-8DF6-4CD1ADCE6B3B}"/>
    <dgm:cxn modelId="{C4443118-DBAE-45A9-A0E7-92F64C64C373}" type="presOf" srcId="{85DBF6A2-ADEB-4B22-9AB0-EE548812C620}" destId="{AAFE8F40-4F8E-4E6F-BDF3-D2A26D8E3236}" srcOrd="0" destOrd="1" presId="urn:microsoft.com/office/officeart/2005/8/layout/process3"/>
    <dgm:cxn modelId="{FA2E3ACD-CA18-4999-A4A6-292DE0953CAC}" srcId="{6134325B-DFFF-4ECC-961E-7A6BFB418FAD}" destId="{305EF80A-CFA6-4753-828A-D331E7560981}" srcOrd="1" destOrd="0" parTransId="{9B5FC311-78D4-46BD-9DB0-B001D2EE68E6}" sibTransId="{9AAD051B-B9A6-4C88-8FB3-9FEEBCB6B733}"/>
    <dgm:cxn modelId="{BCD4761F-061B-4A38-93C0-046F6ABDF7CC}" type="presOf" srcId="{6134325B-DFFF-4ECC-961E-7A6BFB418FAD}" destId="{D7669048-DD12-4F7F-8E40-CCCFF69BF59B}" srcOrd="1" destOrd="0" presId="urn:microsoft.com/office/officeart/2005/8/layout/process3"/>
    <dgm:cxn modelId="{4E84EC71-A609-4090-8810-C4524C84B55C}" type="presParOf" srcId="{D7DF05A3-6163-4E66-B583-4972A912A24A}" destId="{9D579324-691A-4B77-B72E-BB818C5514DA}" srcOrd="0" destOrd="0" presId="urn:microsoft.com/office/officeart/2005/8/layout/process3"/>
    <dgm:cxn modelId="{7B0EA659-37F6-4DFD-B8B8-08E02FAFA9B4}" type="presParOf" srcId="{9D579324-691A-4B77-B72E-BB818C5514DA}" destId="{70D5102D-6928-47B3-8CF6-F87AA2669E87}" srcOrd="0" destOrd="0" presId="urn:microsoft.com/office/officeart/2005/8/layout/process3"/>
    <dgm:cxn modelId="{760F2B74-A875-4A78-9E76-43A6C022C295}" type="presParOf" srcId="{9D579324-691A-4B77-B72E-BB818C5514DA}" destId="{03C236FA-D05E-46FC-AB78-0506B17D785B}" srcOrd="1" destOrd="0" presId="urn:microsoft.com/office/officeart/2005/8/layout/process3"/>
    <dgm:cxn modelId="{C1E4EBCB-54AB-4E27-9ABD-839A4F80575B}" type="presParOf" srcId="{9D579324-691A-4B77-B72E-BB818C5514DA}" destId="{AAFE8F40-4F8E-4E6F-BDF3-D2A26D8E3236}" srcOrd="2" destOrd="0" presId="urn:microsoft.com/office/officeart/2005/8/layout/process3"/>
    <dgm:cxn modelId="{DCC7E10B-685D-417E-9EE1-43805DA7BE75}" type="presParOf" srcId="{D7DF05A3-6163-4E66-B583-4972A912A24A}" destId="{F9571699-1B73-4869-9197-9C70FF56B18A}" srcOrd="1" destOrd="0" presId="urn:microsoft.com/office/officeart/2005/8/layout/process3"/>
    <dgm:cxn modelId="{0BEC4A7E-512D-48A2-AECB-3A02F4BEECFB}" type="presParOf" srcId="{F9571699-1B73-4869-9197-9C70FF56B18A}" destId="{5A1E3215-0F1E-4048-AAC0-E83387BFF486}" srcOrd="0" destOrd="0" presId="urn:microsoft.com/office/officeart/2005/8/layout/process3"/>
    <dgm:cxn modelId="{1975B107-CA28-4F3C-837D-E92E114AB70C}" type="presParOf" srcId="{D7DF05A3-6163-4E66-B583-4972A912A24A}" destId="{11B258B2-EB8B-40F4-BFE6-4DBFDB1891CB}" srcOrd="2" destOrd="0" presId="urn:microsoft.com/office/officeart/2005/8/layout/process3"/>
    <dgm:cxn modelId="{3842937E-E382-41EF-B38C-119DFC43B03C}" type="presParOf" srcId="{11B258B2-EB8B-40F4-BFE6-4DBFDB1891CB}" destId="{29B46C53-5593-4FF8-A574-2DCA27C788BB}" srcOrd="0" destOrd="0" presId="urn:microsoft.com/office/officeart/2005/8/layout/process3"/>
    <dgm:cxn modelId="{F55A871A-B349-48A5-91BB-4BB9366481E4}" type="presParOf" srcId="{11B258B2-EB8B-40F4-BFE6-4DBFDB1891CB}" destId="{D7669048-DD12-4F7F-8E40-CCCFF69BF59B}" srcOrd="1" destOrd="0" presId="urn:microsoft.com/office/officeart/2005/8/layout/process3"/>
    <dgm:cxn modelId="{38D16021-EE3B-42F0-87B9-30CED17F164A}" type="presParOf" srcId="{11B258B2-EB8B-40F4-BFE6-4DBFDB1891CB}" destId="{0C371AC7-5B98-409E-AF89-49DE63978D2D}" srcOrd="2" destOrd="0" presId="urn:microsoft.com/office/officeart/2005/8/layout/process3"/>
    <dgm:cxn modelId="{2E2D42A6-AF58-45FA-917B-8B8CDA36204D}" type="presParOf" srcId="{D7DF05A3-6163-4E66-B583-4972A912A24A}" destId="{526ECAFE-5DBA-45C8-967D-4984A4A47170}" srcOrd="3" destOrd="0" presId="urn:microsoft.com/office/officeart/2005/8/layout/process3"/>
    <dgm:cxn modelId="{75896E60-7754-4B2C-AE83-D66F44042087}" type="presParOf" srcId="{526ECAFE-5DBA-45C8-967D-4984A4A47170}" destId="{60C78F48-2283-450A-9383-0C82CD8839BE}" srcOrd="0" destOrd="0" presId="urn:microsoft.com/office/officeart/2005/8/layout/process3"/>
    <dgm:cxn modelId="{AEFE35A4-FE89-43D4-A2A7-B364C92203F7}" type="presParOf" srcId="{D7DF05A3-6163-4E66-B583-4972A912A24A}" destId="{E4E259F5-4EBB-47CE-8C0F-C9BA9E31FA88}" srcOrd="4" destOrd="0" presId="urn:microsoft.com/office/officeart/2005/8/layout/process3"/>
    <dgm:cxn modelId="{E2CB5756-7EFD-4B0F-BBCF-B3ECA5497B2B}" type="presParOf" srcId="{E4E259F5-4EBB-47CE-8C0F-C9BA9E31FA88}" destId="{26AA0102-09CD-4738-8D16-944A08DF3119}" srcOrd="0" destOrd="0" presId="urn:microsoft.com/office/officeart/2005/8/layout/process3"/>
    <dgm:cxn modelId="{8FD4BEE1-7562-4057-AE13-4BD9A53B502D}" type="presParOf" srcId="{E4E259F5-4EBB-47CE-8C0F-C9BA9E31FA88}" destId="{AFF1037A-AC41-4D61-A014-D8B1F89C36AF}" srcOrd="1" destOrd="0" presId="urn:microsoft.com/office/officeart/2005/8/layout/process3"/>
    <dgm:cxn modelId="{8BC7A7D6-297F-4AC3-90D8-3AB7CA879CD9}" type="presParOf" srcId="{E4E259F5-4EBB-47CE-8C0F-C9BA9E31FA88}" destId="{E2A05A6F-F962-4797-B7FE-1BEA1F9D793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C236FA-D05E-46FC-AB78-0506B17D785B}">
      <dsp:nvSpPr>
        <dsp:cNvPr id="0" name=""/>
        <dsp:cNvSpPr/>
      </dsp:nvSpPr>
      <dsp:spPr>
        <a:xfrm>
          <a:off x="3975" y="327215"/>
          <a:ext cx="1807532" cy="1057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第</a:t>
          </a:r>
          <a:r>
            <a:rPr lang="en-US" altLang="zh-CN" sz="1500" kern="1200" dirty="0" smtClean="0"/>
            <a:t>1</a:t>
          </a:r>
          <a:r>
            <a:rPr lang="zh-CN" altLang="en-US" sz="1500" kern="1200" dirty="0" smtClean="0"/>
            <a:t>轮</a:t>
          </a:r>
          <a:endParaRPr lang="en-US" altLang="zh-CN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分子对接</a:t>
          </a:r>
          <a:endParaRPr lang="zh-CN" altLang="en-US" sz="1500" kern="1200" dirty="0"/>
        </a:p>
      </dsp:txBody>
      <dsp:txXfrm>
        <a:off x="3975" y="327215"/>
        <a:ext cx="1807532" cy="704824"/>
      </dsp:txXfrm>
    </dsp:sp>
    <dsp:sp modelId="{AAFE8F40-4F8E-4E6F-BDF3-D2A26D8E3236}">
      <dsp:nvSpPr>
        <dsp:cNvPr id="0" name=""/>
        <dsp:cNvSpPr/>
      </dsp:nvSpPr>
      <dsp:spPr>
        <a:xfrm>
          <a:off x="374192" y="1032040"/>
          <a:ext cx="1807532" cy="9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500" kern="1200" dirty="0" smtClean="0"/>
            <a:t>Glide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挑选</a:t>
          </a:r>
          <a:r>
            <a:rPr lang="en-US" altLang="zh-CN" sz="1500" kern="1200" dirty="0" smtClean="0"/>
            <a:t>Top 5</a:t>
          </a:r>
          <a:r>
            <a:rPr lang="zh-CN" altLang="en-US" sz="1500" kern="1200" dirty="0" smtClean="0"/>
            <a:t>构象</a:t>
          </a:r>
          <a:r>
            <a:rPr lang="en-US" altLang="zh-CN" sz="1500" kern="1200" dirty="0" smtClean="0"/>
            <a:t> </a:t>
          </a:r>
          <a:endParaRPr lang="zh-CN" altLang="en-US" sz="1500" kern="1200" dirty="0"/>
        </a:p>
      </dsp:txBody>
      <dsp:txXfrm>
        <a:off x="374192" y="1032040"/>
        <a:ext cx="1807532" cy="945000"/>
      </dsp:txXfrm>
    </dsp:sp>
    <dsp:sp modelId="{F9571699-1B73-4869-9197-9C70FF56B18A}">
      <dsp:nvSpPr>
        <dsp:cNvPr id="0" name=""/>
        <dsp:cNvSpPr/>
      </dsp:nvSpPr>
      <dsp:spPr>
        <a:xfrm>
          <a:off x="2085523" y="454616"/>
          <a:ext cx="580912" cy="4500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2085523" y="454616"/>
        <a:ext cx="580912" cy="450023"/>
      </dsp:txXfrm>
    </dsp:sp>
    <dsp:sp modelId="{D7669048-DD12-4F7F-8E40-CCCFF69BF59B}">
      <dsp:nvSpPr>
        <dsp:cNvPr id="0" name=""/>
        <dsp:cNvSpPr/>
      </dsp:nvSpPr>
      <dsp:spPr>
        <a:xfrm>
          <a:off x="2907569" y="327215"/>
          <a:ext cx="1807532" cy="1057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重新计算</a:t>
          </a:r>
          <a:endParaRPr lang="en-US" altLang="zh-CN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配体原子电荷</a:t>
          </a:r>
          <a:endParaRPr lang="zh-CN" altLang="en-US" sz="1500" kern="1200" dirty="0"/>
        </a:p>
      </dsp:txBody>
      <dsp:txXfrm>
        <a:off x="2907569" y="327215"/>
        <a:ext cx="1807532" cy="704824"/>
      </dsp:txXfrm>
    </dsp:sp>
    <dsp:sp modelId="{0C371AC7-5B98-409E-AF89-49DE63978D2D}">
      <dsp:nvSpPr>
        <dsp:cNvPr id="0" name=""/>
        <dsp:cNvSpPr/>
      </dsp:nvSpPr>
      <dsp:spPr>
        <a:xfrm>
          <a:off x="3277786" y="1032040"/>
          <a:ext cx="1807532" cy="9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500" kern="1200" dirty="0" err="1" smtClean="0"/>
            <a:t>Qsite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500" kern="1200" dirty="0" smtClean="0"/>
            <a:t>QM/MM</a:t>
          </a:r>
          <a:r>
            <a:rPr lang="zh-CN" altLang="en-US" sz="1500" kern="1200" dirty="0" smtClean="0"/>
            <a:t>单点能计算</a:t>
          </a:r>
          <a:endParaRPr lang="zh-CN" altLang="en-US" sz="1500" kern="1200" dirty="0"/>
        </a:p>
      </dsp:txBody>
      <dsp:txXfrm>
        <a:off x="3277786" y="1032040"/>
        <a:ext cx="1807532" cy="945000"/>
      </dsp:txXfrm>
    </dsp:sp>
    <dsp:sp modelId="{526ECAFE-5DBA-45C8-967D-4984A4A47170}">
      <dsp:nvSpPr>
        <dsp:cNvPr id="0" name=""/>
        <dsp:cNvSpPr/>
      </dsp:nvSpPr>
      <dsp:spPr>
        <a:xfrm>
          <a:off x="4989116" y="454616"/>
          <a:ext cx="580912" cy="4500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9999"/>
                <a:lumOff val="40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4989116" y="454616"/>
        <a:ext cx="580912" cy="450023"/>
      </dsp:txXfrm>
    </dsp:sp>
    <dsp:sp modelId="{AFF1037A-AC41-4D61-A014-D8B1F89C36AF}">
      <dsp:nvSpPr>
        <dsp:cNvPr id="0" name=""/>
        <dsp:cNvSpPr/>
      </dsp:nvSpPr>
      <dsp:spPr>
        <a:xfrm>
          <a:off x="5811162" y="327215"/>
          <a:ext cx="1807532" cy="1057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第</a:t>
          </a:r>
          <a:r>
            <a:rPr lang="en-US" altLang="zh-CN" sz="1500" kern="1200" dirty="0" smtClean="0"/>
            <a:t>2</a:t>
          </a:r>
          <a:r>
            <a:rPr lang="zh-CN" altLang="en-US" sz="1500" kern="1200" dirty="0" smtClean="0"/>
            <a:t>轮</a:t>
          </a:r>
          <a:endParaRPr lang="en-US" altLang="zh-CN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分子对接</a:t>
          </a:r>
          <a:endParaRPr lang="zh-CN" altLang="en-US" sz="1500" kern="1200" dirty="0"/>
        </a:p>
      </dsp:txBody>
      <dsp:txXfrm>
        <a:off x="5811162" y="327215"/>
        <a:ext cx="1807532" cy="704824"/>
      </dsp:txXfrm>
    </dsp:sp>
    <dsp:sp modelId="{E2A05A6F-F962-4797-B7FE-1BEA1F9D7939}">
      <dsp:nvSpPr>
        <dsp:cNvPr id="0" name=""/>
        <dsp:cNvSpPr/>
      </dsp:nvSpPr>
      <dsp:spPr>
        <a:xfrm>
          <a:off x="6181380" y="1032040"/>
          <a:ext cx="1807532" cy="9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500" kern="1200" dirty="0" smtClean="0"/>
            <a:t>Glide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挑选最适构象</a:t>
          </a:r>
          <a:endParaRPr lang="zh-CN" altLang="en-US" sz="1500" kern="1200" dirty="0"/>
        </a:p>
      </dsp:txBody>
      <dsp:txXfrm>
        <a:off x="6181380" y="1032040"/>
        <a:ext cx="1807532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DA45C-F02C-4F6A-A5B3-AB02F56CD3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83E45-02D7-44CE-899C-AFD6738E9E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983E45-02D7-44CE-899C-AFD6738E9E66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1D529-1E91-437D-8D10-16A035123F3D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1D529-1E91-437D-8D10-16A035123F3D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421BB-B513-42B8-8158-0CEF7B6342A2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421BB-B513-42B8-8158-0CEF7B6342A2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421BB-B513-42B8-8158-0CEF7B6342A2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 smtClean="0"/>
              <a:t>基于经验</a:t>
            </a: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7E8D9-211D-4777-B32E-279157113ACF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8E5A7-8853-45F3-ABB1-07D422F01057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endParaRPr lang="en-US" altLang="zh-CN" sz="2000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957B6-A38B-42F5-B2BB-F0E0686FD519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EB80E-319C-4046-8E42-3E5C1F2F7D37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F2D0B-FC00-4E1A-9148-46B11B65ED7E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F2D0B-FC00-4E1A-9148-46B11B65ED7E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983E45-02D7-44CE-899C-AFD6738E9E66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421BB-B513-42B8-8158-0CEF7B6342A2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411413" y="3284538"/>
            <a:ext cx="6732587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5" name="Picture 8" descr="logo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79650"/>
            <a:ext cx="15113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89188" y="3644900"/>
            <a:ext cx="67548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700" i="1"/>
              <a:t>Shanghai Institute of Materia Medica, Chinese Academy of Sciences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700213"/>
            <a:ext cx="6116637" cy="1254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4221163"/>
            <a:ext cx="5826125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DB75-CBD9-4B50-A241-8F8969EF542E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C3FB9-6BF8-4F7B-A19F-B0D006B10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BFE7-5542-43E1-9A79-BBB97920EF78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BAC46-600E-4772-B7E1-3F9A356C3F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5288" y="765175"/>
            <a:ext cx="2095500" cy="5472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135688" cy="5472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64885-297C-4A6D-9482-416F40AE72EA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FEF0-46FE-44A7-B481-E171337576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4C19-8F36-4074-AA72-CD77677FB33E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94844-42F0-4F70-9810-1E4CCBE063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8807-48CE-4537-86D2-F071B8071044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23DD-AD40-411C-B6EA-261EA5F2F0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052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4875" y="1557338"/>
            <a:ext cx="41052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4112-5521-4451-B563-C7F9684F6159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35DB-CCF0-42F4-94F4-F2FC9860C5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D9D4B-5210-4AC7-8FBE-C55F26A06D4F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CCCF5-C05D-498F-BA30-3A7B0829C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13B04-26E2-4FB0-9C3B-B0D9C34A0E9B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46AA-1B06-4C9A-B5FD-90CC55E1A7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DDE79-482A-4B97-B3A5-E4CDF10C109A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61E5-37E4-425D-94B6-01A630F216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C426-792D-43FC-B55D-2F910AABEB94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5E5D-3F0C-4259-8C38-7BDC6FC507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49A3-21C6-4660-B3CC-ADCC4311BD34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B339-56EF-402F-85A5-F5E63A7897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765175"/>
            <a:ext cx="786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362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5783C12-AAC4-488F-968E-C9D94825E038}" type="datetime1">
              <a:rPr lang="zh-CN" altLang="en-US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6014CE-DF4F-41AB-9792-B7F3862F7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71550" y="549275"/>
            <a:ext cx="7777163" cy="142875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056" name="Picture 8" descr="logo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15888"/>
            <a:ext cx="7191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971550" y="115888"/>
            <a:ext cx="711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i="1"/>
              <a:t>Shanghai Institute of Materia Medica, Chinese Academy of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700213"/>
            <a:ext cx="6337051" cy="1254125"/>
          </a:xfrm>
        </p:spPr>
        <p:txBody>
          <a:bodyPr/>
          <a:lstStyle/>
          <a:p>
            <a:pPr eaLnBrk="1" hangingPunct="1"/>
            <a:r>
              <a:rPr lang="en-US" altLang="zh-CN" sz="4400" dirty="0" smtClean="0"/>
              <a:t>QM/MM</a:t>
            </a:r>
            <a:r>
              <a:rPr lang="zh-CN" altLang="zh-CN" sz="4400" dirty="0" smtClean="0"/>
              <a:t>方法及其</a:t>
            </a: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zh-CN" altLang="zh-CN" sz="4400" dirty="0" smtClean="0"/>
              <a:t>在药物化学中的应用简介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just" eaLnBrk="1" hangingPunct="1"/>
            <a:r>
              <a:rPr lang="zh-CN" altLang="en-US" sz="2200" smtClean="0">
                <a:solidFill>
                  <a:srgbClr val="000000"/>
                </a:solidFill>
              </a:rPr>
              <a:t>                                    答辩人：杨   卓   </a:t>
            </a:r>
            <a:endParaRPr lang="en-US" altLang="zh-CN" sz="2200" smtClean="0">
              <a:solidFill>
                <a:srgbClr val="000000"/>
              </a:solidFill>
            </a:endParaRPr>
          </a:p>
          <a:p>
            <a:pPr algn="just" eaLnBrk="1" hangingPunct="1"/>
            <a:r>
              <a:rPr lang="zh-CN" altLang="en-US" sz="2200" smtClean="0">
                <a:solidFill>
                  <a:srgbClr val="000000"/>
                </a:solidFill>
              </a:rPr>
              <a:t>                                指导老师：朱维良 研究员</a:t>
            </a:r>
            <a:endParaRPr lang="en-US" altLang="zh-CN" sz="2200" smtClean="0">
              <a:solidFill>
                <a:srgbClr val="000000"/>
              </a:solidFill>
            </a:endParaRPr>
          </a:p>
          <a:p>
            <a:pPr algn="just" eaLnBrk="1" hangingPunct="1"/>
            <a:r>
              <a:rPr lang="en-US" altLang="zh-CN" sz="2200" smtClean="0">
                <a:solidFill>
                  <a:srgbClr val="000000"/>
                </a:solidFill>
              </a:rPr>
              <a:t>                                </a:t>
            </a:r>
            <a:r>
              <a:rPr lang="zh-CN" altLang="en-US" sz="2200" smtClean="0">
                <a:solidFill>
                  <a:srgbClr val="000000"/>
                </a:solidFill>
              </a:rPr>
              <a:t>答辩时间：</a:t>
            </a:r>
            <a:r>
              <a:rPr lang="en-US" altLang="zh-CN" sz="2200" smtClean="0">
                <a:solidFill>
                  <a:srgbClr val="000000"/>
                </a:solidFill>
              </a:rPr>
              <a:t>2014.02.17</a:t>
            </a:r>
            <a:endParaRPr lang="zh-CN" altLang="zh-CN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专业基础综述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3136" cy="647601"/>
          </a:xfrm>
        </p:spPr>
        <p:txBody>
          <a:bodyPr/>
          <a:lstStyle/>
          <a:p>
            <a:r>
              <a:rPr lang="en-US" altLang="zh-CN" sz="3200" dirty="0" smtClean="0"/>
              <a:t>4</a:t>
            </a:r>
            <a:r>
              <a:rPr lang="zh-CN" altLang="en-US" sz="3200" dirty="0" smtClean="0"/>
              <a:t>、</a:t>
            </a:r>
            <a:r>
              <a:rPr lang="zh-CN" altLang="zh-CN" sz="3200" dirty="0" smtClean="0"/>
              <a:t>配体的极化及配体原子电荷</a:t>
            </a:r>
            <a:endParaRPr lang="zh-CN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81642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 smtClean="0"/>
              <a:t>传统</a:t>
            </a:r>
            <a:r>
              <a:rPr lang="en-US" altLang="zh-CN" sz="2800" dirty="0" smtClean="0"/>
              <a:t>MM</a:t>
            </a:r>
            <a:r>
              <a:rPr lang="zh-CN" altLang="en-US" sz="2800" dirty="0" smtClean="0"/>
              <a:t>：小分子的原子电荷固定</a:t>
            </a:r>
            <a:endParaRPr lang="en-US" altLang="zh-CN" sz="28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/>
              <a:t>QM/MM</a:t>
            </a:r>
            <a:r>
              <a:rPr lang="zh-CN" altLang="en-US" sz="2800" dirty="0" smtClean="0"/>
              <a:t>计算</a:t>
            </a:r>
            <a:r>
              <a:rPr lang="zh-CN" altLang="zh-CN" sz="2800" dirty="0" smtClean="0"/>
              <a:t>对接过程中小分子的静电势电荷</a:t>
            </a:r>
            <a:endParaRPr lang="en-US" altLang="zh-CN" sz="2800" dirty="0" smtClean="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600" dirty="0" smtClean="0"/>
              <a:t>                   </a:t>
            </a:r>
            <a:r>
              <a:rPr lang="zh-CN" altLang="zh-CN" sz="2600" dirty="0" smtClean="0"/>
              <a:t>小分子的波函数受蛋白极化作用的影响</a:t>
            </a:r>
            <a:endParaRPr lang="en-US" altLang="zh-CN" sz="2600" dirty="0" smtClean="0"/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 smtClean="0"/>
              <a:t>极化作用对</a:t>
            </a:r>
            <a:r>
              <a:rPr lang="en-US" altLang="zh-CN" sz="2800" dirty="0" smtClean="0"/>
              <a:t>QM/MM</a:t>
            </a:r>
            <a:r>
              <a:rPr lang="zh-CN" altLang="zh-CN" sz="2800" dirty="0" smtClean="0"/>
              <a:t>总能量的贡献</a:t>
            </a:r>
            <a:endParaRPr lang="en-US" altLang="zh-CN" sz="2800" dirty="0" smtClean="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600" dirty="0" smtClean="0"/>
              <a:t>                   </a:t>
            </a:r>
            <a:r>
              <a:rPr lang="zh-CN" altLang="zh-CN" sz="2600" dirty="0" smtClean="0"/>
              <a:t>极化效应在蛋白</a:t>
            </a:r>
            <a:r>
              <a:rPr lang="en-US" altLang="zh-CN" sz="2600" dirty="0" smtClean="0"/>
              <a:t>-</a:t>
            </a:r>
            <a:r>
              <a:rPr lang="zh-CN" altLang="zh-CN" sz="2600" dirty="0" smtClean="0"/>
              <a:t>配体结合中的影响</a:t>
            </a:r>
            <a:endParaRPr lang="en-US" altLang="zh-CN" sz="2800" dirty="0" smtClean="0"/>
          </a:p>
          <a:p>
            <a:pPr eaLnBrk="1" hangingPunct="1">
              <a:buNone/>
            </a:pPr>
            <a:endParaRPr lang="zh-CN" altLang="en-US" sz="2600" b="1" dirty="0" smtClean="0"/>
          </a:p>
        </p:txBody>
      </p:sp>
      <p:sp>
        <p:nvSpPr>
          <p:cNvPr id="1126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5D8B12-B962-43FC-9FE2-5A5494291BEB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1126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449E1-D016-44CC-BB39-FCD2098CAB4A}" type="slidenum">
              <a:rPr lang="en-US" altLang="zh-CN" smtClean="0"/>
              <a:pPr/>
              <a:t>10</a:t>
            </a:fld>
            <a:endParaRPr lang="en-US" altLang="zh-CN" dirty="0" smtClean="0"/>
          </a:p>
        </p:txBody>
      </p:sp>
      <p:sp>
        <p:nvSpPr>
          <p:cNvPr id="17" name="右箭头 16"/>
          <p:cNvSpPr/>
          <p:nvPr/>
        </p:nvSpPr>
        <p:spPr>
          <a:xfrm>
            <a:off x="1259632" y="3356992"/>
            <a:ext cx="648072" cy="239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1259632" y="472514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849" y="1556792"/>
            <a:ext cx="8209607" cy="4536504"/>
          </a:xfrm>
        </p:spPr>
        <p:txBody>
          <a:bodyPr/>
          <a:lstStyle/>
          <a:p>
            <a:pPr lvl="0"/>
            <a:r>
              <a:rPr lang="en-US" altLang="zh-CN" sz="2400" dirty="0" smtClean="0"/>
              <a:t>“</a:t>
            </a:r>
            <a:r>
              <a:rPr lang="zh-CN" altLang="zh-CN" sz="2400" dirty="0" smtClean="0"/>
              <a:t>最适生存</a:t>
            </a:r>
            <a:r>
              <a:rPr lang="en-US" altLang="zh-CN" sz="2400" dirty="0" smtClean="0"/>
              <a:t>”</a:t>
            </a:r>
            <a:r>
              <a:rPr lang="zh-CN" altLang="zh-CN" sz="2400" dirty="0" smtClean="0"/>
              <a:t> 算法（</a:t>
            </a:r>
            <a:r>
              <a:rPr lang="en-US" altLang="zh-CN" sz="2400" dirty="0" smtClean="0"/>
              <a:t>Survival Of the Fittest, SOF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pPr lvl="0"/>
            <a:endParaRPr lang="en-US" altLang="zh-CN" sz="2800" dirty="0" smtClean="0"/>
          </a:p>
          <a:p>
            <a:pPr lvl="0"/>
            <a:endParaRPr lang="en-US" altLang="zh-CN" sz="2800" dirty="0" smtClean="0"/>
          </a:p>
          <a:p>
            <a:pPr lvl="0"/>
            <a:endParaRPr lang="en-US" altLang="zh-CN" sz="2800" dirty="0" smtClean="0"/>
          </a:p>
          <a:p>
            <a:pPr lvl="0"/>
            <a:endParaRPr lang="en-US" altLang="zh-CN" sz="2800" dirty="0" smtClean="0"/>
          </a:p>
          <a:p>
            <a:pPr lvl="1"/>
            <a:r>
              <a:rPr lang="zh-CN" altLang="en-US" sz="2000" dirty="0" smtClean="0"/>
              <a:t>比较：</a:t>
            </a:r>
            <a:r>
              <a:rPr lang="zh-CN" altLang="zh-CN" sz="2000" dirty="0" smtClean="0"/>
              <a:t>经典</a:t>
            </a:r>
            <a:r>
              <a:rPr lang="en-US" altLang="zh-CN" sz="2000" dirty="0" smtClean="0"/>
              <a:t>MM</a:t>
            </a:r>
            <a:r>
              <a:rPr lang="zh-CN" altLang="zh-CN" sz="2000" dirty="0" smtClean="0"/>
              <a:t>对接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→ </a:t>
            </a:r>
            <a:r>
              <a:rPr lang="en-US" altLang="zh-CN" sz="2000" dirty="0" smtClean="0"/>
              <a:t>QM</a:t>
            </a:r>
            <a:r>
              <a:rPr lang="zh-CN" altLang="zh-CN" sz="2000" dirty="0" smtClean="0"/>
              <a:t>对接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→ </a:t>
            </a:r>
            <a:r>
              <a:rPr lang="en-US" altLang="zh-CN" sz="2000" dirty="0" smtClean="0"/>
              <a:t>QM/MM</a:t>
            </a:r>
            <a:r>
              <a:rPr lang="zh-CN" altLang="zh-CN" sz="2000" dirty="0" smtClean="0"/>
              <a:t>对接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RMSD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1.81Å </a:t>
            </a:r>
            <a:r>
              <a:rPr lang="zh-CN" altLang="en-US" sz="2000" dirty="0" smtClean="0"/>
              <a:t>→ </a:t>
            </a:r>
            <a:r>
              <a:rPr lang="en-US" altLang="zh-CN" sz="2000" dirty="0" smtClean="0"/>
              <a:t>~1.35 Å </a:t>
            </a:r>
            <a:r>
              <a:rPr lang="zh-CN" altLang="en-US" sz="2000" dirty="0" smtClean="0"/>
              <a:t>→ </a:t>
            </a:r>
            <a:r>
              <a:rPr lang="en-US" altLang="zh-CN" sz="2000" dirty="0" smtClean="0"/>
              <a:t>0.43 Å</a:t>
            </a:r>
            <a:endParaRPr lang="zh-CN" altLang="en-US" sz="2000" dirty="0" smtClean="0"/>
          </a:p>
          <a:p>
            <a:pPr lvl="0"/>
            <a:r>
              <a:rPr lang="en-US" altLang="zh-CN" sz="2600" dirty="0" smtClean="0"/>
              <a:t>  </a:t>
            </a:r>
            <a:r>
              <a:rPr lang="en-US" altLang="zh-CN" sz="2400" dirty="0" smtClean="0"/>
              <a:t>MD &amp; MM-GBSA</a:t>
            </a:r>
            <a:r>
              <a:rPr lang="zh-CN" altLang="en-US" sz="2400" dirty="0" smtClean="0"/>
              <a:t>计算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QPLD charge V.S. RESP charge</a:t>
            </a:r>
          </a:p>
          <a:p>
            <a:pPr lvl="1"/>
            <a:r>
              <a:rPr lang="en-US" altLang="zh-CN" sz="2000" dirty="0" smtClean="0"/>
              <a:t>-16.11kcal/mol V.S. -10.05kcal/mol </a:t>
            </a:r>
            <a:r>
              <a:rPr lang="zh-CN" altLang="en-US" sz="2000" dirty="0" smtClean="0"/>
              <a:t>（实验值：</a:t>
            </a:r>
            <a:r>
              <a:rPr lang="en-US" altLang="zh-CN" sz="2000" dirty="0" smtClean="0"/>
              <a:t>-22.7kcal/mol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</p:txBody>
      </p:sp>
      <p:sp>
        <p:nvSpPr>
          <p:cNvPr id="12291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561880-FF4E-40C4-9399-C29B0A075672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12292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A969AD-CDCF-40E4-9D50-7FEE4B3BF7E1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12293" name="标题 1"/>
          <p:cNvSpPr>
            <a:spLocks noGrp="1"/>
          </p:cNvSpPr>
          <p:nvPr>
            <p:ph type="title"/>
          </p:nvPr>
        </p:nvSpPr>
        <p:spPr>
          <a:xfrm>
            <a:off x="231775" y="764704"/>
            <a:ext cx="8588375" cy="646584"/>
          </a:xfrm>
        </p:spPr>
        <p:txBody>
          <a:bodyPr/>
          <a:lstStyle/>
          <a:p>
            <a:pPr eaLnBrk="1" hangingPunct="1"/>
            <a:r>
              <a:rPr lang="zh-CN" altLang="zh-CN" sz="2800" dirty="0" smtClean="0"/>
              <a:t>量子力学极化配体</a:t>
            </a:r>
            <a:r>
              <a:rPr lang="zh-CN" altLang="en-US" sz="2800" dirty="0" smtClean="0"/>
              <a:t>对接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QM-polarized </a:t>
            </a:r>
            <a:r>
              <a:rPr lang="en-US" altLang="zh-CN" sz="2000" dirty="0" err="1" smtClean="0"/>
              <a:t>ligand</a:t>
            </a:r>
            <a:r>
              <a:rPr lang="en-US" altLang="zh-CN" sz="2000" dirty="0" smtClean="0"/>
              <a:t> docking, QPLD</a:t>
            </a:r>
            <a:r>
              <a:rPr lang="zh-CN" altLang="zh-CN" sz="2000" dirty="0" smtClean="0"/>
              <a:t>）</a:t>
            </a:r>
            <a:endParaRPr lang="zh-CN" altLang="en-US" sz="2800" dirty="0" smtClean="0"/>
          </a:p>
        </p:txBody>
      </p:sp>
      <p:graphicFrame>
        <p:nvGraphicFramePr>
          <p:cNvPr id="11" name="图示 10"/>
          <p:cNvGraphicFramePr/>
          <p:nvPr/>
        </p:nvGraphicFramePr>
        <p:xfrm>
          <a:off x="755576" y="1844824"/>
          <a:ext cx="79928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849" y="1628800"/>
            <a:ext cx="8209607" cy="4536504"/>
          </a:xfrm>
        </p:spPr>
        <p:txBody>
          <a:bodyPr/>
          <a:lstStyle/>
          <a:p>
            <a:pPr lvl="0"/>
            <a:r>
              <a:rPr lang="zh-CN" altLang="zh-CN" sz="2800" dirty="0" smtClean="0"/>
              <a:t>含有</a:t>
            </a:r>
            <a:r>
              <a:rPr lang="en-US" altLang="zh-CN" sz="2800" dirty="0" smtClean="0"/>
              <a:t>Zn</a:t>
            </a:r>
            <a:r>
              <a:rPr lang="en-US" altLang="zh-CN" sz="2800" baseline="30000" dirty="0" smtClean="0"/>
              <a:t>2+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Mg</a:t>
            </a:r>
            <a:r>
              <a:rPr lang="en-US" altLang="zh-CN" sz="2800" baseline="30000" dirty="0" smtClean="0"/>
              <a:t>2+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Mn</a:t>
            </a:r>
            <a:r>
              <a:rPr lang="en-US" altLang="zh-CN" sz="2800" baseline="30000" dirty="0" smtClean="0"/>
              <a:t>2+</a:t>
            </a:r>
            <a:r>
              <a:rPr lang="zh-CN" altLang="zh-CN" sz="2800" dirty="0" smtClean="0"/>
              <a:t>和</a:t>
            </a:r>
            <a:r>
              <a:rPr lang="en-US" altLang="zh-CN" sz="2800" dirty="0" smtClean="0"/>
              <a:t>Fe</a:t>
            </a:r>
            <a:r>
              <a:rPr lang="en-US" altLang="zh-CN" sz="2800" baseline="30000" dirty="0" smtClean="0"/>
              <a:t>2+</a:t>
            </a:r>
            <a:r>
              <a:rPr lang="zh-CN" altLang="zh-CN" sz="2800" dirty="0" smtClean="0"/>
              <a:t>离子的蛋白酶</a:t>
            </a:r>
            <a:endParaRPr lang="en-US" altLang="zh-CN" sz="2800" dirty="0" smtClean="0"/>
          </a:p>
          <a:p>
            <a:pPr lvl="1"/>
            <a:r>
              <a:rPr lang="zh-CN" altLang="zh-CN" sz="2400" dirty="0" smtClean="0"/>
              <a:t>扩大</a:t>
            </a:r>
            <a:r>
              <a:rPr lang="en-US" altLang="zh-CN" sz="2400" dirty="0" smtClean="0"/>
              <a:t>QM</a:t>
            </a:r>
            <a:r>
              <a:rPr lang="zh-CN" altLang="en-US" sz="2400" dirty="0" smtClean="0"/>
              <a:t>区域 → </a:t>
            </a:r>
            <a:r>
              <a:rPr lang="zh-CN" altLang="zh-CN" sz="2400" dirty="0" smtClean="0"/>
              <a:t>对接准确度</a:t>
            </a:r>
            <a:r>
              <a:rPr lang="en-US" altLang="zh-CN" sz="2400" dirty="0" smtClean="0"/>
              <a:t> ↑</a:t>
            </a:r>
          </a:p>
          <a:p>
            <a:pPr>
              <a:spcBef>
                <a:spcPts val="1200"/>
              </a:spcBef>
            </a:pPr>
            <a:endParaRPr lang="en-US" altLang="zh-CN" sz="2800" dirty="0" smtClean="0"/>
          </a:p>
          <a:p>
            <a:pPr>
              <a:spcBef>
                <a:spcPts val="1200"/>
              </a:spcBef>
            </a:pPr>
            <a:r>
              <a:rPr lang="zh-CN" altLang="zh-CN" sz="2800" dirty="0" smtClean="0"/>
              <a:t>静电势</a:t>
            </a:r>
            <a:r>
              <a:rPr lang="zh-CN" altLang="zh-CN" sz="2800" dirty="0" smtClean="0"/>
              <a:t>拟合原子电荷</a:t>
            </a:r>
            <a:endParaRPr lang="en-US" altLang="zh-CN" sz="2800" dirty="0" smtClean="0"/>
          </a:p>
          <a:p>
            <a:pPr lvl="1">
              <a:spcBef>
                <a:spcPts val="1200"/>
              </a:spcBef>
            </a:pPr>
            <a:r>
              <a:rPr lang="en-US" altLang="zh-CN" sz="2400" dirty="0" err="1" smtClean="0"/>
              <a:t>Merz-Kollman</a:t>
            </a:r>
            <a:r>
              <a:rPr lang="zh-CN" altLang="zh-CN" sz="2400" dirty="0" smtClean="0"/>
              <a:t>（</a:t>
            </a:r>
            <a:r>
              <a:rPr lang="en-US" altLang="zh-CN" sz="2400" dirty="0" smtClean="0"/>
              <a:t>MK</a:t>
            </a:r>
            <a:r>
              <a:rPr lang="zh-CN" altLang="zh-CN" sz="2400" dirty="0" smtClean="0"/>
              <a:t>）、</a:t>
            </a:r>
            <a:r>
              <a:rPr lang="en-US" altLang="zh-CN" sz="2400" dirty="0" err="1" smtClean="0"/>
              <a:t>Chelp</a:t>
            </a:r>
            <a:r>
              <a:rPr lang="zh-CN" altLang="zh-CN" sz="2400" dirty="0" smtClean="0"/>
              <a:t>、</a:t>
            </a:r>
            <a:r>
              <a:rPr lang="en-US" altLang="zh-CN" sz="2400" dirty="0" err="1" smtClean="0"/>
              <a:t>ChelpG</a:t>
            </a:r>
            <a:endParaRPr lang="en-US" altLang="zh-CN" sz="2400" dirty="0" smtClean="0"/>
          </a:p>
          <a:p>
            <a:pPr lvl="1">
              <a:spcBef>
                <a:spcPts val="1200"/>
              </a:spcBef>
            </a:pPr>
            <a:r>
              <a:rPr lang="zh-CN" altLang="zh-CN" sz="2400" dirty="0" smtClean="0"/>
              <a:t>范德华表面外侧一定范围内选一批格点</a:t>
            </a:r>
            <a:r>
              <a:rPr lang="zh-CN" altLang="en-US" sz="2400" dirty="0" smtClean="0"/>
              <a:t>→</a:t>
            </a:r>
            <a:r>
              <a:rPr lang="zh-CN" altLang="zh-CN" sz="2400" dirty="0" smtClean="0"/>
              <a:t>最小二乘法拟合</a:t>
            </a:r>
            <a:endParaRPr lang="en-US" altLang="zh-CN" sz="2400" dirty="0" smtClean="0"/>
          </a:p>
          <a:p>
            <a:pPr lvl="1">
              <a:spcBef>
                <a:spcPts val="1200"/>
              </a:spcBef>
            </a:pPr>
            <a:endParaRPr lang="en-US" altLang="zh-CN" sz="2400" dirty="0" smtClean="0"/>
          </a:p>
        </p:txBody>
      </p:sp>
      <p:sp>
        <p:nvSpPr>
          <p:cNvPr id="12291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561880-FF4E-40C4-9399-C29B0A075672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12292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A969AD-CDCF-40E4-9D50-7FEE4B3BF7E1}" type="slidenum">
              <a:rPr lang="en-US" altLang="zh-CN" smtClean="0"/>
              <a:pPr/>
              <a:t>12</a:t>
            </a:fld>
            <a:endParaRPr lang="en-US" altLang="zh-CN" dirty="0" smtClean="0"/>
          </a:p>
        </p:txBody>
      </p:sp>
      <p:sp>
        <p:nvSpPr>
          <p:cNvPr id="12293" name="标题 1"/>
          <p:cNvSpPr>
            <a:spLocks noGrp="1"/>
          </p:cNvSpPr>
          <p:nvPr>
            <p:ph type="title"/>
          </p:nvPr>
        </p:nvSpPr>
        <p:spPr>
          <a:xfrm>
            <a:off x="231775" y="838200"/>
            <a:ext cx="8588375" cy="646584"/>
          </a:xfrm>
        </p:spPr>
        <p:txBody>
          <a:bodyPr/>
          <a:lstStyle/>
          <a:p>
            <a:pPr eaLnBrk="1" hangingPunct="1"/>
            <a:r>
              <a:rPr lang="zh-CN" altLang="zh-CN" sz="2800" dirty="0" smtClean="0"/>
              <a:t>量子力学极化配体</a:t>
            </a:r>
            <a:r>
              <a:rPr lang="zh-CN" altLang="en-US" sz="2800" dirty="0" smtClean="0"/>
              <a:t>对接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QM-polarized </a:t>
            </a:r>
            <a:r>
              <a:rPr lang="en-US" altLang="zh-CN" sz="2000" dirty="0" err="1" smtClean="0"/>
              <a:t>ligand</a:t>
            </a:r>
            <a:r>
              <a:rPr lang="en-US" altLang="zh-CN" sz="2000" dirty="0" smtClean="0"/>
              <a:t> docking, QPLD</a:t>
            </a:r>
            <a:r>
              <a:rPr lang="zh-CN" altLang="zh-CN" sz="2000" dirty="0" smtClean="0"/>
              <a:t>）</a:t>
            </a: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3136" cy="647601"/>
          </a:xfrm>
        </p:spPr>
        <p:txBody>
          <a:bodyPr/>
          <a:lstStyle/>
          <a:p>
            <a:r>
              <a:rPr lang="en-US" altLang="zh-CN" sz="3200" dirty="0" smtClean="0"/>
              <a:t>5</a:t>
            </a:r>
            <a:r>
              <a:rPr lang="zh-CN" altLang="en-US" sz="3200" dirty="0" smtClean="0"/>
              <a:t>、蛋白质的极化</a:t>
            </a:r>
            <a:endParaRPr lang="zh-CN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81642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zh-CN" sz="2800" dirty="0" smtClean="0"/>
              <a:t>大部分仍以</a:t>
            </a:r>
            <a:r>
              <a:rPr lang="en-US" altLang="zh-CN" sz="2800" dirty="0" smtClean="0"/>
              <a:t>MM</a:t>
            </a:r>
            <a:r>
              <a:rPr lang="zh-CN" altLang="zh-CN" sz="2800" dirty="0" smtClean="0"/>
              <a:t>进行描述</a:t>
            </a:r>
            <a:endParaRPr lang="en-US" altLang="zh-CN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sz="2400" dirty="0" smtClean="0"/>
              <a:t>进</a:t>
            </a:r>
            <a:r>
              <a:rPr lang="zh-CN" altLang="zh-CN" sz="2400" dirty="0" smtClean="0"/>
              <a:t>一步提高计算相互作用能的精度</a:t>
            </a:r>
            <a:r>
              <a:rPr lang="en-US" altLang="zh-CN" sz="2400" dirty="0" smtClean="0"/>
              <a:t>        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zh-CN" sz="2400" dirty="0" smtClean="0"/>
              <a:t>             </a:t>
            </a:r>
            <a:r>
              <a:rPr lang="zh-CN" altLang="zh-CN" sz="2400" dirty="0" smtClean="0"/>
              <a:t>考虑整个蛋白的极化</a:t>
            </a:r>
            <a:endParaRPr lang="en-US" altLang="zh-CN" sz="2400" dirty="0" smtClean="0"/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/>
              <a:t>可极化分子力场</a:t>
            </a:r>
            <a:endParaRPr lang="en-US" altLang="zh-CN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zh-CN" sz="2400" dirty="0" smtClean="0"/>
              <a:t>预先设定参数（如原子的可极化率、电负性等）</a:t>
            </a:r>
            <a:endParaRPr lang="en-US" altLang="zh-CN" sz="2400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zh-CN" sz="2400" dirty="0" smtClean="0"/>
              <a:t>利用</a:t>
            </a:r>
            <a:r>
              <a:rPr lang="en-US" altLang="zh-CN" sz="2400" dirty="0" smtClean="0"/>
              <a:t>QM/MM</a:t>
            </a:r>
            <a:r>
              <a:rPr lang="zh-CN" altLang="zh-CN" sz="2400" dirty="0" smtClean="0"/>
              <a:t>原位计算静电力场参数</a:t>
            </a:r>
            <a:r>
              <a:rPr lang="zh-CN" altLang="en-US" sz="2400" dirty="0" smtClean="0"/>
              <a:t>（不需预设参数）</a:t>
            </a:r>
            <a:endParaRPr lang="en-US" altLang="zh-CN" sz="2400" dirty="0" smtClean="0"/>
          </a:p>
        </p:txBody>
      </p:sp>
      <p:sp>
        <p:nvSpPr>
          <p:cNvPr id="1126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5D8B12-B962-43FC-9FE2-5A5494291BEB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1126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449E1-D016-44CC-BB39-FCD2098CAB4A}" type="slidenum">
              <a:rPr lang="en-US" altLang="zh-CN" smtClean="0"/>
              <a:pPr/>
              <a:t>13</a:t>
            </a:fld>
            <a:endParaRPr lang="en-US" altLang="zh-CN" dirty="0" smtClean="0"/>
          </a:p>
        </p:txBody>
      </p:sp>
      <p:sp>
        <p:nvSpPr>
          <p:cNvPr id="17" name="右箭头 16"/>
          <p:cNvSpPr/>
          <p:nvPr/>
        </p:nvSpPr>
        <p:spPr>
          <a:xfrm>
            <a:off x="1259632" y="3212976"/>
            <a:ext cx="648072" cy="239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72630"/>
            <a:ext cx="31908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3136" cy="647601"/>
          </a:xfrm>
        </p:spPr>
        <p:txBody>
          <a:bodyPr/>
          <a:lstStyle/>
          <a:p>
            <a:r>
              <a:rPr lang="en-US" altLang="zh-CN" sz="3200" dirty="0" smtClean="0"/>
              <a:t>6</a:t>
            </a:r>
            <a:r>
              <a:rPr lang="zh-CN" altLang="en-US" sz="3200" dirty="0" smtClean="0"/>
              <a:t>、</a:t>
            </a:r>
            <a:r>
              <a:rPr lang="zh-CN" altLang="zh-CN" sz="3200" dirty="0" smtClean="0"/>
              <a:t>非典型相互作用</a:t>
            </a:r>
            <a:endParaRPr lang="zh-CN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064896" cy="446449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zh-CN" sz="2800" dirty="0" smtClean="0"/>
              <a:t>阳离子</a:t>
            </a:r>
            <a:r>
              <a:rPr lang="en-US" altLang="zh-CN" sz="2800" dirty="0" smtClean="0"/>
              <a:t>-π</a:t>
            </a:r>
            <a:r>
              <a:rPr lang="zh-CN" altLang="zh-CN" sz="2800" dirty="0" smtClean="0"/>
              <a:t>相互作用</a:t>
            </a:r>
            <a:endParaRPr lang="en-US" altLang="zh-CN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sz="2400" dirty="0" smtClean="0"/>
              <a:t>配</a:t>
            </a:r>
            <a:r>
              <a:rPr lang="zh-CN" altLang="zh-CN" sz="2400" dirty="0" smtClean="0"/>
              <a:t>体识别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催化</a:t>
            </a:r>
            <a:endParaRPr lang="en-US" altLang="zh-CN" sz="2400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zh-CN" sz="2400" dirty="0" smtClean="0"/>
              <a:t>共结晶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残基突变试验</a:t>
            </a:r>
            <a:endParaRPr lang="en-US" altLang="zh-CN" sz="2400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zh-CN" sz="2400" dirty="0" smtClean="0"/>
              <a:t>QM/MM</a:t>
            </a:r>
            <a:r>
              <a:rPr lang="zh-CN" altLang="en-US" sz="2400" dirty="0" smtClean="0"/>
              <a:t>模拟</a:t>
            </a:r>
            <a:endParaRPr lang="en-US" altLang="zh-CN" sz="2400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zh-CN" sz="2000" dirty="0" smtClean="0"/>
              <a:t>ρ1 GABA</a:t>
            </a:r>
            <a:r>
              <a:rPr lang="en-US" altLang="zh-CN" sz="2000" baseline="-25000" dirty="0" smtClean="0"/>
              <a:t>C</a:t>
            </a:r>
            <a:r>
              <a:rPr lang="zh-CN" altLang="zh-CN" sz="2000" dirty="0" smtClean="0"/>
              <a:t>的</a:t>
            </a:r>
            <a:r>
              <a:rPr lang="en-US" altLang="zh-CN" sz="2000" dirty="0" smtClean="0"/>
              <a:t>N</a:t>
            </a:r>
            <a:r>
              <a:rPr lang="zh-CN" altLang="zh-CN" sz="2000" dirty="0" smtClean="0"/>
              <a:t>端</a:t>
            </a:r>
            <a:r>
              <a:rPr lang="zh-CN" altLang="en-US" sz="2000" dirty="0" smtClean="0"/>
              <a:t>结构域</a:t>
            </a:r>
            <a:endParaRPr lang="en-US" altLang="zh-CN" sz="2000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zh-CN" sz="2000" dirty="0" smtClean="0"/>
              <a:t>loop C </a:t>
            </a:r>
            <a:r>
              <a:rPr lang="zh-CN" altLang="en-US" sz="2000" dirty="0" smtClean="0"/>
              <a:t>不同构象</a:t>
            </a:r>
            <a:endParaRPr lang="en-US" altLang="zh-CN" dirty="0" smtClean="0"/>
          </a:p>
          <a:p>
            <a:pPr lvl="2" eaLnBrk="1" hangingPunct="1">
              <a:lnSpc>
                <a:spcPct val="150000"/>
              </a:lnSpc>
            </a:pPr>
            <a:r>
              <a:rPr lang="zh-CN" altLang="zh-CN" sz="2000" dirty="0" smtClean="0"/>
              <a:t>配体结合及</a:t>
            </a:r>
            <a:r>
              <a:rPr lang="en-US" altLang="zh-CN" sz="2000" dirty="0" smtClean="0"/>
              <a:t>/</a:t>
            </a:r>
            <a:r>
              <a:rPr lang="zh-CN" altLang="zh-CN" sz="2000" dirty="0" smtClean="0"/>
              <a:t>或控制蛋白通</a:t>
            </a:r>
            <a:endParaRPr lang="en-US" altLang="zh-CN" sz="2000" dirty="0" smtClean="0"/>
          </a:p>
          <a:p>
            <a:pPr lvl="2" eaLnBrk="1" hangingPunct="1">
              <a:lnSpc>
                <a:spcPct val="150000"/>
              </a:lnSpc>
              <a:buNone/>
            </a:pPr>
            <a:r>
              <a:rPr lang="en-US" altLang="zh-CN" sz="2000" dirty="0" smtClean="0"/>
              <a:t>   </a:t>
            </a:r>
            <a:r>
              <a:rPr lang="zh-CN" altLang="zh-CN" sz="2000" dirty="0" smtClean="0"/>
              <a:t>道的重要的氨基酸残基</a:t>
            </a:r>
            <a:endParaRPr lang="en-US" altLang="zh-CN" sz="2000" dirty="0" smtClean="0"/>
          </a:p>
        </p:txBody>
      </p:sp>
      <p:sp>
        <p:nvSpPr>
          <p:cNvPr id="1126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5D8B12-B962-43FC-9FE2-5A5494291BEB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1126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449E1-D016-44CC-BB39-FCD2098CAB4A}" type="slidenum">
              <a:rPr lang="en-US" altLang="zh-CN" smtClean="0"/>
              <a:pPr/>
              <a:t>14</a:t>
            </a:fld>
            <a:endParaRPr lang="en-US" altLang="zh-CN" dirty="0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755576" y="1556792"/>
            <a:ext cx="7848872" cy="1077218"/>
            <a:chOff x="683568" y="1556792"/>
            <a:chExt cx="7848872" cy="1077218"/>
          </a:xfrm>
        </p:grpSpPr>
        <p:sp>
          <p:nvSpPr>
            <p:cNvPr id="8" name="矩形 7"/>
            <p:cNvSpPr/>
            <p:nvPr/>
          </p:nvSpPr>
          <p:spPr>
            <a:xfrm>
              <a:off x="683568" y="1556792"/>
              <a:ext cx="784887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dirty="0" smtClean="0"/>
                <a:t>MM</a:t>
              </a:r>
              <a:r>
                <a:rPr lang="zh-CN" altLang="en-US" sz="2800" dirty="0" smtClean="0"/>
                <a:t>中静电相互作用：</a:t>
              </a:r>
              <a:r>
                <a:rPr lang="zh-CN" altLang="zh-CN" sz="2800" dirty="0" smtClean="0"/>
                <a:t>静态点电荷之间的库仑力</a:t>
              </a:r>
              <a:endParaRPr lang="en-US" altLang="zh-CN" sz="2800" dirty="0" smtClean="0"/>
            </a:p>
            <a:p>
              <a:pPr lvl="1" eaLnBrk="1" hangingPunct="1">
                <a:lnSpc>
                  <a:spcPct val="150000"/>
                </a:lnSpc>
                <a:buNone/>
              </a:pPr>
              <a:r>
                <a:rPr lang="en-US" altLang="zh-CN" sz="2400" dirty="0" smtClean="0"/>
                <a:t>             </a:t>
              </a:r>
              <a:r>
                <a:rPr lang="zh-CN" altLang="en-US" sz="2400" dirty="0" smtClean="0"/>
                <a:t>无法处理具有</a:t>
              </a:r>
              <a:r>
                <a:rPr lang="zh-CN" altLang="zh-CN" sz="2400" dirty="0" smtClean="0"/>
                <a:t>电荷各向异性的基团或原子</a:t>
              </a:r>
              <a:endParaRPr lang="en-US" altLang="zh-CN" sz="2400" dirty="0" smtClean="0"/>
            </a:p>
          </p:txBody>
        </p:sp>
        <p:sp>
          <p:nvSpPr>
            <p:cNvPr id="7" name="右箭头 6"/>
            <p:cNvSpPr/>
            <p:nvPr/>
          </p:nvSpPr>
          <p:spPr>
            <a:xfrm>
              <a:off x="1187624" y="2204864"/>
              <a:ext cx="648072" cy="2391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2060848"/>
            <a:ext cx="4333875" cy="3657600"/>
            <a:chOff x="4788024" y="1484784"/>
            <a:chExt cx="4333875" cy="3657600"/>
          </a:xfrm>
        </p:grpSpPr>
        <p:pic>
          <p:nvPicPr>
            <p:cNvPr id="634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484784"/>
              <a:ext cx="4333875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椭圆 11"/>
            <p:cNvSpPr/>
            <p:nvPr/>
          </p:nvSpPr>
          <p:spPr>
            <a:xfrm>
              <a:off x="6948264" y="2492896"/>
              <a:ext cx="1368152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Figure 1.tif"/>
          <p:cNvPicPr>
            <a:picLocks noChangeAspect="1"/>
          </p:cNvPicPr>
          <p:nvPr/>
        </p:nvPicPr>
        <p:blipFill>
          <a:blip r:embed="rId3" cstate="print"/>
          <a:srcRect r="21455"/>
          <a:stretch>
            <a:fillRect/>
          </a:stretch>
        </p:blipFill>
        <p:spPr>
          <a:xfrm>
            <a:off x="6228184" y="1484784"/>
            <a:ext cx="2736304" cy="2708790"/>
          </a:xfrm>
          <a:prstGeom prst="rect">
            <a:avLst/>
          </a:prstGeom>
        </p:spPr>
      </p:pic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3136" cy="647601"/>
          </a:xfrm>
        </p:spPr>
        <p:txBody>
          <a:bodyPr/>
          <a:lstStyle/>
          <a:p>
            <a:r>
              <a:rPr lang="en-US" altLang="zh-CN" sz="3200" dirty="0" smtClean="0"/>
              <a:t>6</a:t>
            </a:r>
            <a:r>
              <a:rPr lang="zh-CN" altLang="en-US" sz="3200" dirty="0" smtClean="0"/>
              <a:t>、</a:t>
            </a:r>
            <a:r>
              <a:rPr lang="zh-CN" altLang="zh-CN" sz="3200" dirty="0" smtClean="0"/>
              <a:t>非典型相互作用</a:t>
            </a:r>
            <a:endParaRPr lang="zh-CN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84784"/>
            <a:ext cx="8064896" cy="446449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 smtClean="0"/>
              <a:t>卤键相互作用</a:t>
            </a:r>
            <a:endParaRPr lang="en-US" altLang="zh-CN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zh-CN" sz="2400" dirty="0" smtClean="0"/>
              <a:t>重卤素原子在电荷分布上具有各向异性</a:t>
            </a:r>
            <a:endParaRPr lang="en-US" altLang="zh-CN" sz="2400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zh-CN" sz="2400" dirty="0" smtClean="0"/>
              <a:t>分子力场无法描述</a:t>
            </a:r>
            <a:endParaRPr lang="en-US" altLang="zh-CN" sz="2400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zh-CN" sz="2400" dirty="0" smtClean="0"/>
              <a:t>QM/MM</a:t>
            </a:r>
          </a:p>
          <a:p>
            <a:pPr lvl="2" eaLnBrk="1" hangingPunct="1">
              <a:lnSpc>
                <a:spcPct val="150000"/>
              </a:lnSpc>
            </a:pPr>
            <a:r>
              <a:rPr lang="zh-CN" altLang="zh-CN" sz="2000" dirty="0" smtClean="0"/>
              <a:t>含卤素的</a:t>
            </a:r>
            <a:r>
              <a:rPr lang="en-US" altLang="zh-CN" sz="2000" dirty="0" smtClean="0"/>
              <a:t>PDE5</a:t>
            </a:r>
            <a:r>
              <a:rPr lang="zh-CN" altLang="zh-CN" sz="2000" dirty="0" smtClean="0"/>
              <a:t>抑制剂</a:t>
            </a:r>
            <a:endParaRPr lang="en-US" altLang="zh-CN" sz="2000" dirty="0" smtClean="0"/>
          </a:p>
          <a:p>
            <a:pPr lvl="2" eaLnBrk="1" hangingPunct="1">
              <a:lnSpc>
                <a:spcPct val="150000"/>
              </a:lnSpc>
            </a:pPr>
            <a:r>
              <a:rPr lang="zh-CN" altLang="zh-CN" sz="2000" dirty="0" smtClean="0"/>
              <a:t>实验测得的分子活性随</a:t>
            </a:r>
            <a:endParaRPr lang="en-US" altLang="zh-CN" sz="2000" dirty="0" smtClean="0"/>
          </a:p>
          <a:p>
            <a:pPr lvl="2" eaLnBrk="1" hangingPunct="1">
              <a:lnSpc>
                <a:spcPct val="150000"/>
              </a:lnSpc>
              <a:buNone/>
            </a:pPr>
            <a:r>
              <a:rPr lang="en-US" altLang="zh-CN" sz="2000" dirty="0" smtClean="0"/>
              <a:t>   </a:t>
            </a:r>
            <a:r>
              <a:rPr lang="zh-CN" altLang="zh-CN" sz="2000" dirty="0" smtClean="0"/>
              <a:t>计算得到的卤键强度变大而增强</a:t>
            </a:r>
            <a:endParaRPr lang="en-US" altLang="zh-CN" sz="2000" dirty="0" smtClean="0"/>
          </a:p>
        </p:txBody>
      </p:sp>
      <p:sp>
        <p:nvSpPr>
          <p:cNvPr id="1126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5D8B12-B962-43FC-9FE2-5A5494291BEB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1126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449E1-D016-44CC-BB39-FCD2098CAB4A}" type="slidenum">
              <a:rPr lang="en-US" altLang="zh-CN" smtClean="0"/>
              <a:pPr/>
              <a:t>15</a:t>
            </a:fld>
            <a:endParaRPr lang="en-US" altLang="zh-CN" dirty="0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4174405" cy="31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581128"/>
            <a:ext cx="2952328" cy="22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7848600" cy="647700"/>
          </a:xfrm>
        </p:spPr>
        <p:txBody>
          <a:bodyPr/>
          <a:lstStyle/>
          <a:p>
            <a:r>
              <a:rPr lang="en-US" altLang="zh-CN" smtClean="0"/>
              <a:t>5</a:t>
            </a:r>
            <a:r>
              <a:rPr lang="zh-CN" altLang="en-US" smtClean="0"/>
              <a:t>、</a:t>
            </a:r>
            <a:r>
              <a:rPr lang="zh-CN" altLang="zh-CN" smtClean="0"/>
              <a:t>总结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989138"/>
            <a:ext cx="8362950" cy="3382962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/>
              <a:t>QM/MM</a:t>
            </a:r>
            <a:r>
              <a:rPr lang="zh-CN" altLang="zh-CN" sz="2800" dirty="0" smtClean="0"/>
              <a:t>在药物设计中的应用，说明了对蛋白</a:t>
            </a:r>
            <a:r>
              <a:rPr lang="en-US" altLang="zh-CN" sz="2800" dirty="0" smtClean="0"/>
              <a:t>-</a:t>
            </a:r>
            <a:r>
              <a:rPr lang="zh-CN" altLang="zh-CN" sz="2800" dirty="0" smtClean="0"/>
              <a:t>配体相互作用的描述变得越来越准确</a:t>
            </a:r>
            <a:endParaRPr lang="en-US" altLang="zh-CN" sz="2800" dirty="0" smtClean="0"/>
          </a:p>
          <a:p>
            <a:pPr>
              <a:defRPr/>
            </a:pPr>
            <a:r>
              <a:rPr lang="zh-CN" altLang="zh-CN" sz="2800" dirty="0" smtClean="0"/>
              <a:t>受限于新的虚拟筛选方法的发展</a:t>
            </a:r>
            <a:r>
              <a:rPr lang="en-US" altLang="zh-CN" sz="2800" dirty="0" smtClean="0"/>
              <a:t>&amp;</a:t>
            </a:r>
            <a:r>
              <a:rPr lang="zh-CN" altLang="zh-CN" sz="2800" dirty="0" smtClean="0"/>
              <a:t>对具体蛋白靶标性质的了解</a:t>
            </a:r>
            <a:endParaRPr lang="en-US" altLang="zh-CN" sz="2800" dirty="0" smtClean="0"/>
          </a:p>
          <a:p>
            <a:pPr>
              <a:defRPr/>
            </a:pPr>
            <a:r>
              <a:rPr lang="zh-CN" altLang="en-US" sz="2800" dirty="0" smtClean="0"/>
              <a:t>构象优化、结合能预测、反应能量分布</a:t>
            </a:r>
            <a:endParaRPr lang="zh-CN" altLang="en-US" sz="2800" dirty="0"/>
          </a:p>
        </p:txBody>
      </p:sp>
      <p:sp>
        <p:nvSpPr>
          <p:cNvPr id="1536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04D2DA-7BA8-4024-ADE5-4DA927CE0EF0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1536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E3F68-5053-4142-ABAE-843C04C0E242}" type="slidenum">
              <a:rPr lang="en-US" altLang="zh-CN" smtClean="0"/>
              <a:pPr/>
              <a:t>16</a:t>
            </a:fld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44C19-8F36-4074-AA72-CD77677FB33E}" type="datetime1">
              <a:rPr lang="zh-CN" altLang="en-US" smtClean="0"/>
              <a:pPr>
                <a:defRPr/>
              </a:pPr>
              <a:t>2014-2-16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94844-42F0-4F70-9810-1E4CCBE0639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1763688" y="2636912"/>
            <a:ext cx="64087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谢 谢！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395288" y="765174"/>
            <a:ext cx="8445500" cy="575593"/>
          </a:xfrm>
        </p:spPr>
        <p:txBody>
          <a:bodyPr/>
          <a:lstStyle/>
          <a:p>
            <a:pPr eaLnBrk="1" hangingPunct="1"/>
            <a:r>
              <a:rPr lang="zh-CN" altLang="en-US" sz="3200" b="1" dirty="0" smtClean="0"/>
              <a:t>主要内容</a:t>
            </a:r>
            <a:endParaRPr lang="zh-CN" altLang="en-US" sz="3200" dirty="0" smtClean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362950" cy="4824535"/>
          </a:xfrm>
        </p:spPr>
        <p:txBody>
          <a:bodyPr/>
          <a:lstStyle/>
          <a:p>
            <a:pPr eaLnBrk="1" hangingPunct="1"/>
            <a:r>
              <a:rPr lang="zh-CN" altLang="en-US" sz="2800" dirty="0" smtClean="0"/>
              <a:t>引言</a:t>
            </a:r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QM/MM</a:t>
            </a:r>
            <a:r>
              <a:rPr lang="zh-CN" altLang="zh-CN" sz="2800" dirty="0" smtClean="0"/>
              <a:t>原理简述</a:t>
            </a:r>
            <a:endParaRPr lang="en-US" altLang="zh-CN" sz="2800" dirty="0" smtClean="0"/>
          </a:p>
          <a:p>
            <a:pPr eaLnBrk="1" hangingPunct="1"/>
            <a:r>
              <a:rPr lang="zh-CN" altLang="zh-CN" sz="2800" dirty="0" smtClean="0"/>
              <a:t>蛋白</a:t>
            </a:r>
            <a:r>
              <a:rPr lang="en-US" altLang="zh-CN" sz="2800" dirty="0" smtClean="0"/>
              <a:t>-</a:t>
            </a:r>
            <a:r>
              <a:rPr lang="zh-CN" altLang="zh-CN" sz="2800" dirty="0" smtClean="0"/>
              <a:t>配体结合能</a:t>
            </a:r>
            <a:r>
              <a:rPr lang="zh-CN" altLang="en-US" sz="2800" dirty="0" smtClean="0"/>
              <a:t>的</a:t>
            </a:r>
            <a:r>
              <a:rPr lang="zh-CN" altLang="zh-CN" sz="2800" dirty="0" smtClean="0"/>
              <a:t>计算</a:t>
            </a:r>
            <a:endParaRPr lang="en-US" altLang="zh-CN" sz="2800" dirty="0" smtClean="0"/>
          </a:p>
          <a:p>
            <a:pPr eaLnBrk="1" hangingPunct="1"/>
            <a:r>
              <a:rPr lang="zh-CN" altLang="zh-CN" sz="2800" dirty="0" smtClean="0"/>
              <a:t>配体的极化及配体原子电荷</a:t>
            </a:r>
            <a:endParaRPr lang="en-US" altLang="zh-CN" sz="2800" dirty="0" smtClean="0"/>
          </a:p>
          <a:p>
            <a:pPr eaLnBrk="1" hangingPunct="1"/>
            <a:r>
              <a:rPr lang="zh-CN" altLang="zh-CN" sz="2800" dirty="0" smtClean="0"/>
              <a:t>蛋白质的极化</a:t>
            </a:r>
            <a:endParaRPr lang="en-US" altLang="zh-CN" sz="2800" dirty="0" smtClean="0"/>
          </a:p>
          <a:p>
            <a:pPr eaLnBrk="1" hangingPunct="1"/>
            <a:r>
              <a:rPr lang="zh-CN" altLang="zh-CN" sz="2800" dirty="0" smtClean="0"/>
              <a:t>非典型相互作用</a:t>
            </a:r>
            <a:endParaRPr lang="zh-CN" altLang="en-US" sz="2800" dirty="0" smtClean="0"/>
          </a:p>
          <a:p>
            <a:pPr eaLnBrk="1" hangingPunct="1"/>
            <a:r>
              <a:rPr lang="zh-CN" altLang="en-US" sz="2800" dirty="0" smtClean="0"/>
              <a:t>总结</a:t>
            </a:r>
          </a:p>
        </p:txBody>
      </p:sp>
      <p:sp>
        <p:nvSpPr>
          <p:cNvPr id="512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F58269-61BE-48D4-8909-68B673084969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512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9E8138-60B3-4769-B8E0-477BF8B675EB}" type="slidenum">
              <a:rPr lang="en-US" altLang="zh-CN" smtClean="0"/>
              <a:pPr/>
              <a:t>2</a:t>
            </a:fld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81168" cy="647700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1</a:t>
            </a:r>
            <a:r>
              <a:rPr lang="zh-CN" altLang="en-US" sz="3200" dirty="0" smtClean="0"/>
              <a:t>、引言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891"/>
            <a:ext cx="8362950" cy="446439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 smtClean="0"/>
              <a:t>药物化学</a:t>
            </a:r>
            <a:endParaRPr lang="en-US" altLang="zh-CN" sz="28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基于受体的药物设计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基于配体的药物设计</a:t>
            </a:r>
            <a:endParaRPr lang="en-US" altLang="zh-CN" sz="2400" dirty="0" smtClean="0"/>
          </a:p>
          <a:p>
            <a:pPr eaLnBrk="1" hangingPunct="1">
              <a:defRPr/>
            </a:pPr>
            <a:r>
              <a:rPr lang="zh-CN" altLang="zh-CN" sz="2800" dirty="0" smtClean="0"/>
              <a:t>分子力场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Molecular Mechanics, MM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范德华相互作用</a:t>
            </a:r>
            <a:r>
              <a:rPr lang="en-US" altLang="zh-CN" sz="2400" dirty="0" smtClean="0"/>
              <a:t>——</a:t>
            </a:r>
            <a:r>
              <a:rPr lang="en-US" altLang="zh-CN" sz="2400" dirty="0" err="1" smtClean="0"/>
              <a:t>Lennard</a:t>
            </a:r>
            <a:r>
              <a:rPr lang="en-US" altLang="zh-CN" sz="2400" dirty="0" smtClean="0"/>
              <a:t>-Jones</a:t>
            </a:r>
            <a:r>
              <a:rPr lang="zh-CN" altLang="zh-CN" sz="2400" dirty="0" smtClean="0"/>
              <a:t>势函数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静电相互作用</a:t>
            </a:r>
            <a:r>
              <a:rPr lang="en-US" altLang="zh-CN" sz="2400" dirty="0" smtClean="0"/>
              <a:t>——</a:t>
            </a:r>
            <a:r>
              <a:rPr lang="zh-CN" altLang="zh-CN" sz="2400" dirty="0" smtClean="0"/>
              <a:t>两个</a:t>
            </a:r>
            <a:r>
              <a:rPr lang="zh-CN" altLang="zh-CN" sz="2400" b="1" dirty="0" smtClean="0"/>
              <a:t>静态</a:t>
            </a:r>
            <a:r>
              <a:rPr lang="zh-CN" altLang="zh-CN" sz="2400" dirty="0" smtClean="0"/>
              <a:t>点电荷之间的库仑相互作用</a:t>
            </a:r>
            <a:endParaRPr lang="en-US" altLang="zh-CN" sz="2400" dirty="0" smtClean="0"/>
          </a:p>
          <a:p>
            <a:pPr eaLnBrk="1" hangingPunct="1">
              <a:defRPr/>
            </a:pPr>
            <a:r>
              <a:rPr lang="zh-CN" altLang="en-US" sz="2800" dirty="0" smtClean="0"/>
              <a:t>不足</a:t>
            </a:r>
            <a:endParaRPr lang="en-US" altLang="zh-CN" sz="28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无法表现由于周围环境变化而导致的体系电荷的变化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不能定量的解释或比较实验中观察到的微小</a:t>
            </a:r>
            <a:r>
              <a:rPr lang="zh-CN" altLang="en-US" sz="2400" dirty="0" smtClean="0"/>
              <a:t>变化</a:t>
            </a:r>
            <a:endParaRPr lang="en-US" altLang="zh-CN" sz="2800" dirty="0" smtClean="0"/>
          </a:p>
          <a:p>
            <a:pPr eaLnBrk="1" hangingPunct="1">
              <a:buFontTx/>
              <a:buNone/>
              <a:defRPr/>
            </a:pPr>
            <a:endParaRPr lang="zh-CN" altLang="en-US" sz="2800" dirty="0" smtClean="0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9FAC1C-0550-45AD-9CF9-83F89AAC07C6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614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E9D44-DB41-41F3-A698-B451E61B7FE8}" type="slidenum">
              <a:rPr lang="en-US" altLang="zh-CN" smtClean="0"/>
              <a:pPr/>
              <a:t>3</a:t>
            </a:fld>
            <a:endParaRPr lang="en-US" altLang="zh-CN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4133733" y="2257708"/>
            <a:ext cx="4830755" cy="523220"/>
            <a:chOff x="4067944" y="2113692"/>
            <a:chExt cx="4830755" cy="523220"/>
          </a:xfrm>
        </p:grpSpPr>
        <p:sp>
          <p:nvSpPr>
            <p:cNvPr id="6" name="矩形 5"/>
            <p:cNvSpPr/>
            <p:nvPr/>
          </p:nvSpPr>
          <p:spPr>
            <a:xfrm>
              <a:off x="4644008" y="2113692"/>
              <a:ext cx="42546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 smtClean="0"/>
                <a:t>蛋白</a:t>
              </a:r>
              <a:r>
                <a:rPr lang="en-US" altLang="zh-CN" sz="2800" dirty="0" smtClean="0"/>
                <a:t>-</a:t>
              </a:r>
              <a:r>
                <a:rPr lang="zh-CN" altLang="zh-CN" sz="2800" dirty="0" smtClean="0"/>
                <a:t>配体之间的相互作用</a:t>
              </a:r>
              <a:endParaRPr lang="zh-CN" altLang="en-US" sz="2800" dirty="0"/>
            </a:p>
          </p:txBody>
        </p:sp>
        <p:sp>
          <p:nvSpPr>
            <p:cNvPr id="7" name="右箭头 6"/>
            <p:cNvSpPr/>
            <p:nvPr/>
          </p:nvSpPr>
          <p:spPr>
            <a:xfrm>
              <a:off x="4067944" y="2276872"/>
              <a:ext cx="432048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表 9"/>
          <p:cNvGraphicFramePr/>
          <p:nvPr/>
        </p:nvGraphicFramePr>
        <p:xfrm>
          <a:off x="3203848" y="3501008"/>
          <a:ext cx="504056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标题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81168" cy="647700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1</a:t>
            </a:r>
            <a:r>
              <a:rPr lang="zh-CN" altLang="en-US" sz="3200" dirty="0" smtClean="0"/>
              <a:t>、引言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362950" cy="475297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zh-CN" sz="2800" dirty="0" smtClean="0"/>
              <a:t>量子力学</a:t>
            </a:r>
            <a:endParaRPr lang="en-US" altLang="zh-CN" sz="28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精确</a:t>
            </a:r>
            <a:r>
              <a:rPr lang="zh-CN" altLang="en-US" sz="2400" dirty="0" smtClean="0"/>
              <a:t>地</a:t>
            </a:r>
            <a:r>
              <a:rPr lang="zh-CN" altLang="zh-CN" sz="2400" dirty="0" smtClean="0"/>
              <a:t>确定</a:t>
            </a:r>
            <a:r>
              <a:rPr lang="zh-CN" altLang="zh-CN" sz="2400" dirty="0" smtClean="0"/>
              <a:t>蛋白</a:t>
            </a:r>
            <a:r>
              <a:rPr lang="en-US" altLang="zh-CN" sz="2400" dirty="0" smtClean="0"/>
              <a:t>-</a:t>
            </a:r>
            <a:r>
              <a:rPr lang="zh-CN" altLang="zh-CN" sz="2400" dirty="0" smtClean="0"/>
              <a:t>小分子相互作用能面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巨大的计算资源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熵效应</a:t>
            </a:r>
            <a:endParaRPr lang="en-US" altLang="zh-CN" sz="2400" dirty="0" smtClean="0"/>
          </a:p>
          <a:p>
            <a:pPr eaLnBrk="1" hangingPunct="1">
              <a:defRPr/>
            </a:pPr>
            <a:r>
              <a:rPr lang="zh-CN" altLang="zh-CN" sz="2800" dirty="0" smtClean="0"/>
              <a:t>量子力学</a:t>
            </a:r>
            <a:r>
              <a:rPr lang="en-US" altLang="zh-CN" sz="2800" dirty="0" smtClean="0"/>
              <a:t>/</a:t>
            </a:r>
            <a:r>
              <a:rPr lang="zh-CN" altLang="zh-CN" sz="2800" dirty="0" smtClean="0"/>
              <a:t>分子力学杂交方法（</a:t>
            </a:r>
            <a:r>
              <a:rPr lang="en-US" altLang="zh-CN" sz="2800" dirty="0" smtClean="0"/>
              <a:t>QM/MM</a:t>
            </a:r>
            <a:r>
              <a:rPr lang="zh-CN" altLang="zh-CN" sz="2800" dirty="0" smtClean="0"/>
              <a:t>）</a:t>
            </a:r>
            <a:endParaRPr lang="en-US" altLang="zh-CN" sz="2800" dirty="0" smtClean="0"/>
          </a:p>
          <a:p>
            <a:pPr lvl="1" eaLnBrk="1" hangingPunct="1">
              <a:defRPr/>
            </a:pPr>
            <a:r>
              <a:rPr lang="en-US" altLang="zh-CN" sz="2400" dirty="0" err="1" smtClean="0"/>
              <a:t>PubMed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2014.01.14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en-US" sz="2400" dirty="0" smtClean="0"/>
              <a:t>酶催化原理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蛋白</a:t>
            </a:r>
            <a:r>
              <a:rPr lang="en-US" altLang="zh-CN" sz="2400" dirty="0" smtClean="0"/>
              <a:t>-</a:t>
            </a:r>
            <a:r>
              <a:rPr lang="zh-CN" altLang="zh-CN" sz="2400" dirty="0" smtClean="0"/>
              <a:t>配体的相互作用</a:t>
            </a:r>
            <a:endParaRPr lang="zh-CN" altLang="en-US" sz="2400" dirty="0" smtClean="0"/>
          </a:p>
          <a:p>
            <a:pPr lvl="1" eaLnBrk="1" hangingPunct="1">
              <a:defRPr/>
            </a:pPr>
            <a:endParaRPr lang="en-US" altLang="zh-CN" sz="2400" dirty="0" smtClean="0"/>
          </a:p>
          <a:p>
            <a:pPr lvl="1" eaLnBrk="1" hangingPunct="1">
              <a:defRPr/>
            </a:pPr>
            <a:endParaRPr lang="zh-CN" altLang="en-US" sz="2400" dirty="0" smtClean="0"/>
          </a:p>
        </p:txBody>
      </p:sp>
      <p:sp>
        <p:nvSpPr>
          <p:cNvPr id="10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3661ECF-6125-48F7-BE9A-CE72570A90C8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1031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513C2-DD48-4D65-8D3F-E5C404B84156}" type="slidenum">
              <a:rPr lang="en-US" altLang="zh-CN" smtClean="0"/>
              <a:pPr/>
              <a:t>4</a:t>
            </a:fld>
            <a:endParaRPr lang="en-US" altLang="zh-CN" dirty="0" smtClean="0"/>
          </a:p>
        </p:txBody>
      </p:sp>
      <p:grpSp>
        <p:nvGrpSpPr>
          <p:cNvPr id="11" name="组合 10"/>
          <p:cNvGrpSpPr/>
          <p:nvPr/>
        </p:nvGrpSpPr>
        <p:grpSpPr>
          <a:xfrm>
            <a:off x="2555776" y="2708920"/>
            <a:ext cx="2607389" cy="461665"/>
            <a:chOff x="4067944" y="2113692"/>
            <a:chExt cx="2607389" cy="461665"/>
          </a:xfrm>
        </p:grpSpPr>
        <p:sp>
          <p:nvSpPr>
            <p:cNvPr id="12" name="矩形 11"/>
            <p:cNvSpPr/>
            <p:nvPr/>
          </p:nvSpPr>
          <p:spPr>
            <a:xfrm>
              <a:off x="4644008" y="2113692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/>
                <a:t>更大的计算量</a:t>
              </a:r>
              <a:endParaRPr lang="zh-CN" altLang="en-US" sz="2400" dirty="0"/>
            </a:p>
          </p:txBody>
        </p:sp>
        <p:sp>
          <p:nvSpPr>
            <p:cNvPr id="13" name="右箭头 12"/>
            <p:cNvSpPr/>
            <p:nvPr/>
          </p:nvSpPr>
          <p:spPr>
            <a:xfrm>
              <a:off x="4067944" y="2257708"/>
              <a:ext cx="432048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标题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065144" cy="647601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2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 QM/MM</a:t>
            </a:r>
            <a:r>
              <a:rPr lang="zh-CN" altLang="zh-CN" sz="3200" dirty="0" smtClean="0"/>
              <a:t>原理简述</a:t>
            </a:r>
            <a:endParaRPr lang="zh-CN" altLang="en-US" sz="32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7848103" cy="46084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/>
              <a:t>1976</a:t>
            </a:r>
            <a:r>
              <a:rPr lang="zh-CN" altLang="zh-CN" sz="2800" dirty="0" smtClean="0"/>
              <a:t>年</a:t>
            </a:r>
            <a:r>
              <a:rPr lang="zh-CN" altLang="en-US" sz="2800" dirty="0" smtClean="0"/>
              <a:t>，</a:t>
            </a:r>
            <a:r>
              <a:rPr lang="en-US" altLang="zh-CN" sz="2800" dirty="0" err="1" smtClean="0"/>
              <a:t>Warshel</a:t>
            </a:r>
            <a:r>
              <a:rPr lang="en-US" altLang="zh-CN" sz="2800" dirty="0" smtClean="0"/>
              <a:t> </a:t>
            </a:r>
            <a:r>
              <a:rPr lang="zh-CN" altLang="zh-CN" sz="2800" dirty="0" smtClean="0"/>
              <a:t>和</a:t>
            </a:r>
            <a:r>
              <a:rPr lang="en-US" altLang="zh-CN" sz="2800" dirty="0" smtClean="0"/>
              <a:t>Levitt</a:t>
            </a:r>
            <a:r>
              <a:rPr lang="zh-CN" altLang="zh-CN" sz="2800" dirty="0" smtClean="0"/>
              <a:t>首次提出</a:t>
            </a:r>
            <a:r>
              <a:rPr lang="en-US" altLang="zh-CN" sz="2800" dirty="0" smtClean="0"/>
              <a:t>QM/MM</a:t>
            </a:r>
            <a:r>
              <a:rPr lang="zh-CN" altLang="zh-CN" sz="2800" dirty="0" smtClean="0"/>
              <a:t>杂交方法</a:t>
            </a:r>
            <a:endParaRPr lang="en-US" altLang="zh-CN" sz="2800" dirty="0" smtClean="0"/>
          </a:p>
          <a:p>
            <a:pPr eaLnBrk="1" hangingPunct="1">
              <a:defRPr/>
            </a:pPr>
            <a:r>
              <a:rPr lang="en-US" altLang="zh-CN" sz="2800" dirty="0" smtClean="0"/>
              <a:t>2013</a:t>
            </a:r>
            <a:r>
              <a:rPr lang="zh-CN" altLang="zh-CN" sz="2800" dirty="0" smtClean="0"/>
              <a:t>年诺贝尔化学奖</a:t>
            </a:r>
            <a:endParaRPr lang="en-US" altLang="zh-CN" sz="2800" dirty="0" smtClean="0"/>
          </a:p>
          <a:p>
            <a:pPr lvl="1" eaLnBrk="1" hangingPunct="1">
              <a:defRPr/>
            </a:pPr>
            <a:r>
              <a:rPr lang="en-US" altLang="zh-CN" sz="2400" dirty="0" err="1" smtClean="0"/>
              <a:t>Karplus</a:t>
            </a:r>
            <a:r>
              <a:rPr lang="en-US" altLang="zh-CN" sz="2400" dirty="0" smtClean="0"/>
              <a:t>, Levitt &amp; </a:t>
            </a:r>
            <a:r>
              <a:rPr lang="en-US" altLang="zh-CN" sz="2400" dirty="0" err="1" smtClean="0"/>
              <a:t>Warshel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en-US" sz="2400" kern="1200" dirty="0" smtClean="0"/>
              <a:t>开发多尺度复杂化学系统模型领域</a:t>
            </a:r>
            <a:endParaRPr lang="en-US" altLang="zh-CN" sz="2400" kern="1200" dirty="0" smtClean="0"/>
          </a:p>
          <a:p>
            <a:pPr eaLnBrk="1" hangingPunct="1">
              <a:defRPr/>
            </a:pPr>
            <a:r>
              <a:rPr lang="zh-CN" altLang="en-US" sz="2800" dirty="0" smtClean="0"/>
              <a:t>分层</a:t>
            </a:r>
            <a:endParaRPr lang="en-US" altLang="zh-CN" sz="28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高层（</a:t>
            </a:r>
            <a:r>
              <a:rPr lang="en-US" altLang="zh-CN" sz="2400" dirty="0" smtClean="0"/>
              <a:t>QM</a:t>
            </a:r>
            <a:r>
              <a:rPr lang="zh-CN" altLang="zh-CN" sz="2400" dirty="0" smtClean="0"/>
              <a:t>层）</a:t>
            </a:r>
            <a:r>
              <a:rPr lang="zh-CN" altLang="en-US" sz="2400" dirty="0" smtClean="0"/>
              <a:t>：</a:t>
            </a:r>
            <a:r>
              <a:rPr lang="zh-CN" altLang="zh-CN" sz="2400" dirty="0" smtClean="0"/>
              <a:t>配体小分子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zh-CN" sz="2400" dirty="0" smtClean="0"/>
              <a:t>低层（</a:t>
            </a:r>
            <a:r>
              <a:rPr lang="en-US" altLang="zh-CN" sz="2400" dirty="0" smtClean="0"/>
              <a:t>MM</a:t>
            </a:r>
            <a:r>
              <a:rPr lang="zh-CN" altLang="zh-CN" sz="2400" dirty="0" smtClean="0"/>
              <a:t>层）</a:t>
            </a:r>
            <a:r>
              <a:rPr lang="zh-CN" altLang="en-US" sz="2400" dirty="0" smtClean="0"/>
              <a:t>：</a:t>
            </a:r>
            <a:r>
              <a:rPr lang="zh-CN" altLang="zh-CN" sz="2400" dirty="0" smtClean="0"/>
              <a:t>蛋白质</a:t>
            </a:r>
            <a:endParaRPr lang="en-US" altLang="zh-CN" sz="2400" dirty="0" smtClean="0"/>
          </a:p>
        </p:txBody>
      </p:sp>
      <p:sp>
        <p:nvSpPr>
          <p:cNvPr id="7173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A7B344-6BBE-4055-9227-EA75C607BCD9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7174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1B8F4-EFCC-4B76-B67C-36D0AE614644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29182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80728"/>
            <a:ext cx="2088232" cy="180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内容占位符 2"/>
          <p:cNvSpPr>
            <a:spLocks noGrp="1"/>
          </p:cNvSpPr>
          <p:nvPr>
            <p:ph idx="1"/>
          </p:nvPr>
        </p:nvSpPr>
        <p:spPr>
          <a:xfrm>
            <a:off x="467544" y="1845370"/>
            <a:ext cx="8208912" cy="4175918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 </a:t>
            </a:r>
            <a:r>
              <a:rPr lang="en-US" altLang="zh-CN" sz="2800" i="1" dirty="0" smtClean="0"/>
              <a:t>H</a:t>
            </a:r>
            <a:r>
              <a:rPr lang="en-US" altLang="zh-CN" sz="2800" dirty="0" smtClean="0"/>
              <a:t> = </a:t>
            </a:r>
            <a:r>
              <a:rPr lang="en-US" altLang="zh-CN" sz="2800" i="1" dirty="0" smtClean="0"/>
              <a:t>H</a:t>
            </a:r>
            <a:r>
              <a:rPr lang="en-US" altLang="zh-CN" sz="2800" baseline="-25000" dirty="0" smtClean="0"/>
              <a:t>QM </a:t>
            </a:r>
            <a:r>
              <a:rPr lang="en-US" altLang="zh-CN" sz="2800" dirty="0" smtClean="0"/>
              <a:t>+ </a:t>
            </a:r>
            <a:r>
              <a:rPr lang="en-US" altLang="zh-CN" sz="2800" i="1" dirty="0" smtClean="0"/>
              <a:t>H</a:t>
            </a:r>
            <a:r>
              <a:rPr lang="en-US" altLang="zh-CN" sz="2800" baseline="-25000" dirty="0" smtClean="0"/>
              <a:t>MM</a:t>
            </a:r>
            <a:r>
              <a:rPr lang="en-US" altLang="zh-CN" sz="2800" dirty="0" smtClean="0"/>
              <a:t> + </a:t>
            </a:r>
            <a:r>
              <a:rPr lang="en-US" altLang="zh-CN" sz="2800" i="1" dirty="0" smtClean="0"/>
              <a:t>H</a:t>
            </a:r>
            <a:r>
              <a:rPr lang="en-US" altLang="zh-CN" sz="2800" baseline="-25000" dirty="0" smtClean="0"/>
              <a:t>QM/MM</a:t>
            </a:r>
          </a:p>
          <a:p>
            <a:pPr eaLnBrk="1" hangingPunct="1"/>
            <a:r>
              <a:rPr lang="en-US" altLang="zh-CN" sz="2800" i="1" dirty="0" smtClean="0"/>
              <a:t>H</a:t>
            </a:r>
            <a:r>
              <a:rPr lang="en-US" altLang="zh-CN" sz="2800" baseline="-25000" dirty="0" smtClean="0"/>
              <a:t>QM </a:t>
            </a:r>
            <a:r>
              <a:rPr lang="en-US" altLang="zh-CN" sz="2800" dirty="0" smtClean="0"/>
              <a:t>, </a:t>
            </a:r>
            <a:r>
              <a:rPr lang="en-US" altLang="zh-CN" sz="2800" i="1" dirty="0" smtClean="0"/>
              <a:t>H</a:t>
            </a:r>
            <a:r>
              <a:rPr lang="en-US" altLang="zh-CN" sz="2800" baseline="-25000" dirty="0" smtClean="0"/>
              <a:t>MM</a:t>
            </a:r>
          </a:p>
          <a:p>
            <a:pPr eaLnBrk="1" hangingPunct="1"/>
            <a:r>
              <a:rPr lang="en-US" altLang="zh-CN" sz="2800" i="1" dirty="0" smtClean="0"/>
              <a:t>H</a:t>
            </a:r>
            <a:r>
              <a:rPr lang="en-US" altLang="zh-CN" sz="2800" baseline="-25000" dirty="0" smtClean="0"/>
              <a:t>QM/MM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 </a:t>
            </a:r>
            <a:r>
              <a:rPr lang="en-US" altLang="zh-CN" sz="2000" dirty="0" smtClean="0"/>
              <a:t>QM</a:t>
            </a:r>
            <a:r>
              <a:rPr lang="zh-CN" altLang="zh-CN" sz="2000" dirty="0" smtClean="0"/>
              <a:t>层中的粒子与</a:t>
            </a:r>
            <a:r>
              <a:rPr lang="en-US" altLang="zh-CN" sz="2000" dirty="0" smtClean="0"/>
              <a:t>MM</a:t>
            </a:r>
            <a:r>
              <a:rPr lang="zh-CN" altLang="zh-CN" sz="2000" dirty="0" smtClean="0"/>
              <a:t>层中的粒子之间相互作用</a:t>
            </a:r>
            <a:endParaRPr lang="en-US" altLang="zh-CN" sz="2800" dirty="0" smtClean="0"/>
          </a:p>
          <a:p>
            <a:pPr lvl="1" eaLnBrk="1" hangingPunct="1"/>
            <a:r>
              <a:rPr lang="zh-CN" altLang="zh-CN" sz="2400" dirty="0" smtClean="0"/>
              <a:t>范德华相互作用</a:t>
            </a:r>
            <a:r>
              <a:rPr lang="zh-CN" altLang="en-US" sz="2400" dirty="0" smtClean="0"/>
              <a:t>：</a:t>
            </a:r>
            <a:r>
              <a:rPr lang="en-US" altLang="zh-CN" sz="2400" dirty="0" err="1" smtClean="0"/>
              <a:t>Lennard</a:t>
            </a:r>
            <a:r>
              <a:rPr lang="en-US" altLang="zh-CN" sz="2400" dirty="0" smtClean="0"/>
              <a:t>-Jones</a:t>
            </a:r>
            <a:r>
              <a:rPr lang="zh-CN" altLang="zh-CN" sz="2400" dirty="0" smtClean="0"/>
              <a:t>势函数</a:t>
            </a:r>
            <a:endParaRPr lang="en-US" altLang="zh-CN" sz="2400" dirty="0" smtClean="0"/>
          </a:p>
          <a:p>
            <a:pPr lvl="2" eaLnBrk="1" hangingPunct="1">
              <a:buNone/>
            </a:pPr>
            <a:endParaRPr lang="en-US" altLang="zh-CN" sz="2000" dirty="0" smtClean="0"/>
          </a:p>
          <a:p>
            <a:pPr lvl="2" eaLnBrk="1" hangingPunct="1">
              <a:buNone/>
            </a:pPr>
            <a:endParaRPr lang="en-US" altLang="zh-CN" sz="2000" dirty="0" smtClean="0"/>
          </a:p>
          <a:p>
            <a:pPr lvl="1" eaLnBrk="1" hangingPunct="1">
              <a:spcAft>
                <a:spcPts val="600"/>
              </a:spcAft>
            </a:pPr>
            <a:r>
              <a:rPr lang="zh-CN" altLang="zh-CN" sz="2400" dirty="0" smtClean="0"/>
              <a:t>静电相互作用</a:t>
            </a:r>
            <a:r>
              <a:rPr lang="zh-CN" altLang="en-US" sz="2400" dirty="0" smtClean="0"/>
              <a:t>：</a:t>
            </a:r>
            <a:r>
              <a:rPr lang="zh-CN" altLang="zh-CN" sz="2400" dirty="0" smtClean="0"/>
              <a:t>电子包埋（</a:t>
            </a:r>
            <a:r>
              <a:rPr lang="en-US" altLang="zh-CN" sz="2400" dirty="0" smtClean="0"/>
              <a:t>Electronic Embedding, EE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pPr lvl="2" eaLnBrk="1" hangingPunct="1">
              <a:spcAft>
                <a:spcPts val="600"/>
              </a:spcAft>
            </a:pPr>
            <a:r>
              <a:rPr lang="zh-CN" altLang="en-US" sz="2000" dirty="0" smtClean="0"/>
              <a:t>将</a:t>
            </a:r>
            <a:r>
              <a:rPr lang="en-US" altLang="zh-CN" sz="2000" dirty="0" smtClean="0"/>
              <a:t>MM</a:t>
            </a:r>
            <a:r>
              <a:rPr lang="zh-CN" altLang="zh-CN" sz="2000" dirty="0" smtClean="0"/>
              <a:t>层的原子</a:t>
            </a:r>
            <a:r>
              <a:rPr lang="zh-CN" altLang="en-US" sz="2000" dirty="0" smtClean="0"/>
              <a:t>看作</a:t>
            </a:r>
            <a:r>
              <a:rPr lang="zh-CN" altLang="zh-CN" sz="2000" dirty="0" smtClean="0"/>
              <a:t>额外的</a:t>
            </a:r>
            <a:r>
              <a:rPr lang="zh-CN" altLang="en-US" sz="2000" dirty="0" smtClean="0"/>
              <a:t>点电荷，代</a:t>
            </a:r>
            <a:r>
              <a:rPr lang="zh-CN" altLang="zh-CN" sz="2000" dirty="0" smtClean="0"/>
              <a:t>入</a:t>
            </a:r>
            <a:r>
              <a:rPr lang="en-US" altLang="zh-CN" sz="2000" dirty="0" smtClean="0"/>
              <a:t>Fork</a:t>
            </a:r>
            <a:r>
              <a:rPr lang="zh-CN" altLang="zh-CN" sz="2000" dirty="0" smtClean="0"/>
              <a:t>矩阵以自洽场（</a:t>
            </a:r>
            <a:r>
              <a:rPr lang="en-US" altLang="zh-CN" sz="2000" dirty="0" smtClean="0"/>
              <a:t>Self-Consistent Field, SCF</a:t>
            </a:r>
            <a:r>
              <a:rPr lang="zh-CN" altLang="zh-CN" sz="2000" dirty="0" smtClean="0"/>
              <a:t>）方法处理</a:t>
            </a:r>
            <a:r>
              <a:rPr lang="zh-CN" altLang="en-US" sz="2000" dirty="0" smtClean="0"/>
              <a:t>，以</a:t>
            </a:r>
            <a:r>
              <a:rPr lang="zh-CN" altLang="zh-CN" sz="2000" dirty="0" smtClean="0"/>
              <a:t>实现</a:t>
            </a:r>
            <a:r>
              <a:rPr lang="en-US" altLang="zh-CN" sz="2000" dirty="0" smtClean="0"/>
              <a:t>MM</a:t>
            </a:r>
            <a:r>
              <a:rPr lang="zh-CN" altLang="zh-CN" sz="2000" dirty="0" smtClean="0"/>
              <a:t>层对</a:t>
            </a:r>
            <a:r>
              <a:rPr lang="en-US" altLang="zh-CN" sz="2000" dirty="0" smtClean="0"/>
              <a:t>QM</a:t>
            </a:r>
            <a:r>
              <a:rPr lang="zh-CN" altLang="en-US" sz="2000" dirty="0" smtClean="0"/>
              <a:t>层</a:t>
            </a:r>
            <a:r>
              <a:rPr lang="zh-CN" altLang="zh-CN" sz="2000" dirty="0" smtClean="0"/>
              <a:t>分子轨道的极化</a:t>
            </a:r>
            <a:endParaRPr lang="zh-CN" altLang="en-US" sz="2000" dirty="0" smtClean="0"/>
          </a:p>
        </p:txBody>
      </p:sp>
      <p:sp>
        <p:nvSpPr>
          <p:cNvPr id="819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108F39-2BB8-435F-9DD9-CF4F27A30ACC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819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A4E794-618F-4F70-A8F8-FA435D721217}" type="slidenum">
              <a:rPr lang="en-US" altLang="zh-CN" smtClean="0"/>
              <a:pPr/>
              <a:t>6</a:t>
            </a:fld>
            <a:endParaRPr lang="en-US" altLang="zh-CN" dirty="0" smtClean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95288" y="981546"/>
            <a:ext cx="7273056" cy="503238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2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 QM/MM</a:t>
            </a:r>
            <a:r>
              <a:rPr lang="zh-CN" altLang="zh-CN" sz="3200" dirty="0" smtClean="0"/>
              <a:t>原理简述</a:t>
            </a:r>
            <a:endParaRPr lang="zh-CN" altLang="en-US" sz="3200" dirty="0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627784" y="3861048"/>
          <a:ext cx="3524250" cy="719137"/>
        </p:xfrm>
        <a:graphic>
          <a:graphicData uri="http://schemas.openxmlformats.org/presentationml/2006/ole">
            <p:oleObj spid="_x0000_s34821" name="公式" r:id="rId5" imgW="1892160" imgH="533160" progId="Equation.3">
              <p:embed/>
            </p:oleObj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7236296" y="1340768"/>
            <a:ext cx="1080120" cy="648072"/>
            <a:chOff x="7236296" y="1340768"/>
            <a:chExt cx="1080120" cy="648072"/>
          </a:xfrm>
        </p:grpSpPr>
        <p:sp>
          <p:nvSpPr>
            <p:cNvPr id="17" name="椭圆 16"/>
            <p:cNvSpPr/>
            <p:nvPr/>
          </p:nvSpPr>
          <p:spPr>
            <a:xfrm>
              <a:off x="7812360" y="1412776"/>
              <a:ext cx="504056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6296" y="134076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/>
                <a:t>非共价相互作用</a:t>
              </a:r>
              <a:endParaRPr lang="zh-CN" alt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661" y="980729"/>
            <a:ext cx="2095811" cy="181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6840760" cy="504825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2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 QM/MM</a:t>
            </a:r>
            <a:r>
              <a:rPr lang="zh-CN" altLang="zh-CN" sz="3200" dirty="0" smtClean="0"/>
              <a:t>原理简述</a:t>
            </a:r>
            <a:endParaRPr lang="zh-CN" altLang="en-US" sz="3200" dirty="0" smtClean="0"/>
          </a:p>
        </p:txBody>
      </p:sp>
      <p:sp>
        <p:nvSpPr>
          <p:cNvPr id="39" name="内容占位符 38"/>
          <p:cNvSpPr>
            <a:spLocks noGrp="1"/>
          </p:cNvSpPr>
          <p:nvPr>
            <p:ph idx="1"/>
          </p:nvPr>
        </p:nvSpPr>
        <p:spPr>
          <a:xfrm>
            <a:off x="467544" y="1772816"/>
            <a:ext cx="7920880" cy="432048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CN" sz="2800" dirty="0" smtClean="0"/>
              <a:t>QM</a:t>
            </a:r>
            <a:r>
              <a:rPr lang="zh-CN" altLang="zh-CN" sz="2800" dirty="0" smtClean="0"/>
              <a:t>层与</a:t>
            </a:r>
            <a:r>
              <a:rPr lang="en-US" altLang="zh-CN" sz="2800" dirty="0" smtClean="0"/>
              <a:t>MM</a:t>
            </a:r>
            <a:r>
              <a:rPr lang="zh-CN" altLang="zh-CN" sz="2800" dirty="0" smtClean="0"/>
              <a:t>层的分割跨越化学键</a:t>
            </a:r>
            <a:endParaRPr lang="en-US" altLang="zh-CN" sz="28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 smtClean="0"/>
              <a:t>QM</a:t>
            </a:r>
            <a:r>
              <a:rPr lang="zh-CN" altLang="en-US" sz="2400" dirty="0" smtClean="0"/>
              <a:t>层包含</a:t>
            </a:r>
            <a:r>
              <a:rPr lang="zh-CN" altLang="zh-CN" sz="2400" dirty="0" smtClean="0"/>
              <a:t>蛋白质的部分残基</a:t>
            </a:r>
            <a:endParaRPr lang="en-US" altLang="zh-CN" sz="2400" dirty="0" smtClean="0"/>
          </a:p>
          <a:p>
            <a:pPr lvl="1" eaLnBrk="1" hangingPunct="1">
              <a:spcAft>
                <a:spcPts val="600"/>
              </a:spcAft>
            </a:pPr>
            <a:r>
              <a:rPr lang="zh-CN" altLang="zh-CN" sz="2400" dirty="0" smtClean="0"/>
              <a:t>金属酶抑制剂、阳离子</a:t>
            </a:r>
            <a:r>
              <a:rPr lang="en-US" altLang="zh-CN" sz="2400" dirty="0" smtClean="0"/>
              <a:t>-π</a:t>
            </a:r>
            <a:r>
              <a:rPr lang="zh-CN" altLang="zh-CN" sz="2400" dirty="0" smtClean="0"/>
              <a:t>、卤键</a:t>
            </a:r>
            <a:endParaRPr lang="en-US" altLang="zh-CN" sz="2400" dirty="0" smtClean="0"/>
          </a:p>
          <a:p>
            <a:pPr lvl="1" eaLnBrk="1" hangingPunct="1">
              <a:spcAft>
                <a:spcPts val="600"/>
              </a:spcAft>
            </a:pPr>
            <a:r>
              <a:rPr lang="zh-CN" altLang="en-US" sz="2400" dirty="0" smtClean="0"/>
              <a:t>处理方法：</a:t>
            </a:r>
            <a:endParaRPr lang="en-US" altLang="zh-CN" sz="2400" dirty="0" smtClean="0"/>
          </a:p>
          <a:p>
            <a:pPr lvl="2" eaLnBrk="1" hangingPunct="1"/>
            <a:r>
              <a:rPr lang="zh-CN" altLang="zh-CN" sz="2000" dirty="0" smtClean="0"/>
              <a:t>添加连接原子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ONIOM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Our own N-layered Integrated molecular Orbital and molecular Mechanics</a:t>
            </a:r>
            <a:r>
              <a:rPr lang="zh-CN" altLang="zh-CN" sz="2000" dirty="0" smtClean="0"/>
              <a:t>）</a:t>
            </a:r>
            <a:endParaRPr lang="en-US" altLang="zh-CN" sz="2000" dirty="0" smtClean="0"/>
          </a:p>
          <a:p>
            <a:pPr lvl="2" eaLnBrk="1" hangingPunct="1"/>
            <a:r>
              <a:rPr lang="zh-CN" altLang="zh-CN" sz="2000" dirty="0" smtClean="0"/>
              <a:t>局部自洽场方法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Localized Self-Consistent Field method, LSCF</a:t>
            </a:r>
            <a:r>
              <a:rPr lang="zh-CN" altLang="en-US" sz="2000" dirty="0" smtClean="0"/>
              <a:t>）</a:t>
            </a:r>
            <a:r>
              <a:rPr lang="en-US" altLang="zh-CN" sz="2000" dirty="0" smtClean="0"/>
              <a:t>【</a:t>
            </a:r>
            <a:r>
              <a:rPr lang="zh-CN" altLang="zh-CN" sz="2000" dirty="0" smtClean="0"/>
              <a:t>冻结轨道方法（</a:t>
            </a:r>
            <a:r>
              <a:rPr lang="en-US" altLang="zh-CN" sz="2000" dirty="0" smtClean="0"/>
              <a:t>Frozen Orbital method</a:t>
            </a:r>
            <a:r>
              <a:rPr lang="zh-CN" altLang="zh-CN" sz="2000" dirty="0" smtClean="0"/>
              <a:t>）</a:t>
            </a:r>
            <a:r>
              <a:rPr lang="en-US" altLang="zh-CN" sz="2000" dirty="0" smtClean="0"/>
              <a:t>】</a:t>
            </a:r>
          </a:p>
          <a:p>
            <a:pPr lvl="2" eaLnBrk="1" hangingPunct="1"/>
            <a:r>
              <a:rPr lang="zh-CN" altLang="zh-CN" sz="2000" dirty="0" smtClean="0"/>
              <a:t>广义杂交轨道方法（</a:t>
            </a:r>
            <a:r>
              <a:rPr lang="en-US" altLang="zh-CN" sz="2000" dirty="0" smtClean="0"/>
              <a:t>Generalized Hybrid Orbital approach, GHO</a:t>
            </a:r>
            <a:r>
              <a:rPr lang="zh-CN" altLang="zh-CN" sz="2000" dirty="0" smtClean="0"/>
              <a:t>）</a:t>
            </a:r>
            <a:endParaRPr lang="zh-CN" altLang="en-US" sz="2000" dirty="0" smtClean="0"/>
          </a:p>
        </p:txBody>
      </p:sp>
      <p:sp>
        <p:nvSpPr>
          <p:cNvPr id="922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6EEF53-8C00-4C24-B56E-0D3DEC0C2F98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9221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692DD-E14D-4AB5-981D-71BC086EF3DF}" type="slidenum">
              <a:rPr lang="en-US" altLang="zh-CN" smtClean="0"/>
              <a:pPr/>
              <a:t>7</a:t>
            </a:fld>
            <a:endParaRPr lang="en-US" altLang="zh-CN" dirty="0" smtClean="0"/>
          </a:p>
        </p:txBody>
      </p:sp>
      <p:sp>
        <p:nvSpPr>
          <p:cNvPr id="61" name="椭圆 60"/>
          <p:cNvSpPr/>
          <p:nvPr/>
        </p:nvSpPr>
        <p:spPr>
          <a:xfrm>
            <a:off x="7812360" y="1412776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661" y="980729"/>
            <a:ext cx="2095811" cy="181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6840760" cy="504825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2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 QM/MM</a:t>
            </a:r>
            <a:r>
              <a:rPr lang="zh-CN" altLang="zh-CN" sz="3200" dirty="0" smtClean="0"/>
              <a:t>原理简述</a:t>
            </a:r>
            <a:endParaRPr lang="zh-CN" altLang="en-US" sz="3200" dirty="0" smtClean="0"/>
          </a:p>
        </p:txBody>
      </p:sp>
      <p:sp>
        <p:nvSpPr>
          <p:cNvPr id="39" name="内容占位符 38"/>
          <p:cNvSpPr>
            <a:spLocks noGrp="1"/>
          </p:cNvSpPr>
          <p:nvPr>
            <p:ph idx="1"/>
          </p:nvPr>
        </p:nvSpPr>
        <p:spPr>
          <a:xfrm>
            <a:off x="467544" y="1772816"/>
            <a:ext cx="7920880" cy="4320480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QM</a:t>
            </a:r>
            <a:r>
              <a:rPr lang="zh-CN" altLang="zh-CN" sz="2800" dirty="0" smtClean="0"/>
              <a:t>层与</a:t>
            </a:r>
            <a:r>
              <a:rPr lang="en-US" altLang="zh-CN" sz="2800" dirty="0" smtClean="0"/>
              <a:t>MM</a:t>
            </a:r>
            <a:r>
              <a:rPr lang="zh-CN" altLang="zh-CN" sz="2800" dirty="0" smtClean="0"/>
              <a:t>层的分割跨越化学键</a:t>
            </a:r>
            <a:endParaRPr lang="en-US" altLang="zh-CN" sz="2800" dirty="0" smtClean="0"/>
          </a:p>
          <a:p>
            <a:pPr lvl="1" eaLnBrk="1" hangingPunct="1"/>
            <a:r>
              <a:rPr lang="zh-CN" altLang="zh-CN" sz="2400" dirty="0" smtClean="0"/>
              <a:t>冻结轨道方法和</a:t>
            </a:r>
            <a:r>
              <a:rPr lang="en-US" altLang="zh-CN" sz="2400" dirty="0" smtClean="0"/>
              <a:t>GHO</a:t>
            </a:r>
            <a:r>
              <a:rPr lang="zh-CN" altLang="zh-CN" sz="2400" dirty="0" smtClean="0"/>
              <a:t>法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 eaLnBrk="1" hangingPunct="1">
              <a:buNone/>
            </a:pPr>
            <a:r>
              <a:rPr lang="en-US" altLang="zh-CN" sz="2400" i="1" dirty="0" smtClean="0"/>
              <a:t>    E</a:t>
            </a:r>
            <a:r>
              <a:rPr lang="en-US" altLang="zh-CN" sz="2400" dirty="0" smtClean="0"/>
              <a:t> = </a:t>
            </a:r>
            <a:r>
              <a:rPr lang="en-US" altLang="zh-CN" sz="2400" i="1" dirty="0" smtClean="0"/>
              <a:t>E</a:t>
            </a:r>
            <a:r>
              <a:rPr lang="en-US" altLang="zh-CN" sz="2400" baseline="-25000" dirty="0" smtClean="0"/>
              <a:t>QM </a:t>
            </a:r>
            <a:r>
              <a:rPr lang="en-US" altLang="zh-CN" sz="2400" dirty="0" smtClean="0"/>
              <a:t>+ </a:t>
            </a:r>
            <a:r>
              <a:rPr lang="en-US" altLang="zh-CN" sz="2400" i="1" dirty="0" smtClean="0"/>
              <a:t>E</a:t>
            </a:r>
            <a:r>
              <a:rPr lang="en-US" altLang="zh-CN" sz="2400" baseline="-25000" dirty="0" smtClean="0"/>
              <a:t>MM</a:t>
            </a:r>
            <a:r>
              <a:rPr lang="en-US" altLang="zh-CN" sz="2400" dirty="0" smtClean="0"/>
              <a:t> + </a:t>
            </a:r>
            <a:r>
              <a:rPr lang="en-US" altLang="zh-CN" sz="2400" i="1" dirty="0" smtClean="0"/>
              <a:t>E</a:t>
            </a:r>
            <a:r>
              <a:rPr lang="en-US" altLang="zh-CN" sz="2400" baseline="-25000" dirty="0" smtClean="0"/>
              <a:t>QM/MM</a:t>
            </a:r>
          </a:p>
          <a:p>
            <a:pPr lvl="1" eaLnBrk="1" hangingPunct="1"/>
            <a:r>
              <a:rPr lang="en-US" altLang="zh-CN" sz="2400" dirty="0" smtClean="0"/>
              <a:t>ONIOM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 eaLnBrk="1" hangingPunct="1">
              <a:buNone/>
            </a:pPr>
            <a:r>
              <a:rPr lang="en-US" altLang="zh-CN" sz="2400" i="1" dirty="0" smtClean="0"/>
              <a:t>    E</a:t>
            </a:r>
            <a:r>
              <a:rPr lang="en-US" altLang="zh-CN" sz="2400" dirty="0" smtClean="0"/>
              <a:t> = </a:t>
            </a:r>
            <a:r>
              <a:rPr lang="en-US" altLang="zh-CN" sz="2400" i="1" dirty="0" smtClean="0"/>
              <a:t>E</a:t>
            </a:r>
            <a:r>
              <a:rPr lang="en-US" altLang="zh-CN" sz="2400" dirty="0" smtClean="0"/>
              <a:t>(QM)</a:t>
            </a:r>
            <a:r>
              <a:rPr lang="en-US" altLang="zh-CN" sz="2400" i="1" baseline="-25000" dirty="0" smtClean="0"/>
              <a:t>X</a:t>
            </a:r>
            <a:r>
              <a:rPr lang="en-US" altLang="zh-CN" sz="2400" baseline="-25000" dirty="0" smtClean="0"/>
              <a:t> </a:t>
            </a:r>
            <a:r>
              <a:rPr lang="en-US" altLang="zh-CN" sz="2400" dirty="0" smtClean="0"/>
              <a:t>+ </a:t>
            </a:r>
            <a:r>
              <a:rPr lang="en-US" altLang="zh-CN" sz="2400" i="1" dirty="0" smtClean="0"/>
              <a:t>E</a:t>
            </a:r>
            <a:r>
              <a:rPr lang="en-US" altLang="zh-CN" sz="2400" dirty="0" smtClean="0"/>
              <a:t>(MM)</a:t>
            </a:r>
            <a:r>
              <a:rPr lang="en-US" altLang="zh-CN" sz="2400" i="1" baseline="-25000" dirty="0" smtClean="0"/>
              <a:t>X+Y</a:t>
            </a:r>
            <a:r>
              <a:rPr lang="en-US" altLang="zh-CN" sz="2400" dirty="0" smtClean="0"/>
              <a:t> - </a:t>
            </a:r>
            <a:r>
              <a:rPr lang="en-US" altLang="zh-CN" sz="2400" i="1" dirty="0" smtClean="0"/>
              <a:t>E</a:t>
            </a:r>
            <a:r>
              <a:rPr lang="en-US" altLang="zh-CN" sz="2400" dirty="0" smtClean="0"/>
              <a:t>(MM)</a:t>
            </a:r>
            <a:r>
              <a:rPr lang="en-US" altLang="zh-CN" sz="2400" i="1" baseline="-25000" dirty="0" smtClean="0"/>
              <a:t>X</a:t>
            </a:r>
            <a:endParaRPr lang="en-US" altLang="zh-CN" sz="2400" dirty="0" smtClean="0"/>
          </a:p>
          <a:p>
            <a:pPr lvl="2" eaLnBrk="1" hangingPunct="1"/>
            <a:r>
              <a:rPr lang="zh-CN" altLang="en-US" sz="2000" dirty="0" smtClean="0"/>
              <a:t>等式右边</a:t>
            </a:r>
            <a:r>
              <a:rPr lang="zh-CN" altLang="zh-CN" sz="2000" dirty="0" smtClean="0"/>
              <a:t>每项能量里都包含了区域</a:t>
            </a:r>
            <a:r>
              <a:rPr lang="en-US" altLang="zh-CN" sz="2000" dirty="0" smtClean="0"/>
              <a:t>X</a:t>
            </a:r>
            <a:r>
              <a:rPr lang="zh-CN" altLang="zh-CN" sz="2000" dirty="0" smtClean="0"/>
              <a:t>与区域</a:t>
            </a:r>
            <a:r>
              <a:rPr lang="en-US" altLang="zh-CN" sz="2000" dirty="0" smtClean="0"/>
              <a:t>Y</a:t>
            </a:r>
            <a:r>
              <a:rPr lang="zh-CN" altLang="zh-CN" sz="2000" dirty="0" smtClean="0"/>
              <a:t>的静电相互作用</a:t>
            </a:r>
            <a:endParaRPr lang="en-US" altLang="zh-CN" sz="2000" dirty="0" smtClean="0"/>
          </a:p>
          <a:p>
            <a:pPr lvl="2" eaLnBrk="1" hangingPunct="1"/>
            <a:r>
              <a:rPr lang="en-US" altLang="zh-CN" sz="2000" dirty="0" smtClean="0"/>
              <a:t>MM</a:t>
            </a:r>
            <a:r>
              <a:rPr lang="zh-CN" altLang="zh-CN" sz="2000" dirty="0" smtClean="0"/>
              <a:t>层的静电相互作用会相互抵消，只留下</a:t>
            </a:r>
            <a:r>
              <a:rPr lang="en-US" altLang="zh-CN" sz="2000" dirty="0" smtClean="0"/>
              <a:t>QM</a:t>
            </a:r>
            <a:r>
              <a:rPr lang="zh-CN" altLang="zh-CN" sz="2000" dirty="0" smtClean="0"/>
              <a:t>层的计算结果</a:t>
            </a:r>
            <a:endParaRPr lang="en-US" altLang="zh-CN" sz="2000" dirty="0" smtClean="0"/>
          </a:p>
          <a:p>
            <a:pPr lvl="2" eaLnBrk="1" hangingPunct="1"/>
            <a:r>
              <a:rPr lang="zh-CN" altLang="zh-CN" sz="2000" dirty="0" smtClean="0"/>
              <a:t>区域</a:t>
            </a:r>
            <a:r>
              <a:rPr lang="en-US" altLang="zh-CN" sz="2000" dirty="0" smtClean="0"/>
              <a:t>X</a:t>
            </a:r>
            <a:r>
              <a:rPr lang="zh-CN" altLang="zh-CN" sz="2000" dirty="0" smtClean="0"/>
              <a:t>与区域</a:t>
            </a:r>
            <a:r>
              <a:rPr lang="en-US" altLang="zh-CN" sz="2000" dirty="0" smtClean="0"/>
              <a:t>Y</a:t>
            </a:r>
            <a:r>
              <a:rPr lang="zh-CN" altLang="zh-CN" sz="2000" dirty="0" smtClean="0"/>
              <a:t>之间的范德华相互作用只保留了</a:t>
            </a:r>
            <a:r>
              <a:rPr lang="en-US" altLang="zh-CN" sz="2000" dirty="0" smtClean="0"/>
              <a:t>MM</a:t>
            </a:r>
            <a:r>
              <a:rPr lang="zh-CN" altLang="zh-CN" sz="2000" dirty="0" smtClean="0"/>
              <a:t>层计算的结果（包含</a:t>
            </a:r>
            <a:r>
              <a:rPr lang="zh-CN" altLang="zh-CN" sz="2000" dirty="0" smtClean="0"/>
              <a:t>在</a:t>
            </a:r>
            <a:r>
              <a:rPr lang="en-US" altLang="zh-CN" sz="2000" i="1" dirty="0" smtClean="0"/>
              <a:t>E</a:t>
            </a:r>
            <a:r>
              <a:rPr lang="en-US" altLang="zh-CN" sz="2000" dirty="0" smtClean="0"/>
              <a:t>(MM)</a:t>
            </a:r>
            <a:r>
              <a:rPr lang="en-US" altLang="zh-CN" sz="2000" i="1" baseline="-25000" dirty="0" smtClean="0"/>
              <a:t>X+Y</a:t>
            </a:r>
            <a:r>
              <a:rPr lang="zh-CN" altLang="zh-CN" sz="2000" dirty="0" smtClean="0"/>
              <a:t>项</a:t>
            </a:r>
            <a:r>
              <a:rPr lang="zh-CN" altLang="zh-CN" sz="2000" dirty="0" smtClean="0"/>
              <a:t>中）</a:t>
            </a:r>
            <a:endParaRPr lang="en-US" altLang="zh-CN" sz="2000" dirty="0" smtClean="0"/>
          </a:p>
          <a:p>
            <a:pPr lvl="1" eaLnBrk="1" hangingPunct="1">
              <a:buNone/>
            </a:pPr>
            <a:endParaRPr lang="en-US" altLang="zh-CN" sz="2400" i="1" dirty="0" smtClean="0"/>
          </a:p>
        </p:txBody>
      </p:sp>
      <p:sp>
        <p:nvSpPr>
          <p:cNvPr id="922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6EEF53-8C00-4C24-B56E-0D3DEC0C2F98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9221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692DD-E14D-4AB5-981D-71BC086EF3DF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61" name="椭圆 60"/>
          <p:cNvSpPr/>
          <p:nvPr/>
        </p:nvSpPr>
        <p:spPr>
          <a:xfrm>
            <a:off x="7812360" y="1412776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475250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CN" sz="2600" dirty="0" smtClean="0"/>
              <a:t>QM/MM               </a:t>
            </a:r>
            <a:r>
              <a:rPr lang="zh-CN" altLang="zh-CN" sz="2600" dirty="0" smtClean="0"/>
              <a:t>高通量虚拟筛选</a:t>
            </a:r>
            <a:endParaRPr lang="en-US" altLang="zh-CN" sz="2600" dirty="0" smtClean="0"/>
          </a:p>
          <a:p>
            <a:pPr eaLnBrk="1" hangingPunct="1"/>
            <a:r>
              <a:rPr lang="en-US" altLang="zh-CN" sz="2600" dirty="0" smtClean="0"/>
              <a:t>QM/MM</a:t>
            </a:r>
            <a:r>
              <a:rPr lang="zh-CN" altLang="en-US" sz="2600" dirty="0" smtClean="0"/>
              <a:t>能量</a:t>
            </a:r>
            <a:r>
              <a:rPr lang="zh-CN" altLang="zh-CN" sz="2600" dirty="0" smtClean="0"/>
              <a:t>线性回归</a:t>
            </a:r>
            <a:r>
              <a:rPr lang="zh-CN" altLang="en-US" sz="2600" dirty="0" smtClean="0"/>
              <a:t>拟合自由能</a:t>
            </a:r>
            <a:endParaRPr lang="en-US" altLang="zh-CN" sz="2600" dirty="0" smtClean="0"/>
          </a:p>
          <a:p>
            <a:pPr lvl="1" eaLnBrk="1" hangingPunct="1"/>
            <a:endParaRPr lang="en-US" altLang="zh-CN" sz="2000" dirty="0" smtClean="0"/>
          </a:p>
          <a:p>
            <a:pPr lvl="1" eaLnBrk="1" hangingPunct="1"/>
            <a:r>
              <a:rPr lang="en-US" altLang="zh-CN" sz="2400" dirty="0" smtClean="0"/>
              <a:t>Docking </a:t>
            </a:r>
            <a:r>
              <a:rPr lang="zh-CN" altLang="en-US" sz="2400" dirty="0" smtClean="0"/>
              <a:t>→ </a:t>
            </a:r>
            <a:r>
              <a:rPr lang="en-US" altLang="zh-CN" sz="2400" dirty="0" smtClean="0"/>
              <a:t>MM minimization </a:t>
            </a:r>
            <a:r>
              <a:rPr lang="zh-CN" altLang="en-US" sz="2400" dirty="0" smtClean="0"/>
              <a:t>→ </a:t>
            </a:r>
            <a:r>
              <a:rPr lang="en-US" altLang="zh-CN" sz="2400" dirty="0" smtClean="0"/>
              <a:t>MD </a:t>
            </a:r>
            <a:r>
              <a:rPr lang="zh-CN" altLang="en-US" sz="2400" dirty="0" smtClean="0"/>
              <a:t>→ </a:t>
            </a:r>
            <a:r>
              <a:rPr lang="en-US" altLang="zh-CN" sz="2400" dirty="0" smtClean="0"/>
              <a:t>QM/MM</a:t>
            </a:r>
          </a:p>
          <a:p>
            <a:pPr lvl="1" eaLnBrk="1" hangingPunct="1"/>
            <a:r>
              <a:rPr lang="en-US" altLang="zh-CN" sz="2400" dirty="0" smtClean="0"/>
              <a:t>R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0.057 </a:t>
            </a:r>
            <a:r>
              <a:rPr lang="zh-CN" altLang="en-US" sz="2400" dirty="0" smtClean="0"/>
              <a:t>→ </a:t>
            </a:r>
            <a:r>
              <a:rPr lang="en-US" altLang="zh-CN" sz="2400" dirty="0" smtClean="0"/>
              <a:t>0.425  </a:t>
            </a:r>
            <a:r>
              <a:rPr lang="zh-CN" altLang="en-US" sz="2400" dirty="0" smtClean="0"/>
              <a:t>→ </a:t>
            </a:r>
            <a:r>
              <a:rPr lang="en-US" altLang="zh-CN" sz="2400" dirty="0" smtClean="0"/>
              <a:t>0.817 </a:t>
            </a:r>
            <a:r>
              <a:rPr lang="zh-CN" altLang="en-US" sz="2400" dirty="0" smtClean="0"/>
              <a:t>→ </a:t>
            </a:r>
            <a:r>
              <a:rPr lang="en-US" altLang="zh-CN" sz="2400" dirty="0" smtClean="0"/>
              <a:t>0.903</a:t>
            </a:r>
          </a:p>
          <a:p>
            <a:pPr eaLnBrk="1" hangingPunct="1"/>
            <a:r>
              <a:rPr lang="zh-CN" altLang="en-US" sz="2600" dirty="0" smtClean="0"/>
              <a:t>自由能微扰（</a:t>
            </a:r>
            <a:r>
              <a:rPr lang="en-US" altLang="zh-CN" sz="2600" dirty="0" smtClean="0"/>
              <a:t> Free Energy Perturbation, FEP </a:t>
            </a:r>
            <a:r>
              <a:rPr lang="zh-CN" altLang="en-US" sz="2600" dirty="0" smtClean="0"/>
              <a:t>）</a:t>
            </a:r>
            <a:endParaRPr lang="en-US" altLang="zh-CN" sz="2600" dirty="0" smtClean="0"/>
          </a:p>
          <a:p>
            <a:pPr lvl="1" eaLnBrk="1" hangingPunct="1"/>
            <a:r>
              <a:rPr lang="zh-CN" altLang="zh-CN" sz="2400" dirty="0" smtClean="0"/>
              <a:t>小分子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AM1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&amp; </a:t>
            </a:r>
            <a:r>
              <a:rPr lang="zh-CN" altLang="zh-CN" sz="2400" dirty="0" smtClean="0"/>
              <a:t>蛋白质和溶剂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MM</a:t>
            </a:r>
            <a:r>
              <a:rPr lang="zh-CN" altLang="en-US" sz="2400" dirty="0" smtClean="0"/>
              <a:t>）→ </a:t>
            </a:r>
            <a:r>
              <a:rPr lang="zh-CN" altLang="zh-CN" sz="2400" dirty="0" smtClean="0"/>
              <a:t>溶剂化自由能</a:t>
            </a:r>
            <a:endParaRPr lang="en-US" altLang="zh-CN" sz="2400" dirty="0" smtClean="0"/>
          </a:p>
          <a:p>
            <a:pPr lvl="2" eaLnBrk="1" hangingPunct="1"/>
            <a:r>
              <a:rPr lang="zh-CN" altLang="en-US" sz="2000" dirty="0" smtClean="0"/>
              <a:t>与实验结果十分吻合</a:t>
            </a:r>
            <a:endParaRPr lang="en-US" altLang="zh-CN" sz="2000" dirty="0" smtClean="0"/>
          </a:p>
          <a:p>
            <a:pPr lvl="2" eaLnBrk="1" hangingPunct="1"/>
            <a:r>
              <a:rPr lang="zh-CN" altLang="en-US" sz="2000" dirty="0" smtClean="0"/>
              <a:t>耗时：传统</a:t>
            </a:r>
            <a:r>
              <a:rPr lang="en-US" altLang="zh-CN" sz="2000" dirty="0" smtClean="0"/>
              <a:t>FEP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3-5</a:t>
            </a:r>
            <a:r>
              <a:rPr lang="zh-CN" altLang="en-US" sz="2000" dirty="0" smtClean="0"/>
              <a:t>倍</a:t>
            </a:r>
            <a:endParaRPr lang="en-US" altLang="zh-CN" sz="2000" dirty="0" smtClean="0"/>
          </a:p>
          <a:p>
            <a:pPr lvl="2" eaLnBrk="1" hangingPunct="1"/>
            <a:r>
              <a:rPr lang="zh-CN" altLang="en-US" sz="2000" dirty="0" smtClean="0"/>
              <a:t>不需要对不同小分子进行参数化</a:t>
            </a:r>
            <a:endParaRPr lang="en-US" altLang="zh-CN" sz="2000" dirty="0" smtClean="0"/>
          </a:p>
        </p:txBody>
      </p:sp>
      <p:sp>
        <p:nvSpPr>
          <p:cNvPr id="10243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C1BA28-8AFD-4903-87F8-550024667B48}" type="datetime1">
              <a:rPr lang="zh-CN" altLang="en-US" smtClean="0"/>
              <a:pPr/>
              <a:t>2014-2-16</a:t>
            </a:fld>
            <a:endParaRPr lang="en-US" altLang="zh-CN" smtClean="0"/>
          </a:p>
        </p:txBody>
      </p:sp>
      <p:sp>
        <p:nvSpPr>
          <p:cNvPr id="10244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4D2D1-F630-4E2C-988B-3E5F5F3FF4CA}" type="slidenum">
              <a:rPr lang="en-US" altLang="zh-CN" smtClean="0"/>
              <a:pPr/>
              <a:t>9</a:t>
            </a:fld>
            <a:endParaRPr lang="en-US" altLang="zh-CN" dirty="0" smtClean="0"/>
          </a:p>
        </p:txBody>
      </p:sp>
      <p:sp>
        <p:nvSpPr>
          <p:cNvPr id="10245" name="标题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08912" cy="576610"/>
          </a:xfrm>
        </p:spPr>
        <p:txBody>
          <a:bodyPr/>
          <a:lstStyle/>
          <a:p>
            <a:r>
              <a:rPr lang="en-US" altLang="zh-CN" sz="3200" dirty="0" smtClean="0"/>
              <a:t>3</a:t>
            </a:r>
            <a:r>
              <a:rPr lang="zh-CN" altLang="en-US" sz="3200" dirty="0" smtClean="0"/>
              <a:t>、</a:t>
            </a:r>
            <a:r>
              <a:rPr lang="zh-CN" altLang="zh-CN" sz="3200" dirty="0" smtClean="0"/>
              <a:t>蛋白</a:t>
            </a:r>
            <a:r>
              <a:rPr lang="en-US" altLang="zh-CN" sz="3200" dirty="0" smtClean="0"/>
              <a:t>-</a:t>
            </a:r>
            <a:r>
              <a:rPr lang="zh-CN" altLang="zh-CN" sz="3200" dirty="0" smtClean="0"/>
              <a:t>配体结合能计算</a:t>
            </a:r>
            <a:endParaRPr lang="zh-CN" altLang="zh-CN" sz="3200" dirty="0"/>
          </a:p>
        </p:txBody>
      </p:sp>
      <p:sp>
        <p:nvSpPr>
          <p:cNvPr id="11" name="右箭头 10"/>
          <p:cNvSpPr/>
          <p:nvPr/>
        </p:nvSpPr>
        <p:spPr>
          <a:xfrm>
            <a:off x="2339752" y="170080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笑脸 11"/>
          <p:cNvSpPr/>
          <p:nvPr/>
        </p:nvSpPr>
        <p:spPr>
          <a:xfrm>
            <a:off x="4427984" y="1556792"/>
            <a:ext cx="504056" cy="504056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 flipV="1">
          <a:off x="1259632" y="2541910"/>
          <a:ext cx="4168775" cy="527050"/>
        </p:xfrm>
        <a:graphic>
          <a:graphicData uri="http://schemas.openxmlformats.org/presentationml/2006/ole">
            <p:oleObj spid="_x0000_s30723" name="公式" r:id="rId4" imgW="2209680" imgH="279360" progId="Equation.3">
              <p:embed/>
            </p:oleObj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2123728" y="3933056"/>
            <a:ext cx="4535681" cy="2728866"/>
            <a:chOff x="2843808" y="3933056"/>
            <a:chExt cx="4535681" cy="2728866"/>
          </a:xfrm>
        </p:grpSpPr>
        <p:pic>
          <p:nvPicPr>
            <p:cNvPr id="3073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3933056"/>
              <a:ext cx="3096344" cy="272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组合 32"/>
            <p:cNvGrpSpPr/>
            <p:nvPr/>
          </p:nvGrpSpPr>
          <p:grpSpPr>
            <a:xfrm>
              <a:off x="5868144" y="5013176"/>
              <a:ext cx="1511345" cy="1166153"/>
              <a:chOff x="6455783" y="4797152"/>
              <a:chExt cx="1511345" cy="116615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588224" y="4797152"/>
                <a:ext cx="1378904" cy="11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 err="1" smtClean="0"/>
                  <a:t>FleX</a:t>
                </a:r>
                <a:endParaRPr lang="en-US" altLang="zh-CN" sz="1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 smtClean="0"/>
                  <a:t>MM minimization </a:t>
                </a:r>
                <a:endParaRPr lang="zh-CN" altLang="en-US" sz="1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 smtClean="0"/>
                  <a:t>MD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 smtClean="0"/>
                  <a:t>QM/MM</a:t>
                </a:r>
                <a:endParaRPr lang="zh-CN" altLang="en-US" sz="1200" dirty="0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6455783" y="4912902"/>
                <a:ext cx="192874" cy="976245"/>
                <a:chOff x="6455783" y="4912902"/>
                <a:chExt cx="192874" cy="976245"/>
              </a:xfrm>
            </p:grpSpPr>
            <p:pic>
              <p:nvPicPr>
                <p:cNvPr id="30726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458157" y="4912902"/>
                  <a:ext cx="190500" cy="19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27" name="Picture 7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455783" y="5166533"/>
                  <a:ext cx="161925" cy="180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28" name="Picture 8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67658" y="5450895"/>
                  <a:ext cx="148208" cy="138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29" name="Picture 9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455783" y="5745131"/>
                  <a:ext cx="144016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9" name="TextBox 18"/>
          <p:cNvSpPr txBox="1"/>
          <p:nvPr/>
        </p:nvSpPr>
        <p:spPr>
          <a:xfrm>
            <a:off x="5796136" y="1556830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 smtClean="0"/>
              <a:t>提高结合能计算精度</a:t>
            </a:r>
            <a:endParaRPr lang="zh-CN" altLang="en-US" sz="2600" dirty="0"/>
          </a:p>
        </p:txBody>
      </p:sp>
      <p:sp>
        <p:nvSpPr>
          <p:cNvPr id="20" name="笑脸 19"/>
          <p:cNvSpPr/>
          <p:nvPr/>
        </p:nvSpPr>
        <p:spPr>
          <a:xfrm>
            <a:off x="7020272" y="1556792"/>
            <a:ext cx="504056" cy="50405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1" animBg="1"/>
    </p:bldLst>
  </p:timing>
</p:sld>
</file>

<file path=ppt/theme/theme1.xml><?xml version="1.0" encoding="utf-8"?>
<a:theme xmlns:a="http://schemas.openxmlformats.org/drawingml/2006/main" name="simm">
  <a:themeElements>
    <a:clrScheme name="sim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mm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8872</TotalTime>
  <Words>1039</Words>
  <Application>Microsoft Office PowerPoint</Application>
  <PresentationFormat>全屏显示(4:3)</PresentationFormat>
  <Paragraphs>199</Paragraphs>
  <Slides>17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simm</vt:lpstr>
      <vt:lpstr>公式</vt:lpstr>
      <vt:lpstr>QM/MM方法及其 在药物化学中的应用简介</vt:lpstr>
      <vt:lpstr>主要内容</vt:lpstr>
      <vt:lpstr>1、引言</vt:lpstr>
      <vt:lpstr>1、引言</vt:lpstr>
      <vt:lpstr>2、 QM/MM原理简述</vt:lpstr>
      <vt:lpstr>2、 QM/MM原理简述</vt:lpstr>
      <vt:lpstr>2、 QM/MM原理简述</vt:lpstr>
      <vt:lpstr>2、 QM/MM原理简述</vt:lpstr>
      <vt:lpstr>3、蛋白-配体结合能计算</vt:lpstr>
      <vt:lpstr>4、配体的极化及配体原子电荷</vt:lpstr>
      <vt:lpstr>量子力学极化配体对接（QM-polarized ligand docking, QPLD）</vt:lpstr>
      <vt:lpstr>量子力学极化配体对接（QM-polarized ligand docking, QPLD）</vt:lpstr>
      <vt:lpstr>5、蛋白质的极化</vt:lpstr>
      <vt:lpstr>6、非典型相互作用</vt:lpstr>
      <vt:lpstr>6、非典型相互作用</vt:lpstr>
      <vt:lpstr>5、总结</vt:lpstr>
      <vt:lpstr>幻灯片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Daisy</dc:creator>
  <cp:lastModifiedBy>ZYang</cp:lastModifiedBy>
  <cp:revision>1651</cp:revision>
  <dcterms:created xsi:type="dcterms:W3CDTF">2005-12-24T06:06:32Z</dcterms:created>
  <dcterms:modified xsi:type="dcterms:W3CDTF">2014-02-16T13:06:41Z</dcterms:modified>
</cp:coreProperties>
</file>