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95" r:id="rId2"/>
    <p:sldId id="649" r:id="rId3"/>
    <p:sldId id="650" r:id="rId4"/>
    <p:sldId id="659" r:id="rId5"/>
    <p:sldId id="661" r:id="rId6"/>
    <p:sldId id="660" r:id="rId7"/>
    <p:sldId id="655" r:id="rId8"/>
    <p:sldId id="653" r:id="rId9"/>
    <p:sldId id="664" r:id="rId10"/>
    <p:sldId id="666" r:id="rId11"/>
    <p:sldId id="667" r:id="rId12"/>
    <p:sldId id="672" r:id="rId13"/>
    <p:sldId id="676" r:id="rId14"/>
    <p:sldId id="418" r:id="rId15"/>
    <p:sldId id="668" r:id="rId16"/>
    <p:sldId id="66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E94"/>
    <a:srgbClr val="EAEFF7"/>
    <a:srgbClr val="9A5DEE"/>
    <a:srgbClr val="09A2FF"/>
    <a:srgbClr val="17FBB3"/>
    <a:srgbClr val="5B9BD5"/>
    <a:srgbClr val="C1E8FF"/>
    <a:srgbClr val="FFFFFF"/>
    <a:srgbClr val="C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6424" autoAdjust="0"/>
  </p:normalViewPr>
  <p:slideViewPr>
    <p:cSldViewPr snapToGrid="0">
      <p:cViewPr varScale="1">
        <p:scale>
          <a:sx n="116" d="100"/>
          <a:sy n="116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9E9A0-8747-49EA-9780-2B3AD1E6148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772C-0466-44CB-B282-027A2396C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95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A3A5-2E5F-420B-9333-5CCC593BCAD9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A3059-BD93-4B55-9741-1FEBFAD8F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41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08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496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827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重点是得到准确的状态分布矩阵和转移概率矩阵。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3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重点是得到准确的状态分布矩阵和转移概率矩阵。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29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AD67F-86B5-4A4D-809C-2178BD2EEAE4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54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87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AD67F-86B5-4A4D-809C-2178BD2EEAE4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37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82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47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23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4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4B7A-89B0-4708-90D9-4851185AB967}" type="datetime1">
              <a:rPr lang="zh-CN" altLang="en-US" smtClean="0"/>
              <a:t>2023/3/8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05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E85-5101-4F30-91E0-43D5E4CE8B33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22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831D-05F0-48EB-AC61-FDBCF13AF6DD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2563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16B0-41EA-4964-9422-BB0F2CF7D4B4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83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556-FFFA-4F06-B1C0-2145885148D0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48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5D9-EB6E-40A7-999E-3636C7FD9FE5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72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6D4-9D2F-41BC-B089-08CE1C7CA19A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21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6D56-92EC-4EC7-AE10-A882F5209FA6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3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9D4-D4EA-453C-9A5E-4D60B279AEF4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55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9C2-4314-4738-9763-842DF54F2218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7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12E3-CE56-4101-8F26-B4781A1234B7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98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831D-05F0-48EB-AC61-FDBCF13AF6DD}" type="datetime1">
              <a:rPr lang="zh-CN" altLang="en-US" smtClean="0"/>
              <a:t>2023/3/8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82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google.com/citations?view_op=view_org&amp;hl=en&amp;org=15309337599806254000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scholar.google.com/citations?view_op=view_org&amp;hl=en&amp;org=1327238583876691417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scholar.google.de/citations?view_op=view_org&amp;hl=en&amp;org=3300613556519769823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AutoShape 12"/>
          <p:cNvSpPr>
            <a:spLocks noChangeArrowheads="1"/>
          </p:cNvSpPr>
          <p:nvPr/>
        </p:nvSpPr>
        <p:spPr bwMode="auto">
          <a:xfrm>
            <a:off x="1" y="931237"/>
            <a:ext cx="12191999" cy="10203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0" y="239412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itchFamily="34" charset="0"/>
              </a:rPr>
              <a:t>k</a:t>
            </a:r>
            <a:r>
              <a:rPr lang="en-US" altLang="zh-CN" sz="2800" b="1" i="1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itchFamily="34" charset="0"/>
              </a:rPr>
              <a:t>off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itchFamily="34" charset="0"/>
              </a:rPr>
              <a:t>课题文献汇报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869" y="3373188"/>
            <a:ext cx="117530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3. Recent </a:t>
            </a:r>
            <a:r>
              <a:rPr lang="en-US" altLang="zh-CN" sz="3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advances in </a:t>
            </a:r>
            <a:r>
              <a:rPr lang="en-US" altLang="zh-CN" sz="3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computational </a:t>
            </a:r>
            <a:r>
              <a:rPr lang="en-US" altLang="zh-CN" sz="3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methods for studying ligand binding kinetics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357031"/>
            <a:ext cx="1219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</a:rPr>
              <a:t>汇报人：吴乐云</a:t>
            </a:r>
            <a:endParaRPr lang="en-US" altLang="zh-CN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</a:rPr>
              <a:t>2023 </a:t>
            </a:r>
            <a:r>
              <a:rPr kumimoji="1"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</a:rPr>
              <a:t>年 </a:t>
            </a:r>
            <a:r>
              <a:rPr kumimoji="1"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</a:rPr>
              <a:t>03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</a:rPr>
              <a:t> </a:t>
            </a:r>
            <a:r>
              <a:rPr kumimoji="1"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</a:rPr>
              <a:t>月 </a:t>
            </a:r>
            <a:r>
              <a:rPr kumimoji="1"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</a:rPr>
              <a:t>09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</a:rPr>
              <a:t> </a:t>
            </a:r>
            <a:r>
              <a:rPr kumimoji="1"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</a:rPr>
              <a:t>日</a:t>
            </a:r>
            <a:endParaRPr kumimoji="1"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198335" y="17526"/>
            <a:ext cx="839012" cy="740587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51869" y="1267440"/>
            <a:ext cx="11753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1. MD </a:t>
            </a:r>
            <a:r>
              <a:rPr lang="en-US" altLang="zh-CN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Simulations for Drug-Target (Un)Binding Kinetics</a:t>
            </a:r>
          </a:p>
        </p:txBody>
      </p:sp>
      <p:sp>
        <p:nvSpPr>
          <p:cNvPr id="2" name="矩形 1"/>
          <p:cNvSpPr/>
          <p:nvPr/>
        </p:nvSpPr>
        <p:spPr>
          <a:xfrm>
            <a:off x="5184140" y="1821438"/>
            <a:ext cx="1888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Steffen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Wolf </a:t>
            </a:r>
            <a:endParaRPr lang="zh-CN" altLang="en-US" sz="2400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51869" y="2289561"/>
            <a:ext cx="11753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2. Predicting </a:t>
            </a:r>
            <a:r>
              <a:rPr lang="en-US" altLang="zh-CN" sz="3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biomolecular</a:t>
            </a:r>
            <a:r>
              <a:rPr lang="en-US" altLang="zh-CN" sz="3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 binding kinetics: A </a:t>
            </a:r>
            <a:r>
              <a:rPr lang="en-US" altLang="zh-CN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review</a:t>
            </a:r>
            <a:endParaRPr lang="en-US" altLang="zh-CN" sz="3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黑体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16251" y="2845945"/>
            <a:ext cx="262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Jinan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Wang, 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et al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. 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黑体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9423" y="4381519"/>
            <a:ext cx="3097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Farzin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Sohraby, 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et al. </a:t>
            </a:r>
            <a:endParaRPr lang="zh-CN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8" y="71619"/>
            <a:ext cx="463405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smtClean="0">
                <a:solidFill>
                  <a:srgbClr val="C00000"/>
                </a:solidFill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7" y="89995"/>
            <a:ext cx="443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a typeface="黑体" charset="0"/>
                <a:cs typeface="黑体" charset="0"/>
              </a:rPr>
              <a:t>5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.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Trypsin-</a:t>
            </a:r>
            <a:r>
              <a:rPr lang="en-US" altLang="zh-CN" sz="3200" b="1" dirty="0" err="1" smtClean="0">
                <a:solidFill>
                  <a:schemeClr val="bg1"/>
                </a:solidFill>
                <a:ea typeface="黑体" charset="0"/>
                <a:cs typeface="黑体" charset="0"/>
              </a:rPr>
              <a:t>benzamidine</a:t>
            </a:r>
            <a:endParaRPr lang="zh-CN" altLang="en-US" sz="3200" b="1" dirty="0">
              <a:solidFill>
                <a:schemeClr val="bg1"/>
              </a:solidFill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8" y="818855"/>
            <a:ext cx="5793817" cy="562444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84482" y="151550"/>
            <a:ext cx="843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Farzin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 Sohraby, 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et al. </a:t>
            </a:r>
          </a:p>
        </p:txBody>
      </p:sp>
      <p:sp>
        <p:nvSpPr>
          <p:cNvPr id="3" name="矩形 2"/>
          <p:cNvSpPr/>
          <p:nvPr/>
        </p:nvSpPr>
        <p:spPr>
          <a:xfrm>
            <a:off x="6682158" y="4405610"/>
            <a:ext cx="4638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j-lt"/>
              </a:rPr>
              <a:t>The trypsin-</a:t>
            </a:r>
            <a:r>
              <a:rPr lang="en-US" altLang="zh-CN" sz="2400" b="1" dirty="0" err="1">
                <a:latin typeface="+mj-lt"/>
              </a:rPr>
              <a:t>benzamidine</a:t>
            </a:r>
            <a:r>
              <a:rPr lang="en-US" altLang="zh-CN" sz="2400" b="1" dirty="0">
                <a:latin typeface="+mj-lt"/>
              </a:rPr>
              <a:t> complex as a model system to </a:t>
            </a:r>
            <a:r>
              <a:rPr lang="en-US" altLang="zh-CN" sz="2400" b="1" dirty="0">
                <a:solidFill>
                  <a:srgbClr val="C00000"/>
                </a:solidFill>
                <a:latin typeface="+mj-lt"/>
              </a:rPr>
              <a:t>benchmark</a:t>
            </a:r>
            <a:r>
              <a:rPr lang="en-US" altLang="zh-CN" sz="2400" b="1" dirty="0">
                <a:latin typeface="+mj-lt"/>
              </a:rPr>
              <a:t> </a:t>
            </a:r>
            <a:r>
              <a:rPr lang="en-US" altLang="zh-CN" sz="2400" b="1" dirty="0" smtClean="0">
                <a:latin typeface="+mj-lt"/>
              </a:rPr>
              <a:t>new computational </a:t>
            </a:r>
            <a:r>
              <a:rPr lang="en-US" altLang="zh-CN" sz="2400" b="1" dirty="0">
                <a:latin typeface="+mj-lt"/>
              </a:rPr>
              <a:t>methods</a:t>
            </a:r>
            <a:endParaRPr lang="zh-CN" altLang="en-US" sz="2400" dirty="0"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1104899"/>
            <a:ext cx="3261454" cy="29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>
            <a:extLst>
              <a:ext uri="{FF2B5EF4-FFF2-40B4-BE49-F238E27FC236}">
                <a16:creationId xmlns="" xmlns:a16="http://schemas.microsoft.com/office/drawing/2014/main" id="{994B2B9C-7302-FE5B-3C2D-408928CA0C95}"/>
              </a:ext>
            </a:extLst>
          </p:cNvPr>
          <p:cNvSpPr/>
          <p:nvPr/>
        </p:nvSpPr>
        <p:spPr>
          <a:xfrm>
            <a:off x="669282" y="4652224"/>
            <a:ext cx="10684518" cy="1153870"/>
          </a:xfrm>
          <a:prstGeom prst="roundRect">
            <a:avLst>
              <a:gd name="adj" fmla="val 4459"/>
            </a:avLst>
          </a:prstGeom>
          <a:solidFill>
            <a:schemeClr val="bg1"/>
          </a:solidFill>
          <a:ln w="952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03200" dist="139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7" y="71619"/>
            <a:ext cx="4182257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8" y="89995"/>
            <a:ext cx="3810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6.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ea typeface="黑体" charset="0"/>
                <a:cs typeface="黑体" charset="0"/>
              </a:rPr>
              <a:t>vsREMD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+ MSM</a:t>
            </a:r>
            <a:endParaRPr lang="zh-CN" altLang="en-US" sz="3200" b="1" dirty="0">
              <a:solidFill>
                <a:schemeClr val="bg1"/>
              </a:solidFill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99858" y="6193909"/>
            <a:ext cx="7813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Journal of the American Chemical Society 2018 Vol. 140 Issue 7 Pages 2386-2396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96" y="1132069"/>
            <a:ext cx="10788204" cy="33767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3883" y="4975097"/>
            <a:ext cx="227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MD</a:t>
            </a:r>
            <a:r>
              <a:rPr lang="zh-CN" altLang="en-US" sz="2400" b="1" dirty="0" smtClean="0"/>
              <a:t>轨迹</a:t>
            </a:r>
            <a:endParaRPr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730678" y="4975097"/>
            <a:ext cx="180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微状态划分</a:t>
            </a:r>
            <a:endParaRPr lang="zh-CN" alt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6697554" y="4605765"/>
            <a:ext cx="2114550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/>
              <a:t>状态分布矩阵</a:t>
            </a:r>
            <a:endParaRPr lang="en-US" altLang="zh-CN" sz="24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/>
              <a:t>转移概率矩阵</a:t>
            </a:r>
            <a:endParaRPr lang="zh-CN" altLang="en-US" sz="2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9572625" y="4975097"/>
            <a:ext cx="187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MFPT</a:t>
            </a:r>
            <a:endParaRPr lang="zh-CN" altLang="en-US" sz="2400" b="1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699181" y="5205929"/>
            <a:ext cx="8125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5740292" y="5205929"/>
            <a:ext cx="8125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8956783" y="5205929"/>
            <a:ext cx="8125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317237" y="187082"/>
            <a:ext cx="349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lt"/>
              </a:rPr>
              <a:t>Markov State Models</a:t>
            </a:r>
          </a:p>
        </p:txBody>
      </p:sp>
    </p:spTree>
    <p:extLst>
      <p:ext uri="{BB962C8B-B14F-4D97-AF65-F5344CB8AC3E}">
        <p14:creationId xmlns:p14="http://schemas.microsoft.com/office/powerpoint/2010/main" val="15201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圆角矩形 117">
            <a:extLst>
              <a:ext uri="{FF2B5EF4-FFF2-40B4-BE49-F238E27FC236}">
                <a16:creationId xmlns="" xmlns:a16="http://schemas.microsoft.com/office/drawing/2014/main" id="{994B2B9C-7302-FE5B-3C2D-408928CA0C95}"/>
              </a:ext>
            </a:extLst>
          </p:cNvPr>
          <p:cNvSpPr/>
          <p:nvPr/>
        </p:nvSpPr>
        <p:spPr>
          <a:xfrm>
            <a:off x="543629" y="901194"/>
            <a:ext cx="11143546" cy="2086495"/>
          </a:xfrm>
          <a:prstGeom prst="roundRect">
            <a:avLst>
              <a:gd name="adj" fmla="val 4459"/>
            </a:avLst>
          </a:prstGeom>
          <a:solidFill>
            <a:schemeClr val="bg1"/>
          </a:solidFill>
          <a:ln w="952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03200" dist="139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7" y="71619"/>
            <a:ext cx="4182257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8" y="89995"/>
            <a:ext cx="3810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6.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ea typeface="黑体" charset="0"/>
                <a:cs typeface="黑体" charset="0"/>
              </a:rPr>
              <a:t>vsREMD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+ MSM</a:t>
            </a:r>
            <a:endParaRPr lang="zh-CN" altLang="en-US" sz="3200" b="1" dirty="0">
              <a:solidFill>
                <a:schemeClr val="bg1"/>
              </a:solidFill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79895" y="167623"/>
            <a:ext cx="618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+mj-lt"/>
              </a:rPr>
              <a:t>Replica Exchange Molecular Dynamics</a:t>
            </a:r>
            <a:endParaRPr lang="zh-CN" altLang="en-US" sz="2800" b="1" dirty="0">
              <a:latin typeface="+mj-lt"/>
            </a:endParaRP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201" y="983392"/>
            <a:ext cx="6620440" cy="1880807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36" y="883931"/>
            <a:ext cx="3070500" cy="2103758"/>
          </a:xfrm>
          <a:prstGeom prst="rect">
            <a:avLst/>
          </a:prstGeom>
        </p:spPr>
      </p:pic>
      <p:cxnSp>
        <p:nvCxnSpPr>
          <p:cNvPr id="117" name="直接箭头连接符 116"/>
          <p:cNvCxnSpPr/>
          <p:nvPr/>
        </p:nvCxnSpPr>
        <p:spPr>
          <a:xfrm flipV="1">
            <a:off x="3863826" y="1935810"/>
            <a:ext cx="8125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图片 121"/>
          <p:cNvPicPr>
            <a:picLocks noChangeAspect="1"/>
          </p:cNvPicPr>
          <p:nvPr/>
        </p:nvPicPr>
        <p:blipFill rotWithShape="1">
          <a:blip r:embed="rId6"/>
          <a:srcRect b="43360"/>
          <a:stretch/>
        </p:blipFill>
        <p:spPr>
          <a:xfrm>
            <a:off x="497080" y="3494097"/>
            <a:ext cx="5872149" cy="1542844"/>
          </a:xfrm>
          <a:prstGeom prst="rect">
            <a:avLst/>
          </a:prstGeom>
        </p:spPr>
      </p:pic>
      <p:sp>
        <p:nvSpPr>
          <p:cNvPr id="123" name="矩形 122"/>
          <p:cNvSpPr/>
          <p:nvPr/>
        </p:nvSpPr>
        <p:spPr>
          <a:xfrm>
            <a:off x="600994" y="891059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温度离散型轨迹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529340" y="5025381"/>
            <a:ext cx="1728261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状态分布矩阵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543629" y="3029638"/>
            <a:ext cx="2114550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转移概率矩阵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7008437" y="3236366"/>
            <a:ext cx="2225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Case 1:</a:t>
            </a:r>
            <a:endParaRPr lang="en-US" altLang="zh-CN" b="1" dirty="0"/>
          </a:p>
        </p:txBody>
      </p:sp>
      <p:pic>
        <p:nvPicPr>
          <p:cNvPr id="127" name="图片 126"/>
          <p:cNvPicPr>
            <a:picLocks noChangeAspect="1"/>
          </p:cNvPicPr>
          <p:nvPr/>
        </p:nvPicPr>
        <p:blipFill rotWithShape="1">
          <a:blip r:embed="rId6"/>
          <a:srcRect t="57923"/>
          <a:stretch/>
        </p:blipFill>
        <p:spPr>
          <a:xfrm>
            <a:off x="529340" y="5392756"/>
            <a:ext cx="5872149" cy="1146156"/>
          </a:xfrm>
          <a:prstGeom prst="rect">
            <a:avLst/>
          </a:prstGeom>
        </p:spPr>
      </p:pic>
      <p:sp>
        <p:nvSpPr>
          <p:cNvPr id="128" name="文本框 127"/>
          <p:cNvSpPr txBox="1"/>
          <p:nvPr/>
        </p:nvSpPr>
        <p:spPr>
          <a:xfrm>
            <a:off x="7008437" y="4591544"/>
            <a:ext cx="2225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Case 2:</a:t>
            </a:r>
            <a:endParaRPr lang="en-US" altLang="zh-CN" b="1" dirty="0"/>
          </a:p>
        </p:txBody>
      </p:sp>
      <p:sp>
        <p:nvSpPr>
          <p:cNvPr id="129" name="文本框 128"/>
          <p:cNvSpPr txBox="1"/>
          <p:nvPr/>
        </p:nvSpPr>
        <p:spPr>
          <a:xfrm>
            <a:off x="7008437" y="3650509"/>
            <a:ext cx="4145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各个温度下的系综均达到采样平衡，可以计算出每个</a:t>
            </a:r>
            <a:r>
              <a:rPr lang="en-US" altLang="zh-CN" b="1" dirty="0" smtClean="0"/>
              <a:t>T</a:t>
            </a:r>
            <a:r>
              <a:rPr lang="zh-CN" altLang="en-US" b="1" dirty="0" smtClean="0"/>
              <a:t>下的</a:t>
            </a:r>
            <a:r>
              <a:rPr lang="en-US" altLang="zh-CN" b="1" dirty="0" smtClean="0"/>
              <a:t>MFPT</a:t>
            </a:r>
            <a:endParaRPr lang="zh-CN" altLang="en-US" b="1" dirty="0"/>
          </a:p>
        </p:txBody>
      </p:sp>
      <p:sp>
        <p:nvSpPr>
          <p:cNvPr id="130" name="文本框 129"/>
          <p:cNvSpPr txBox="1"/>
          <p:nvPr/>
        </p:nvSpPr>
        <p:spPr>
          <a:xfrm>
            <a:off x="7040697" y="5025381"/>
            <a:ext cx="4646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将</a:t>
            </a:r>
            <a:r>
              <a:rPr lang="en-US" altLang="zh-CN" b="1" dirty="0" smtClean="0"/>
              <a:t>T</a:t>
            </a:r>
            <a:r>
              <a:rPr lang="en-US" altLang="zh-CN" b="1" baseline="-25000" dirty="0" smtClean="0"/>
              <a:t>2</a:t>
            </a:r>
            <a:r>
              <a:rPr lang="zh-CN" altLang="en-US" b="1" dirty="0" smtClean="0"/>
              <a:t>和</a:t>
            </a:r>
            <a:r>
              <a:rPr lang="en-US" altLang="zh-CN" b="1" dirty="0" smtClean="0"/>
              <a:t>T</a:t>
            </a:r>
            <a:r>
              <a:rPr lang="en-US" altLang="zh-CN" b="1" baseline="-25000" dirty="0" smtClean="0"/>
              <a:t>3</a:t>
            </a:r>
            <a:r>
              <a:rPr lang="zh-CN" altLang="en-US" b="1" dirty="0" smtClean="0"/>
              <a:t>中的转移概率和状态分布合并到</a:t>
            </a:r>
            <a:r>
              <a:rPr lang="en-US" altLang="zh-CN" b="1" dirty="0" smtClean="0"/>
              <a:t>T</a:t>
            </a:r>
            <a:r>
              <a:rPr lang="en-US" altLang="zh-CN" b="1" baseline="-25000" dirty="0" smtClean="0"/>
              <a:t>1</a:t>
            </a:r>
            <a:endParaRPr lang="zh-CN" altLang="en-US" b="1" baseline="-25000" dirty="0"/>
          </a:p>
        </p:txBody>
      </p:sp>
      <p:sp>
        <p:nvSpPr>
          <p:cNvPr id="131" name="文本框 130"/>
          <p:cNvSpPr txBox="1"/>
          <p:nvPr/>
        </p:nvSpPr>
        <p:spPr>
          <a:xfrm>
            <a:off x="7040697" y="5668597"/>
            <a:ext cx="4646478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理想情况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下，二者计算出的结果应该一致？</a:t>
            </a:r>
            <a:endParaRPr lang="zh-CN" altLang="en-US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92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圆角矩形 117">
            <a:extLst>
              <a:ext uri="{FF2B5EF4-FFF2-40B4-BE49-F238E27FC236}">
                <a16:creationId xmlns="" xmlns:a16="http://schemas.microsoft.com/office/drawing/2014/main" id="{994B2B9C-7302-FE5B-3C2D-408928CA0C95}"/>
              </a:ext>
            </a:extLst>
          </p:cNvPr>
          <p:cNvSpPr/>
          <p:nvPr/>
        </p:nvSpPr>
        <p:spPr>
          <a:xfrm>
            <a:off x="543629" y="901194"/>
            <a:ext cx="11143546" cy="2086495"/>
          </a:xfrm>
          <a:prstGeom prst="roundRect">
            <a:avLst>
              <a:gd name="adj" fmla="val 4459"/>
            </a:avLst>
          </a:prstGeom>
          <a:solidFill>
            <a:schemeClr val="bg1"/>
          </a:solidFill>
          <a:ln w="952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03200" dist="139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7" y="71619"/>
            <a:ext cx="4182257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8" y="89995"/>
            <a:ext cx="3810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6.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ea typeface="黑体" charset="0"/>
                <a:cs typeface="黑体" charset="0"/>
              </a:rPr>
              <a:t>vsREMD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+ MSM</a:t>
            </a:r>
            <a:endParaRPr lang="zh-CN" altLang="en-US" sz="3200" b="1" dirty="0">
              <a:solidFill>
                <a:schemeClr val="bg1"/>
              </a:solidFill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79895" y="167623"/>
            <a:ext cx="618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+mj-lt"/>
              </a:rPr>
              <a:t>Replica Exchange Molecular Dynamics</a:t>
            </a:r>
            <a:endParaRPr lang="zh-CN" altLang="en-US" sz="2800" b="1" dirty="0">
              <a:latin typeface="+mj-lt"/>
            </a:endParaRP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201" y="983392"/>
            <a:ext cx="6620440" cy="1880807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36" y="883931"/>
            <a:ext cx="3070500" cy="2103758"/>
          </a:xfrm>
          <a:prstGeom prst="rect">
            <a:avLst/>
          </a:prstGeom>
        </p:spPr>
      </p:pic>
      <p:cxnSp>
        <p:nvCxnSpPr>
          <p:cNvPr id="117" name="直接箭头连接符 116"/>
          <p:cNvCxnSpPr/>
          <p:nvPr/>
        </p:nvCxnSpPr>
        <p:spPr>
          <a:xfrm flipV="1">
            <a:off x="3863826" y="1935810"/>
            <a:ext cx="8125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矩形 122"/>
          <p:cNvSpPr/>
          <p:nvPr/>
        </p:nvSpPr>
        <p:spPr>
          <a:xfrm>
            <a:off x="600994" y="891059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温度离散型轨迹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600994" y="4449976"/>
            <a:ext cx="5961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/>
              <a:t>如何确认要划分的</a:t>
            </a:r>
            <a:r>
              <a:rPr lang="zh-CN" altLang="en-US" b="1" dirty="0" smtClean="0">
                <a:solidFill>
                  <a:srgbClr val="C00000"/>
                </a:solidFill>
              </a:rPr>
              <a:t>时间尺度</a:t>
            </a:r>
            <a:r>
              <a:rPr lang="zh-CN" altLang="en-US" b="1" dirty="0" smtClean="0"/>
              <a:t>？（单位时间）</a:t>
            </a:r>
            <a:endParaRPr lang="en-US" altLang="zh-CN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/>
              <a:t>如何聚类形成合适的微状态？</a:t>
            </a:r>
            <a:endParaRPr lang="en-US" altLang="zh-CN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/>
              <a:t>如何验证模型的</a:t>
            </a:r>
            <a:r>
              <a:rPr lang="en-US" altLang="zh-CN" b="1" dirty="0" smtClean="0"/>
              <a:t>MSM</a:t>
            </a:r>
            <a:r>
              <a:rPr lang="zh-CN" altLang="en-US" b="1" dirty="0" smtClean="0"/>
              <a:t>性质？</a:t>
            </a:r>
            <a:endParaRPr lang="en-US" altLang="zh-CN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/>
              <a:t>如何对不同</a:t>
            </a:r>
            <a:r>
              <a:rPr lang="en-US" altLang="zh-CN" b="1" dirty="0" smtClean="0"/>
              <a:t>T</a:t>
            </a:r>
            <a:r>
              <a:rPr lang="zh-CN" altLang="en-US" b="1" dirty="0" smtClean="0"/>
              <a:t>下的状态分布和转移概率进行</a:t>
            </a:r>
            <a:r>
              <a:rPr lang="en-US" altLang="zh-CN" b="1" dirty="0" smtClean="0"/>
              <a:t>reweighting</a:t>
            </a:r>
            <a:r>
              <a:rPr lang="zh-CN" altLang="en-US" b="1" dirty="0" smtClean="0"/>
              <a:t>？</a:t>
            </a:r>
            <a:endParaRPr lang="en-US" altLang="zh-CN" b="1" dirty="0" smtClean="0"/>
          </a:p>
        </p:txBody>
      </p:sp>
      <p:sp>
        <p:nvSpPr>
          <p:cNvPr id="24" name="文本框 23"/>
          <p:cNvSpPr txBox="1"/>
          <p:nvPr/>
        </p:nvSpPr>
        <p:spPr>
          <a:xfrm>
            <a:off x="458633" y="3560640"/>
            <a:ext cx="227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MD</a:t>
            </a:r>
            <a:r>
              <a:rPr lang="zh-CN" altLang="en-US" sz="2400" b="1" dirty="0" smtClean="0"/>
              <a:t>轨迹</a:t>
            </a:r>
            <a:endParaRPr lang="zh-CN" altLang="en-US" sz="24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3635428" y="3560640"/>
            <a:ext cx="180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微状态划分</a:t>
            </a:r>
            <a:endParaRPr lang="zh-CN" altLang="en-US" sz="24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6602304" y="3191308"/>
            <a:ext cx="2114550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/>
              <a:t>状态分布矩阵</a:t>
            </a:r>
            <a:endParaRPr lang="en-US" altLang="zh-CN" sz="24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/>
              <a:t>转移概率矩阵</a:t>
            </a:r>
            <a:endParaRPr lang="zh-CN" altLang="en-US" sz="24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9477375" y="3560640"/>
            <a:ext cx="187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MFPT</a:t>
            </a:r>
            <a:endParaRPr lang="zh-CN" altLang="en-US" sz="2400" b="1" dirty="0"/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2603931" y="3791472"/>
            <a:ext cx="8125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5645042" y="3791472"/>
            <a:ext cx="8125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8861533" y="3791472"/>
            <a:ext cx="8125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/>
          <a:srcRect r="1143"/>
          <a:stretch/>
        </p:blipFill>
        <p:spPr>
          <a:xfrm>
            <a:off x="7768477" y="5473813"/>
            <a:ext cx="2940161" cy="58316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54" r="8904"/>
          <a:stretch/>
        </p:blipFill>
        <p:spPr>
          <a:xfrm>
            <a:off x="7294579" y="4604982"/>
            <a:ext cx="4059221" cy="77544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7084541" y="4601814"/>
            <a:ext cx="4602634" cy="15436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9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4" name="TextBox 81"/>
          <p:cNvSpPr txBox="1"/>
          <p:nvPr/>
        </p:nvSpPr>
        <p:spPr>
          <a:xfrm>
            <a:off x="0" y="236323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9F2121"/>
                </a:solidFill>
                <a:ea typeface="黑体" charset="0"/>
                <a:cs typeface="黑体" charset="0"/>
              </a:rPr>
              <a:t>THANK YOU FOR YOUR ATTENTION</a:t>
            </a:r>
            <a:endParaRPr lang="en-US" altLang="zh-CN" sz="4000" b="1" dirty="0">
              <a:solidFill>
                <a:srgbClr val="9F2121"/>
              </a:solidFill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352" y="50227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 </a:t>
            </a:r>
            <a:r>
              <a:rPr lang="zh-CN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文献讨论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-</a:t>
            </a:r>
            <a:r>
              <a:rPr lang="zh-CN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后续计划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82865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198335" y="17526"/>
            <a:ext cx="839012" cy="74058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09445" y="1431121"/>
            <a:ext cx="6820356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3000" b="1" dirty="0" smtClean="0">
                <a:ea typeface="黑体" charset="0"/>
                <a:cs typeface="黑体" charset="0"/>
              </a:rPr>
              <a:t>选共同感兴趣的文献或者问题</a:t>
            </a:r>
            <a:endParaRPr lang="en-US" altLang="zh-CN" sz="3000" b="1" dirty="0" smtClean="0">
              <a:ea typeface="黑体" charset="0"/>
              <a:cs typeface="黑体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3000" b="1" dirty="0" smtClean="0">
                <a:ea typeface="黑体" charset="0"/>
                <a:cs typeface="黑体" charset="0"/>
              </a:rPr>
              <a:t>详略结合：精讲</a:t>
            </a:r>
            <a:r>
              <a:rPr lang="en-US" altLang="zh-CN" sz="3000" b="1" dirty="0" smtClean="0">
                <a:ea typeface="黑体" charset="0"/>
                <a:cs typeface="黑体" charset="0"/>
              </a:rPr>
              <a:t>/</a:t>
            </a:r>
            <a:r>
              <a:rPr lang="zh-CN" altLang="en-US" sz="3000" b="1" dirty="0" smtClean="0">
                <a:ea typeface="黑体" charset="0"/>
                <a:cs typeface="黑体" charset="0"/>
              </a:rPr>
              <a:t>略讲</a:t>
            </a:r>
            <a:endParaRPr lang="en-US" altLang="zh-CN" sz="3000" b="1" dirty="0" smtClean="0">
              <a:ea typeface="黑体" charset="0"/>
              <a:cs typeface="黑体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3000" b="1" dirty="0" smtClean="0">
                <a:ea typeface="黑体" charset="0"/>
                <a:cs typeface="黑体" charset="0"/>
              </a:rPr>
              <a:t>1-2</a:t>
            </a:r>
            <a:r>
              <a:rPr lang="zh-CN" altLang="en-US" sz="3000" b="1" dirty="0" smtClean="0">
                <a:ea typeface="黑体" charset="0"/>
                <a:cs typeface="黑体" charset="0"/>
              </a:rPr>
              <a:t>人</a:t>
            </a:r>
            <a:r>
              <a:rPr lang="en-US" altLang="zh-CN" sz="3000" b="1" dirty="0" smtClean="0">
                <a:ea typeface="黑体" charset="0"/>
                <a:cs typeface="黑体" charset="0"/>
              </a:rPr>
              <a:t>/</a:t>
            </a:r>
            <a:r>
              <a:rPr lang="zh-CN" altLang="en-US" sz="3000" b="1" dirty="0" smtClean="0">
                <a:ea typeface="黑体" charset="0"/>
                <a:cs typeface="黑体" charset="0"/>
              </a:rPr>
              <a:t>次，</a:t>
            </a:r>
            <a:r>
              <a:rPr lang="en-US" altLang="zh-CN" sz="3000" b="1" dirty="0" smtClean="0">
                <a:ea typeface="黑体" charset="0"/>
                <a:cs typeface="黑体" charset="0"/>
              </a:rPr>
              <a:t>1-2</a:t>
            </a:r>
            <a:r>
              <a:rPr lang="zh-CN" altLang="en-US" sz="3000" b="1" dirty="0">
                <a:ea typeface="黑体" charset="0"/>
                <a:cs typeface="黑体" charset="0"/>
              </a:rPr>
              <a:t>次</a:t>
            </a:r>
            <a:r>
              <a:rPr lang="en-US" altLang="zh-CN" sz="3000" b="1" dirty="0">
                <a:ea typeface="黑体" charset="0"/>
                <a:cs typeface="黑体" charset="0"/>
              </a:rPr>
              <a:t>/</a:t>
            </a:r>
            <a:r>
              <a:rPr lang="zh-CN" altLang="en-US" sz="3000" b="1" dirty="0" smtClean="0">
                <a:ea typeface="黑体" charset="0"/>
                <a:cs typeface="黑体" charset="0"/>
              </a:rPr>
              <a:t>月</a:t>
            </a:r>
            <a:endParaRPr lang="en-US" altLang="zh-CN" sz="3000" b="1" dirty="0" smtClean="0"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8" y="71619"/>
            <a:ext cx="337263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8" y="89995"/>
            <a:ext cx="3486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a typeface="黑体" charset="0"/>
                <a:cs typeface="黑体" charset="0"/>
              </a:rPr>
              <a:t>2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.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Biased MD</a:t>
            </a:r>
            <a:endParaRPr lang="zh-CN" altLang="en-US" sz="3200" b="1" dirty="0">
              <a:solidFill>
                <a:schemeClr val="bg1"/>
              </a:solidFill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81300" y="183627"/>
            <a:ext cx="843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Steffen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Wolf 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1682192"/>
            <a:ext cx="7620000" cy="382091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96426" y="1838324"/>
            <a:ext cx="1717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可以根据这个公式进行</a:t>
            </a:r>
            <a:r>
              <a:rPr lang="zh-CN" altLang="en-US" b="1" dirty="0" smtClean="0"/>
              <a:t>权重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MFPT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7403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352" y="50227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CONTENT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82865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198335" y="17526"/>
            <a:ext cx="839012" cy="74058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13994" y="954871"/>
            <a:ext cx="10303847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000" b="1" dirty="0" smtClean="0">
                <a:ea typeface="黑体" charset="0"/>
                <a:cs typeface="黑体" charset="0"/>
              </a:rPr>
              <a:t>1. About </a:t>
            </a:r>
            <a:r>
              <a:rPr lang="en-US" altLang="zh-CN" sz="3000" b="1" dirty="0">
                <a:ea typeface="黑体" charset="0"/>
                <a:cs typeface="黑体" charset="0"/>
              </a:rPr>
              <a:t>the Author</a:t>
            </a:r>
            <a:endParaRPr lang="zh-CN" altLang="en-US" sz="3000" b="1" dirty="0"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000" b="1" dirty="0" smtClean="0">
                <a:ea typeface="黑体" charset="0"/>
                <a:cs typeface="黑体" charset="0"/>
              </a:rPr>
              <a:t>2</a:t>
            </a:r>
            <a:r>
              <a:rPr lang="en-US" altLang="zh-CN" sz="3000" b="1" dirty="0" smtClean="0">
                <a:ea typeface="黑体" charset="0"/>
                <a:cs typeface="黑体" charset="0"/>
              </a:rPr>
              <a:t>. Biased </a:t>
            </a:r>
            <a:r>
              <a:rPr lang="en-US" altLang="zh-CN" sz="3000" b="1" dirty="0">
                <a:ea typeface="黑体" charset="0"/>
                <a:cs typeface="黑体" charset="0"/>
              </a:rPr>
              <a:t>MD </a:t>
            </a:r>
            <a:r>
              <a:rPr lang="en-US" altLang="zh-CN" sz="3000" b="1" dirty="0" smtClean="0">
                <a:ea typeface="黑体" charset="0"/>
                <a:cs typeface="黑体" charset="0"/>
              </a:rPr>
              <a:t>methods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000" b="1" dirty="0" smtClean="0">
                <a:ea typeface="黑体" charset="0"/>
                <a:cs typeface="黑体" charset="0"/>
              </a:rPr>
              <a:t>3. Databases </a:t>
            </a:r>
            <a:r>
              <a:rPr lang="en-US" altLang="zh-CN" sz="3000" b="1" dirty="0">
                <a:ea typeface="黑体" charset="0"/>
                <a:cs typeface="黑体" charset="0"/>
              </a:rPr>
              <a:t>of </a:t>
            </a:r>
            <a:r>
              <a:rPr lang="en-US" altLang="zh-CN" sz="3000" b="1" dirty="0" err="1">
                <a:ea typeface="黑体" charset="0"/>
                <a:cs typeface="黑体" charset="0"/>
              </a:rPr>
              <a:t>biomolecular</a:t>
            </a:r>
            <a:r>
              <a:rPr lang="en-US" altLang="zh-CN" sz="3000" b="1" dirty="0">
                <a:ea typeface="黑体" charset="0"/>
                <a:cs typeface="黑体" charset="0"/>
              </a:rPr>
              <a:t> binding </a:t>
            </a:r>
            <a:r>
              <a:rPr lang="en-US" altLang="zh-CN" sz="3000" b="1" dirty="0" smtClean="0">
                <a:ea typeface="黑体" charset="0"/>
                <a:cs typeface="黑体" charset="0"/>
              </a:rPr>
              <a:t>kinetics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000" b="1" dirty="0" smtClean="0">
                <a:ea typeface="黑体" charset="0"/>
                <a:cs typeface="黑体" charset="0"/>
              </a:rPr>
              <a:t>4. Brief summary of computer simulation predicted </a:t>
            </a:r>
            <a:r>
              <a:rPr lang="en-US" altLang="zh-CN" sz="3000" b="1" i="1" dirty="0" err="1" smtClean="0">
                <a:ea typeface="黑体" charset="0"/>
                <a:cs typeface="黑体" charset="0"/>
              </a:rPr>
              <a:t>k</a:t>
            </a:r>
            <a:r>
              <a:rPr lang="en-US" altLang="zh-CN" sz="3000" b="1" i="1" baseline="-25000" dirty="0" err="1" smtClean="0">
                <a:ea typeface="黑体" charset="0"/>
                <a:cs typeface="黑体" charset="0"/>
              </a:rPr>
              <a:t>off</a:t>
            </a:r>
            <a:endParaRPr lang="en-US" altLang="zh-CN" sz="3000" b="1" i="1" baseline="-25000" dirty="0" smtClean="0"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000" b="1" dirty="0" smtClean="0">
                <a:ea typeface="黑体" charset="0"/>
                <a:cs typeface="黑体" charset="0"/>
              </a:rPr>
              <a:t>5</a:t>
            </a:r>
            <a:r>
              <a:rPr lang="en-US" altLang="zh-CN" sz="3000" b="1" dirty="0">
                <a:ea typeface="黑体" charset="0"/>
                <a:cs typeface="黑体" charset="0"/>
              </a:rPr>
              <a:t>. The trypsin-</a:t>
            </a:r>
            <a:r>
              <a:rPr lang="en-US" altLang="zh-CN" sz="3000" b="1" dirty="0" err="1">
                <a:ea typeface="黑体" charset="0"/>
                <a:cs typeface="黑体" charset="0"/>
              </a:rPr>
              <a:t>benzamidine</a:t>
            </a:r>
            <a:r>
              <a:rPr lang="en-US" altLang="zh-CN" sz="3000" b="1" dirty="0">
                <a:ea typeface="黑体" charset="0"/>
                <a:cs typeface="黑体" charset="0"/>
              </a:rPr>
              <a:t> complex</a:t>
            </a:r>
            <a:endParaRPr lang="en-US" altLang="zh-CN" sz="3000" b="1" dirty="0"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000" b="1" dirty="0">
                <a:ea typeface="黑体" charset="0"/>
                <a:cs typeface="黑体" charset="0"/>
              </a:rPr>
              <a:t>6</a:t>
            </a:r>
            <a:r>
              <a:rPr lang="en-US" altLang="zh-CN" sz="3000" b="1" dirty="0" smtClean="0">
                <a:ea typeface="黑体" charset="0"/>
                <a:cs typeface="黑体" charset="0"/>
              </a:rPr>
              <a:t>. </a:t>
            </a:r>
            <a:r>
              <a:rPr lang="en-US" altLang="zh-CN" sz="3000" b="1" dirty="0" err="1" smtClean="0">
                <a:ea typeface="黑体" charset="0"/>
                <a:cs typeface="黑体" charset="0"/>
              </a:rPr>
              <a:t>vsREMD</a:t>
            </a:r>
            <a:r>
              <a:rPr lang="en-US" altLang="zh-CN" sz="3000" b="1" dirty="0" smtClean="0">
                <a:ea typeface="黑体" charset="0"/>
                <a:cs typeface="黑体" charset="0"/>
              </a:rPr>
              <a:t> + MSM</a:t>
            </a:r>
            <a:endParaRPr lang="en-US" altLang="zh-CN" sz="3000" b="1" dirty="0"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>
                <a:latin typeface="Times New Roman" panose="02020603050405020304" pitchFamily="18" charset="0"/>
              </a:rPr>
              <a:pPr/>
              <a:t>3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8" y="71619"/>
            <a:ext cx="337263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8" y="89995"/>
            <a:ext cx="3486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charset="0"/>
                <a:cs typeface="黑体" charset="0"/>
              </a:rPr>
              <a:t>1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charset="0"/>
                <a:cs typeface="黑体" charset="0"/>
              </a:rPr>
              <a:t>.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charset="0"/>
                <a:cs typeface="黑体" charset="0"/>
              </a:rPr>
              <a:t> The Authors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94572" y="4003382"/>
            <a:ext cx="146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Steffen Wolf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3106" y="3982965"/>
            <a:ext cx="136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Jinan Wang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54528" y="3989176"/>
            <a:ext cx="212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Ariane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 </a:t>
            </a:r>
            <a:r>
              <a:rPr lang="en-US" altLang="zh-C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Nunes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 </a:t>
            </a:r>
            <a:r>
              <a:rPr lang="en-US" altLang="zh-C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Alves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AutoShape 2" descr="Steffen Wol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866" y="1442089"/>
            <a:ext cx="2238375" cy="2438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82965" y="4367344"/>
            <a:ext cx="3686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Privatdozent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</a:rPr>
              <a:t> (Senior Scientist</a:t>
            </a:r>
            <a:r>
              <a:rPr lang="en-US" altLang="zh-CN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zh-CN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Institute 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Physics</a:t>
            </a:r>
          </a:p>
          <a:p>
            <a:pPr algn="ctr"/>
            <a:r>
              <a:rPr lang="en-US" altLang="zh-CN" u="sng" dirty="0" smtClean="0">
                <a:solidFill>
                  <a:srgbClr val="222222"/>
                </a:solidFill>
                <a:latin typeface="Times New Roman" panose="02020603050405020304" pitchFamily="18" charset="0"/>
                <a:hlinkClick r:id="rId5"/>
              </a:rPr>
              <a:t>Albert </a:t>
            </a:r>
            <a:r>
              <a:rPr lang="en-US" altLang="zh-CN" u="sng" dirty="0" err="1">
                <a:solidFill>
                  <a:srgbClr val="222222"/>
                </a:solidFill>
                <a:latin typeface="Times New Roman" panose="02020603050405020304" pitchFamily="18" charset="0"/>
                <a:hlinkClick r:id="rId5"/>
              </a:rPr>
              <a:t>Ludwigs</a:t>
            </a:r>
            <a:r>
              <a:rPr lang="en-US" altLang="zh-CN" u="sng" dirty="0">
                <a:solidFill>
                  <a:srgbClr val="222222"/>
                </a:solidFill>
                <a:latin typeface="Times New Roman" panose="02020603050405020304" pitchFamily="18" charset="0"/>
                <a:hlinkClick r:id="rId5"/>
              </a:rPr>
              <a:t> University Freiburg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1560" y="5419456"/>
            <a:ext cx="332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</a:rPr>
              <a:t>弗莱堡阿尔伯特路德维希大学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250" y="1124347"/>
            <a:ext cx="1968673" cy="275614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119250" y="4485383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u="sng" dirty="0">
                <a:solidFill>
                  <a:srgbClr val="222222"/>
                </a:solidFill>
                <a:latin typeface="Times New Roman" panose="02020603050405020304" pitchFamily="18" charset="0"/>
                <a:hlinkClick r:id="rId7"/>
              </a:rPr>
              <a:t>University of Kansas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45826" y="4469198"/>
            <a:ext cx="2938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u="sng" dirty="0" err="1">
                <a:solidFill>
                  <a:srgbClr val="222222"/>
                </a:solidFill>
                <a:latin typeface="Times New Roman" panose="02020603050405020304" pitchFamily="18" charset="0"/>
                <a:hlinkClick r:id="rId8"/>
              </a:rPr>
              <a:t>Technische</a:t>
            </a:r>
            <a:r>
              <a:rPr lang="en-US" altLang="zh-CN" u="sng" dirty="0">
                <a:solidFill>
                  <a:srgbClr val="222222"/>
                </a:solidFill>
                <a:latin typeface="Times New Roman" panose="02020603050405020304" pitchFamily="18" charset="0"/>
                <a:hlinkClick r:id="rId8"/>
              </a:rPr>
              <a:t> </a:t>
            </a:r>
            <a:r>
              <a:rPr lang="en-US" altLang="zh-CN" u="sng" dirty="0" err="1">
                <a:solidFill>
                  <a:srgbClr val="222222"/>
                </a:solidFill>
                <a:latin typeface="Times New Roman" panose="02020603050405020304" pitchFamily="18" charset="0"/>
                <a:hlinkClick r:id="rId8"/>
              </a:rPr>
              <a:t>Universität</a:t>
            </a:r>
            <a:r>
              <a:rPr lang="en-US" altLang="zh-CN" u="sng" dirty="0">
                <a:solidFill>
                  <a:srgbClr val="222222"/>
                </a:solidFill>
                <a:latin typeface="Times New Roman" panose="02020603050405020304" pitchFamily="18" charset="0"/>
                <a:hlinkClick r:id="rId8"/>
              </a:rPr>
              <a:t> Berlin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85339" y="494721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柏林工业大学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0600" y="1479590"/>
            <a:ext cx="1594347" cy="240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8" y="71619"/>
            <a:ext cx="337263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8" y="89995"/>
            <a:ext cx="3486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a typeface="黑体" charset="0"/>
                <a:cs typeface="黑体" charset="0"/>
              </a:rPr>
              <a:t>2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.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Biased MD</a:t>
            </a:r>
            <a:endParaRPr lang="zh-CN" altLang="en-US" sz="3200" b="1" dirty="0">
              <a:solidFill>
                <a:schemeClr val="bg1"/>
              </a:solidFill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81300" y="183627"/>
            <a:ext cx="843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Steffen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Wolf </a:t>
            </a:r>
            <a:endParaRPr lang="zh-CN" altLang="en-US" sz="2800" b="1" dirty="0"/>
          </a:p>
        </p:txBody>
      </p:sp>
      <p:sp>
        <p:nvSpPr>
          <p:cNvPr id="12" name="矩形 11"/>
          <p:cNvSpPr/>
          <p:nvPr/>
        </p:nvSpPr>
        <p:spPr>
          <a:xfrm>
            <a:off x="354646" y="904987"/>
            <a:ext cx="385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Kramers</a:t>
            </a:r>
            <a:r>
              <a:rPr lang="en-US" altLang="zh-CN" sz="3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 rate theory</a:t>
            </a:r>
            <a:endParaRPr lang="zh-CN" altLang="en-US" sz="30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54" r="8904"/>
          <a:stretch/>
        </p:blipFill>
        <p:spPr>
          <a:xfrm>
            <a:off x="2556782" y="2207316"/>
            <a:ext cx="6282418" cy="120015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381375" y="2204318"/>
            <a:ext cx="3390900" cy="1147228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93648" y="1782425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latin typeface="+mj-lt"/>
              </a:rPr>
              <a:t>preexponential</a:t>
            </a:r>
            <a:r>
              <a:rPr lang="en-US" altLang="zh-CN" sz="2000" dirty="0">
                <a:latin typeface="+mj-lt"/>
              </a:rPr>
              <a:t> factor</a:t>
            </a:r>
            <a:endParaRPr lang="zh-CN" altLang="en-US" sz="2000" dirty="0">
              <a:latin typeface="+mj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805983" y="2204318"/>
            <a:ext cx="2128467" cy="1147228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22919" y="1796022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+mj-lt"/>
              </a:rPr>
              <a:t>Boltzmann probability</a:t>
            </a:r>
            <a:endParaRPr lang="zh-CN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30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8" y="71619"/>
            <a:ext cx="337263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8" y="89995"/>
            <a:ext cx="3486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a typeface="黑体" charset="0"/>
                <a:cs typeface="黑体" charset="0"/>
              </a:rPr>
              <a:t>2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.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Biased MD</a:t>
            </a:r>
            <a:endParaRPr lang="zh-CN" altLang="en-US" sz="3200" b="1" dirty="0">
              <a:solidFill>
                <a:schemeClr val="bg1"/>
              </a:solidFill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81300" y="183627"/>
            <a:ext cx="843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Steffen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Wolf </a:t>
            </a:r>
            <a:endParaRPr lang="zh-CN" altLang="en-US" sz="2800" b="1" dirty="0"/>
          </a:p>
        </p:txBody>
      </p:sp>
      <p:sp>
        <p:nvSpPr>
          <p:cNvPr id="12" name="矩形 11"/>
          <p:cNvSpPr/>
          <p:nvPr/>
        </p:nvSpPr>
        <p:spPr>
          <a:xfrm>
            <a:off x="354646" y="904987"/>
            <a:ext cx="385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Kramers</a:t>
            </a:r>
            <a:r>
              <a:rPr lang="en-US" altLang="zh-CN" sz="3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 rate theory</a:t>
            </a:r>
            <a:endParaRPr lang="zh-CN" altLang="en-US" sz="30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54" r="8904"/>
          <a:stretch/>
        </p:blipFill>
        <p:spPr>
          <a:xfrm>
            <a:off x="2556782" y="2207316"/>
            <a:ext cx="6282418" cy="120015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381375" y="2204318"/>
            <a:ext cx="3390900" cy="1147228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93648" y="1782425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latin typeface="+mj-lt"/>
              </a:rPr>
              <a:t>preexponential</a:t>
            </a:r>
            <a:r>
              <a:rPr lang="en-US" altLang="zh-CN" sz="2000" dirty="0">
                <a:latin typeface="+mj-lt"/>
              </a:rPr>
              <a:t> factor</a:t>
            </a:r>
            <a:endParaRPr lang="zh-CN" altLang="en-US" sz="2000" dirty="0">
              <a:latin typeface="+mj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805983" y="2204318"/>
            <a:ext cx="2128467" cy="1147228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22919" y="1796022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+mj-lt"/>
              </a:rPr>
              <a:t>Boltzmann probability</a:t>
            </a:r>
            <a:endParaRPr lang="zh-CN" altLang="en-US" sz="2000" dirty="0"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88847" y="2479990"/>
            <a:ext cx="3121886" cy="381974"/>
          </a:xfrm>
          <a:prstGeom prst="round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150947" y="2862465"/>
            <a:ext cx="221153" cy="381974"/>
          </a:xfrm>
          <a:prstGeom prst="round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11628" y="4312315"/>
            <a:ext cx="5289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+mj-lt"/>
              </a:rPr>
              <a:t>Hard </a:t>
            </a:r>
            <a:r>
              <a:rPr lang="en-US" altLang="zh-CN" sz="2400" dirty="0">
                <a:latin typeface="+mj-lt"/>
              </a:rPr>
              <a:t>to calculate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j-lt"/>
              </a:rPr>
              <a:t>T</a:t>
            </a:r>
            <a:r>
              <a:rPr lang="en-US" altLang="zh-CN" sz="2400" dirty="0" smtClean="0">
                <a:latin typeface="+mj-lt"/>
              </a:rPr>
              <a:t>he </a:t>
            </a:r>
            <a:r>
              <a:rPr lang="en-US" altLang="zh-CN" sz="2400" dirty="0">
                <a:latin typeface="+mj-lt"/>
              </a:rPr>
              <a:t>fraction </a:t>
            </a:r>
            <a:r>
              <a:rPr lang="en-US" altLang="zh-CN" sz="2400" dirty="0">
                <a:latin typeface="+mj-lt"/>
              </a:rPr>
              <a:t>usually </a:t>
            </a:r>
            <a:r>
              <a:rPr lang="en-US" altLang="zh-CN" sz="2400" dirty="0">
                <a:latin typeface="+mj-lt"/>
              </a:rPr>
              <a:t>cannot be </a:t>
            </a:r>
            <a:r>
              <a:rPr lang="en-US" altLang="zh-CN" sz="2400" dirty="0" smtClean="0">
                <a:latin typeface="+mj-lt"/>
              </a:rPr>
              <a:t>solved analytically</a:t>
            </a:r>
            <a:r>
              <a:rPr lang="en-US" altLang="zh-CN" sz="2400" dirty="0">
                <a:latin typeface="+mj-lt"/>
              </a:rPr>
              <a:t>.</a:t>
            </a:r>
            <a:endParaRPr lang="zh-CN" altLang="en-US" sz="2400" dirty="0">
              <a:latin typeface="+mj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54647" y="4176586"/>
            <a:ext cx="5560122" cy="1524000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5082746" y="3351546"/>
            <a:ext cx="0" cy="407774"/>
          </a:xfrm>
          <a:prstGeom prst="line">
            <a:avLst/>
          </a:prstGeom>
          <a:ln w="1905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891481" y="3810000"/>
            <a:ext cx="0" cy="366586"/>
          </a:xfrm>
          <a:prstGeom prst="line">
            <a:avLst/>
          </a:prstGeom>
          <a:ln w="1905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2885559" y="3759320"/>
            <a:ext cx="2191265" cy="3493"/>
          </a:xfrm>
          <a:prstGeom prst="line">
            <a:avLst/>
          </a:prstGeom>
          <a:ln w="1905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7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8" y="71619"/>
            <a:ext cx="337263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8" y="89995"/>
            <a:ext cx="3486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a typeface="黑体" charset="0"/>
                <a:cs typeface="黑体" charset="0"/>
              </a:rPr>
              <a:t>2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.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Biased MD</a:t>
            </a:r>
            <a:endParaRPr lang="zh-CN" altLang="en-US" sz="3200" b="1" dirty="0">
              <a:solidFill>
                <a:schemeClr val="bg1"/>
              </a:solidFill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81300" y="183627"/>
            <a:ext cx="843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Steffen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Wolf </a:t>
            </a:r>
            <a:endParaRPr lang="zh-CN" altLang="en-US" sz="2800" b="1" dirty="0"/>
          </a:p>
        </p:txBody>
      </p:sp>
      <p:sp>
        <p:nvSpPr>
          <p:cNvPr id="12" name="矩形 11"/>
          <p:cNvSpPr/>
          <p:nvPr/>
        </p:nvSpPr>
        <p:spPr>
          <a:xfrm>
            <a:off x="354646" y="904987"/>
            <a:ext cx="385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Kramers</a:t>
            </a:r>
            <a:r>
              <a:rPr lang="en-US" altLang="zh-CN" sz="3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 rate theory</a:t>
            </a:r>
            <a:endParaRPr lang="zh-CN" altLang="en-US" sz="30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54" r="8904"/>
          <a:stretch/>
        </p:blipFill>
        <p:spPr>
          <a:xfrm>
            <a:off x="2556782" y="2207316"/>
            <a:ext cx="6282418" cy="120015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381375" y="2204318"/>
            <a:ext cx="3390900" cy="1147228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93648" y="1782425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latin typeface="+mj-lt"/>
              </a:rPr>
              <a:t>preexponential</a:t>
            </a:r>
            <a:r>
              <a:rPr lang="en-US" altLang="zh-CN" sz="2000" dirty="0">
                <a:latin typeface="+mj-lt"/>
              </a:rPr>
              <a:t> factor</a:t>
            </a:r>
            <a:endParaRPr lang="zh-CN" altLang="en-US" sz="2000" dirty="0">
              <a:latin typeface="+mj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805983" y="2204318"/>
            <a:ext cx="2128467" cy="1147228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22919" y="1796022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+mj-lt"/>
              </a:rPr>
              <a:t>Boltzmann probability</a:t>
            </a:r>
            <a:endParaRPr lang="zh-CN" altLang="en-US" sz="2000" dirty="0"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88847" y="2479990"/>
            <a:ext cx="3121886" cy="381974"/>
          </a:xfrm>
          <a:prstGeom prst="round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150947" y="2862465"/>
            <a:ext cx="221153" cy="381974"/>
          </a:xfrm>
          <a:prstGeom prst="round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11628" y="4312315"/>
            <a:ext cx="5289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+mj-lt"/>
              </a:rPr>
              <a:t>Hard </a:t>
            </a:r>
            <a:r>
              <a:rPr lang="en-US" altLang="zh-CN" sz="2400" dirty="0">
                <a:latin typeface="+mj-lt"/>
              </a:rPr>
              <a:t>to calculate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+mj-lt"/>
              </a:rPr>
              <a:t>The fraction </a:t>
            </a:r>
            <a:r>
              <a:rPr lang="en-US" altLang="zh-CN" sz="2400" dirty="0">
                <a:latin typeface="+mj-lt"/>
              </a:rPr>
              <a:t>usually </a:t>
            </a:r>
            <a:r>
              <a:rPr lang="en-US" altLang="zh-CN" sz="2400" dirty="0">
                <a:latin typeface="+mj-lt"/>
              </a:rPr>
              <a:t>cannot be </a:t>
            </a:r>
            <a:r>
              <a:rPr lang="en-US" altLang="zh-CN" sz="2400" dirty="0" smtClean="0">
                <a:latin typeface="+mj-lt"/>
              </a:rPr>
              <a:t>solved analytically</a:t>
            </a:r>
            <a:r>
              <a:rPr lang="en-US" altLang="zh-CN" sz="2400" dirty="0">
                <a:latin typeface="+mj-lt"/>
              </a:rPr>
              <a:t>.</a:t>
            </a:r>
            <a:endParaRPr lang="zh-CN" altLang="en-US" sz="2400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28294" y="4314986"/>
            <a:ext cx="5289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C00000"/>
                </a:solidFill>
                <a:latin typeface="+mj-lt"/>
              </a:rPr>
              <a:t>Free </a:t>
            </a:r>
            <a:r>
              <a:rPr lang="en-US" altLang="zh-CN" sz="2400" dirty="0">
                <a:solidFill>
                  <a:srgbClr val="C00000"/>
                </a:solidFill>
                <a:latin typeface="+mj-lt"/>
              </a:rPr>
              <a:t>energy </a:t>
            </a:r>
            <a:r>
              <a:rPr lang="en-US" altLang="zh-CN" sz="2400" dirty="0" smtClean="0">
                <a:solidFill>
                  <a:srgbClr val="C00000"/>
                </a:solidFill>
                <a:latin typeface="+mj-lt"/>
              </a:rPr>
              <a:t>barrier </a:t>
            </a:r>
            <a:r>
              <a:rPr lang="en-US" altLang="zh-CN" sz="2400" dirty="0" smtClean="0">
                <a:latin typeface="+mj-lt"/>
              </a:rPr>
              <a:t>and </a:t>
            </a:r>
            <a:r>
              <a:rPr lang="en-US" altLang="zh-CN" sz="2400" dirty="0" smtClean="0">
                <a:solidFill>
                  <a:srgbClr val="C00000"/>
                </a:solidFill>
                <a:latin typeface="+mj-lt"/>
              </a:rPr>
              <a:t>temperature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+mj-lt"/>
              </a:rPr>
              <a:t>All </a:t>
            </a:r>
            <a:r>
              <a:rPr lang="en-US" altLang="zh-CN" sz="2400" dirty="0">
                <a:latin typeface="+mj-lt"/>
              </a:rPr>
              <a:t>biased techniques employed for</a:t>
            </a:r>
          </a:p>
          <a:p>
            <a:r>
              <a:rPr lang="en-US" altLang="zh-CN" sz="2400" dirty="0">
                <a:latin typeface="+mj-lt"/>
              </a:rPr>
              <a:t>rate prediction modulate these two parts</a:t>
            </a:r>
            <a:endParaRPr lang="zh-CN" altLang="en-US" sz="2400" dirty="0">
              <a:latin typeface="+mj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431270" y="2862465"/>
            <a:ext cx="221153" cy="381974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8058150" y="2469307"/>
            <a:ext cx="594273" cy="381974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354647" y="4176586"/>
            <a:ext cx="5560122" cy="1524000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6088227" y="4176586"/>
            <a:ext cx="5560122" cy="152400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5082746" y="3351546"/>
            <a:ext cx="0" cy="407774"/>
          </a:xfrm>
          <a:prstGeom prst="line">
            <a:avLst/>
          </a:prstGeom>
          <a:ln w="1905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891481" y="3810000"/>
            <a:ext cx="0" cy="366586"/>
          </a:xfrm>
          <a:prstGeom prst="line">
            <a:avLst/>
          </a:prstGeom>
          <a:ln w="1905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2885559" y="3759320"/>
            <a:ext cx="2191265" cy="3493"/>
          </a:xfrm>
          <a:prstGeom prst="line">
            <a:avLst/>
          </a:prstGeom>
          <a:ln w="1905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920671" y="3351546"/>
            <a:ext cx="0" cy="407774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028866" y="3810000"/>
            <a:ext cx="0" cy="366586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7920672" y="3759321"/>
            <a:ext cx="1108194" cy="0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471" y="875083"/>
            <a:ext cx="1233036" cy="123303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8" y="71619"/>
            <a:ext cx="337263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8" y="89995"/>
            <a:ext cx="3486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a typeface="黑体" charset="0"/>
                <a:cs typeface="黑体" charset="0"/>
              </a:rPr>
              <a:t>2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.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Biased MD</a:t>
            </a:r>
            <a:endParaRPr lang="zh-CN" altLang="en-US" sz="3200" b="1" dirty="0">
              <a:solidFill>
                <a:schemeClr val="bg1"/>
              </a:solidFill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81300" y="183627"/>
            <a:ext cx="843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Steffen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Wolf 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602244" y="905546"/>
            <a:ext cx="5289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800" b="1" dirty="0" smtClean="0">
                <a:latin typeface="+mj-lt"/>
              </a:rPr>
              <a:t>Temperature-scaling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8191" y="1475686"/>
            <a:ext cx="528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Temperature-accelerated MD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54317" y="1863018"/>
            <a:ext cx="10579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It is </a:t>
            </a:r>
            <a:r>
              <a:rPr lang="en-US" altLang="zh-CN" sz="2000" b="1" dirty="0" smtClean="0">
                <a:solidFill>
                  <a:srgbClr val="C00000"/>
                </a:solidFill>
                <a:latin typeface="+mj-lt"/>
              </a:rPr>
              <a:t>less suited for the </a:t>
            </a:r>
            <a:r>
              <a:rPr lang="en-US" altLang="zh-CN" sz="2000" b="1" i="1" dirty="0" err="1" smtClean="0">
                <a:solidFill>
                  <a:srgbClr val="C00000"/>
                </a:solidFill>
                <a:latin typeface="+mj-lt"/>
              </a:rPr>
              <a:t>k</a:t>
            </a:r>
            <a:r>
              <a:rPr lang="en-US" altLang="zh-CN" sz="2000" b="1" i="1" baseline="-25000" dirty="0" err="1" smtClean="0">
                <a:solidFill>
                  <a:srgbClr val="C00000"/>
                </a:solidFill>
                <a:latin typeface="+mj-lt"/>
              </a:rPr>
              <a:t>off</a:t>
            </a:r>
            <a:r>
              <a:rPr lang="en-US" altLang="zh-CN" sz="2000" b="1" i="1" baseline="-25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+mj-lt"/>
              </a:rPr>
              <a:t>-problems</a:t>
            </a:r>
            <a:r>
              <a:rPr lang="en-US" altLang="zh-CN" sz="2000" dirty="0" smtClean="0">
                <a:latin typeface="+mj-lt"/>
              </a:rPr>
              <a:t>, as protein structures are sensitive to high temperatures that would be necessary for a sufficient acceleration.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2244" y="2659446"/>
            <a:ext cx="5289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800" b="1" dirty="0" smtClean="0">
                <a:latin typeface="+mj-lt"/>
              </a:rPr>
              <a:t>Bias potential-based methods</a:t>
            </a:r>
          </a:p>
        </p:txBody>
      </p:sp>
      <p:sp>
        <p:nvSpPr>
          <p:cNvPr id="14" name="矩形 13"/>
          <p:cNvSpPr/>
          <p:nvPr/>
        </p:nvSpPr>
        <p:spPr>
          <a:xfrm>
            <a:off x="1054317" y="3217290"/>
            <a:ext cx="528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 smtClean="0">
                <a:latin typeface="+mj-lt"/>
              </a:rPr>
              <a:t>Metadynamics</a:t>
            </a:r>
            <a:r>
              <a:rPr lang="en-US" altLang="zh-CN" sz="2000" dirty="0" smtClean="0">
                <a:latin typeface="+mj-lt"/>
              </a:rPr>
              <a:t>, Ga-MD</a:t>
            </a: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8190" y="3648177"/>
            <a:ext cx="10300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+mj-lt"/>
              </a:rPr>
              <a:t>B</a:t>
            </a:r>
            <a:r>
              <a:rPr lang="en-US" altLang="zh-CN" sz="2000" dirty="0" smtClean="0">
                <a:latin typeface="+mj-lt"/>
              </a:rPr>
              <a:t>iased </a:t>
            </a:r>
            <a:r>
              <a:rPr lang="en-US" altLang="zh-CN" sz="2000" dirty="0">
                <a:latin typeface="+mj-lt"/>
              </a:rPr>
              <a:t>potential methods employ a </a:t>
            </a:r>
            <a:r>
              <a:rPr lang="en-US" altLang="zh-CN" sz="2000" dirty="0" smtClean="0">
                <a:latin typeface="+mj-lt"/>
              </a:rPr>
              <a:t>potential, that </a:t>
            </a:r>
            <a:r>
              <a:rPr lang="en-US" altLang="zh-CN" sz="2000" dirty="0">
                <a:latin typeface="+mj-lt"/>
              </a:rPr>
              <a:t>is added to the system Hamiltonian, leading to an </a:t>
            </a:r>
            <a:r>
              <a:rPr lang="en-US" altLang="zh-CN" sz="2000" b="1" dirty="0">
                <a:solidFill>
                  <a:srgbClr val="C00000"/>
                </a:solidFill>
                <a:latin typeface="+mj-lt"/>
              </a:rPr>
              <a:t>adjusted </a:t>
            </a:r>
            <a:r>
              <a:rPr lang="en-US" altLang="zh-CN" sz="2000" b="1" dirty="0" smtClean="0">
                <a:solidFill>
                  <a:srgbClr val="C00000"/>
                </a:solidFill>
                <a:latin typeface="+mj-lt"/>
              </a:rPr>
              <a:t>probability</a:t>
            </a:r>
            <a:r>
              <a:rPr lang="en-US" altLang="zh-CN" sz="2000" dirty="0" smtClean="0">
                <a:latin typeface="+mj-lt"/>
              </a:rPr>
              <a:t>.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2244" y="4545294"/>
            <a:ext cx="5289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800" b="1" dirty="0" smtClean="0">
                <a:latin typeface="+mj-lt"/>
              </a:rPr>
              <a:t>Bias force-based methods</a:t>
            </a:r>
          </a:p>
        </p:txBody>
      </p:sp>
      <p:sp>
        <p:nvSpPr>
          <p:cNvPr id="20" name="矩形 19"/>
          <p:cNvSpPr/>
          <p:nvPr/>
        </p:nvSpPr>
        <p:spPr>
          <a:xfrm>
            <a:off x="1028192" y="5099291"/>
            <a:ext cx="9573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steered MD, targeted MD, random acceleration MD (RAMD)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8191" y="5573932"/>
            <a:ext cx="10438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+mj-lt"/>
              </a:rPr>
              <a:t>Instead of employing bias potentials to drive a ligand out from its binding site, it is feasible to </a:t>
            </a:r>
            <a:r>
              <a:rPr lang="en-US" altLang="zh-CN" sz="2000" b="1" dirty="0">
                <a:solidFill>
                  <a:srgbClr val="C00000"/>
                </a:solidFill>
                <a:latin typeface="+mj-lt"/>
              </a:rPr>
              <a:t>pull it </a:t>
            </a:r>
            <a:r>
              <a:rPr lang="en-US" altLang="zh-CN" sz="2000" b="1" dirty="0">
                <a:solidFill>
                  <a:srgbClr val="C00000"/>
                </a:solidFill>
                <a:latin typeface="+mj-lt"/>
              </a:rPr>
              <a:t>out </a:t>
            </a:r>
            <a:r>
              <a:rPr lang="en-US" altLang="zh-CN" sz="2000" b="1" dirty="0" smtClean="0">
                <a:solidFill>
                  <a:srgbClr val="C00000"/>
                </a:solidFill>
                <a:latin typeface="+mj-lt"/>
              </a:rPr>
              <a:t>actively</a:t>
            </a:r>
            <a:r>
              <a:rPr lang="en-US" altLang="zh-CN" sz="2000" dirty="0" smtClean="0">
                <a:latin typeface="+mj-lt"/>
              </a:rPr>
              <a:t>.</a:t>
            </a:r>
            <a:endParaRPr lang="zh-CN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4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8" y="71619"/>
            <a:ext cx="337263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8" y="89995"/>
            <a:ext cx="3486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3.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ea typeface="黑体" charset="0"/>
                <a:cs typeface="黑体" charset="0"/>
              </a:rPr>
              <a:t>Databases</a:t>
            </a:r>
            <a:endParaRPr lang="zh-CN" altLang="en-US" sz="3200" b="1" dirty="0">
              <a:solidFill>
                <a:schemeClr val="bg1"/>
              </a:solidFill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81300" y="164577"/>
            <a:ext cx="843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Jinan Wang, 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et al.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51" y="738903"/>
            <a:ext cx="9879158" cy="555029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2502242" y="4636648"/>
            <a:ext cx="2522840" cy="189471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759410" y="1695741"/>
            <a:ext cx="3099488" cy="255374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897658" y="1938645"/>
            <a:ext cx="1633154" cy="255374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803821" y="2248894"/>
            <a:ext cx="1435445" cy="255374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813190" y="5147395"/>
            <a:ext cx="831524" cy="225780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4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283458" y="690843"/>
            <a:ext cx="9045050" cy="130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94467" y="71619"/>
            <a:ext cx="3601231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ea typeface="黑体" charset="0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68" y="89995"/>
            <a:ext cx="3486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a typeface="黑体" charset="0"/>
                <a:cs typeface="黑体" charset="0"/>
              </a:rPr>
              <a:t>4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.</a:t>
            </a:r>
            <a:r>
              <a:rPr lang="en-US" altLang="zh-CN" sz="3200" b="1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ea typeface="黑体" charset="0"/>
                <a:cs typeface="黑体" charset="0"/>
              </a:rPr>
              <a:t>Brief summary </a:t>
            </a:r>
            <a:endParaRPr lang="zh-CN" altLang="en-US" sz="3200" b="1" dirty="0">
              <a:solidFill>
                <a:schemeClr val="bg1"/>
              </a:solidFill>
              <a:ea typeface="黑体" charset="0"/>
              <a:cs typeface="黑体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81300" y="183627"/>
            <a:ext cx="843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Farzin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 Sohraby, 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  <a:cs typeface="黑体" charset="0"/>
              </a:rPr>
              <a:t>et al.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69" y="983225"/>
            <a:ext cx="6207461" cy="53731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020699" y="2312823"/>
            <a:ext cx="4333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dirty="0" smtClean="0">
                <a:latin typeface="+mj-lt"/>
              </a:rPr>
              <a:t>The Random Forest method shows low R</a:t>
            </a:r>
            <a:r>
              <a:rPr lang="en-US" altLang="zh-CN" sz="2400" b="1" baseline="30000" dirty="0" smtClean="0">
                <a:latin typeface="+mj-lt"/>
              </a:rPr>
              <a:t>2</a:t>
            </a:r>
            <a:r>
              <a:rPr lang="en-US" altLang="zh-CN" sz="2400" b="1" dirty="0" smtClean="0">
                <a:latin typeface="+mj-lt"/>
              </a:rPr>
              <a:t> 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365022" y="5641666"/>
            <a:ext cx="735627" cy="225780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767249" y="5641666"/>
            <a:ext cx="406113" cy="225780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020699" y="3922832"/>
            <a:ext cx="4675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dirty="0" err="1" smtClean="0"/>
              <a:t>TauRAMD</a:t>
            </a:r>
            <a:r>
              <a:rPr lang="en-US" altLang="zh-CN" sz="2400" b="1" dirty="0" smtClean="0"/>
              <a:t> is t</a:t>
            </a:r>
            <a:r>
              <a:rPr lang="zh-CN" altLang="en-US" sz="2400" b="1" dirty="0" smtClean="0"/>
              <a:t>he </a:t>
            </a:r>
            <a:r>
              <a:rPr lang="zh-CN" altLang="en-US" sz="2400" b="1" dirty="0"/>
              <a:t>so far best-established method for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relative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unbinding </a:t>
            </a:r>
            <a:r>
              <a:rPr lang="zh-CN" altLang="en-US" sz="2400" b="1" dirty="0"/>
              <a:t>rate prediction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94270" y="2312823"/>
            <a:ext cx="5988907" cy="830997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94270" y="5552304"/>
            <a:ext cx="5988907" cy="4118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-zjxu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24462</TotalTime>
  <Words>647</Words>
  <Application>Microsoft Office PowerPoint</Application>
  <PresentationFormat>宽屏</PresentationFormat>
  <Paragraphs>174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课题一：针对蛋白质机器动态结构进行药物设计的技术</dc:title>
  <dc:creator>dddc-jawang</dc:creator>
  <cp:lastModifiedBy>lywu</cp:lastModifiedBy>
  <cp:revision>1274</cp:revision>
  <dcterms:created xsi:type="dcterms:W3CDTF">2016-05-05T01:58:29Z</dcterms:created>
  <dcterms:modified xsi:type="dcterms:W3CDTF">2023-03-09T10:45:00Z</dcterms:modified>
</cp:coreProperties>
</file>