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6"/>
  </p:notesMasterIdLst>
  <p:handoutMasterIdLst>
    <p:handoutMasterId r:id="rId27"/>
  </p:handoutMasterIdLst>
  <p:sldIdLst>
    <p:sldId id="395" r:id="rId2"/>
    <p:sldId id="520" r:id="rId3"/>
    <p:sldId id="521" r:id="rId4"/>
    <p:sldId id="563" r:id="rId5"/>
    <p:sldId id="565" r:id="rId6"/>
    <p:sldId id="553" r:id="rId7"/>
    <p:sldId id="573" r:id="rId8"/>
    <p:sldId id="567" r:id="rId9"/>
    <p:sldId id="554" r:id="rId10"/>
    <p:sldId id="568" r:id="rId11"/>
    <p:sldId id="569" r:id="rId12"/>
    <p:sldId id="557" r:id="rId13"/>
    <p:sldId id="570" r:id="rId14"/>
    <p:sldId id="571" r:id="rId15"/>
    <p:sldId id="566" r:id="rId16"/>
    <p:sldId id="572" r:id="rId17"/>
    <p:sldId id="560" r:id="rId18"/>
    <p:sldId id="574" r:id="rId19"/>
    <p:sldId id="575" r:id="rId20"/>
    <p:sldId id="576" r:id="rId21"/>
    <p:sldId id="577" r:id="rId22"/>
    <p:sldId id="564" r:id="rId23"/>
    <p:sldId id="579" r:id="rId24"/>
    <p:sldId id="418" r:id="rId25"/>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CC"/>
    <a:srgbClr val="E8E810"/>
    <a:srgbClr val="E3DE00"/>
    <a:srgbClr val="AC23AC"/>
    <a:srgbClr val="0000FF"/>
    <a:srgbClr val="FF0000"/>
    <a:srgbClr val="ECFAFF"/>
    <a:srgbClr val="AFAF00"/>
    <a:srgbClr val="4B4EFB"/>
    <a:srgbClr val="D0CEC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中度样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中度样式 2 - 强调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中度样式 2 - 强调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B301B821-A1FF-4177-AEE7-76D212191A09}" styleName="中度样式 1 - 强调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35" autoAdjust="0"/>
    <p:restoredTop sz="93808" autoAdjust="0"/>
  </p:normalViewPr>
  <p:slideViewPr>
    <p:cSldViewPr snapToGrid="0">
      <p:cViewPr varScale="1">
        <p:scale>
          <a:sx n="122" d="100"/>
          <a:sy n="122" d="100"/>
        </p:scale>
        <p:origin x="120" y="96"/>
      </p:cViewPr>
      <p:guideLst>
        <p:guide orient="horz" pos="2160"/>
        <p:guide pos="3840"/>
      </p:guideLst>
    </p:cSldViewPr>
  </p:slideViewPr>
  <p:notesTextViewPr>
    <p:cViewPr>
      <p:scale>
        <a:sx n="1" d="1"/>
        <a:sy n="1" d="1"/>
      </p:scale>
      <p:origin x="0" y="0"/>
    </p:cViewPr>
  </p:notesTextViewPr>
  <p:notesViewPr>
    <p:cSldViewPr snapToGrid="0">
      <p:cViewPr varScale="1">
        <p:scale>
          <a:sx n="52" d="100"/>
          <a:sy n="52" d="100"/>
        </p:scale>
        <p:origin x="2680" y="5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099E9A0-8747-49EA-9780-2B3AD1E61482}" type="datetimeFigureOut">
              <a:rPr lang="zh-CN" altLang="en-US" smtClean="0"/>
              <a:t>2023/3/8</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900772C-0466-44CB-B282-027A2396C2A8}" type="slidenum">
              <a:rPr lang="zh-CN" altLang="en-US" smtClean="0"/>
              <a:t>‹#›</a:t>
            </a:fld>
            <a:endParaRPr lang="zh-CN" altLang="en-US"/>
          </a:p>
        </p:txBody>
      </p:sp>
    </p:spTree>
    <p:extLst>
      <p:ext uri="{BB962C8B-B14F-4D97-AF65-F5344CB8AC3E}">
        <p14:creationId xmlns:p14="http://schemas.microsoft.com/office/powerpoint/2010/main" val="8689509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9C3A3A5-2E5F-420B-9333-5CCC593BCAD9}" type="datetimeFigureOut">
              <a:rPr lang="zh-CN" altLang="en-US" smtClean="0"/>
              <a:t>2023/3/8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FEA3059-BD93-4B55-9741-1FEBFAD8FC27}" type="slidenum">
              <a:rPr lang="zh-CN" altLang="en-US" smtClean="0"/>
              <a:t>‹#›</a:t>
            </a:fld>
            <a:endParaRPr lang="zh-CN" altLang="en-US"/>
          </a:p>
        </p:txBody>
      </p:sp>
    </p:spTree>
    <p:extLst>
      <p:ext uri="{BB962C8B-B14F-4D97-AF65-F5344CB8AC3E}">
        <p14:creationId xmlns:p14="http://schemas.microsoft.com/office/powerpoint/2010/main" val="27874122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pharmacy.utah.edu/medchem/faculty/current-faculty/Cheatham_T"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3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Tree>
    <p:extLst>
      <p:ext uri="{BB962C8B-B14F-4D97-AF65-F5344CB8AC3E}">
        <p14:creationId xmlns:p14="http://schemas.microsoft.com/office/powerpoint/2010/main" val="20080833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D9AD67F-86B5-4A4D-809C-2178BD2EEAE4}" type="slidenum">
              <a:rPr lang="en-US" altLang="zh-CN"/>
              <a:pPr/>
              <a:t>2</a:t>
            </a:fld>
            <a:endParaRPr lang="en-US" altLang="zh-CN"/>
          </a:p>
        </p:txBody>
      </p:sp>
      <p:sp>
        <p:nvSpPr>
          <p:cNvPr id="819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819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9849098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D9AD67F-86B5-4A4D-809C-2178BD2EEAE4}" type="slidenum">
              <a:rPr lang="en-US" altLang="zh-CN"/>
              <a:pPr/>
              <a:t>3</a:t>
            </a:fld>
            <a:endParaRPr lang="en-US" altLang="zh-CN"/>
          </a:p>
        </p:txBody>
      </p:sp>
      <p:sp>
        <p:nvSpPr>
          <p:cNvPr id="819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8195" name="Rectangle 3"/>
          <p:cNvSpPr>
            <a:spLocks noGrp="1" noChangeArrowheads="1"/>
          </p:cNvSpPr>
          <p:nvPr>
            <p:ph type="body" idx="1"/>
          </p:nvPr>
        </p:nvSpPr>
        <p:spPr/>
        <p:txBody>
          <a:bodyPr/>
          <a:lstStyle/>
          <a:p>
            <a:r>
              <a:rPr lang="en-US" altLang="zh-CN" sz="1050" dirty="0">
                <a:hlinkClick r:id="rId3"/>
              </a:rPr>
              <a:t>Thomas E. Cheatham, III and Lab | College of Pharmacy | University of Utah Health</a:t>
            </a:r>
            <a:endParaRPr lang="en-US" sz="600" dirty="0"/>
          </a:p>
        </p:txBody>
      </p:sp>
    </p:spTree>
    <p:extLst>
      <p:ext uri="{BB962C8B-B14F-4D97-AF65-F5344CB8AC3E}">
        <p14:creationId xmlns:p14="http://schemas.microsoft.com/office/powerpoint/2010/main" val="34031998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D9AD67F-86B5-4A4D-809C-2178BD2EEAE4}" type="slidenum">
              <a:rPr lang="en-US" altLang="zh-CN"/>
              <a:pPr/>
              <a:t>4</a:t>
            </a:fld>
            <a:endParaRPr lang="en-US" altLang="zh-CN"/>
          </a:p>
        </p:txBody>
      </p:sp>
      <p:sp>
        <p:nvSpPr>
          <p:cNvPr id="819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819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6403182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D9AD67F-86B5-4A4D-809C-2178BD2EEAE4}" type="slidenum">
              <a:rPr lang="en-US" altLang="zh-CN"/>
              <a:pPr/>
              <a:t>5</a:t>
            </a:fld>
            <a:endParaRPr lang="en-US" altLang="zh-CN"/>
          </a:p>
        </p:txBody>
      </p:sp>
      <p:sp>
        <p:nvSpPr>
          <p:cNvPr id="819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8195"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33041794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D9AD67F-86B5-4A4D-809C-2178BD2EEAE4}" type="slidenum">
              <a:rPr lang="en-US" altLang="zh-CN"/>
              <a:pPr/>
              <a:t>6</a:t>
            </a:fld>
            <a:endParaRPr lang="en-US" altLang="zh-CN"/>
          </a:p>
        </p:txBody>
      </p:sp>
      <p:sp>
        <p:nvSpPr>
          <p:cNvPr id="819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8195" name="Rectangle 3"/>
          <p:cNvSpPr>
            <a:spLocks noGrp="1" noChangeArrowheads="1"/>
          </p:cNvSpPr>
          <p:nvPr>
            <p:ph type="body" idx="1"/>
          </p:nvPr>
        </p:nvSpPr>
        <p:spPr/>
        <p:txBody>
          <a:bodyPr/>
          <a:lstStyle/>
          <a:p>
            <a:r>
              <a:rPr lang="zh-CN" altLang="en-US" sz="1200" b="0" i="0" kern="1200" dirty="0">
                <a:solidFill>
                  <a:schemeClr val="tx1"/>
                </a:solidFill>
                <a:effectLst/>
                <a:latin typeface="+mn-lt"/>
                <a:ea typeface="+mn-ea"/>
                <a:cs typeface="+mn-cs"/>
              </a:rPr>
              <a:t>凝聚法分层聚类</a:t>
            </a:r>
            <a:endParaRPr lang="en-US" dirty="0"/>
          </a:p>
        </p:txBody>
      </p:sp>
    </p:spTree>
    <p:extLst>
      <p:ext uri="{BB962C8B-B14F-4D97-AF65-F5344CB8AC3E}">
        <p14:creationId xmlns:p14="http://schemas.microsoft.com/office/powerpoint/2010/main" val="38024347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D9AD67F-86B5-4A4D-809C-2178BD2EEAE4}" type="slidenum">
              <a:rPr lang="en-US" altLang="zh-CN"/>
              <a:pPr/>
              <a:t>7</a:t>
            </a:fld>
            <a:endParaRPr lang="en-US" altLang="zh-CN"/>
          </a:p>
        </p:txBody>
      </p:sp>
      <p:sp>
        <p:nvSpPr>
          <p:cNvPr id="819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8195" name="Rectangle 3"/>
          <p:cNvSpPr>
            <a:spLocks noGrp="1" noChangeArrowheads="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zh-CN" sz="1200" b="0" i="0" u="none" strike="noStrike" cap="none" normalizeH="0" baseline="0" dirty="0">
                <a:ln>
                  <a:noFill/>
                </a:ln>
                <a:solidFill>
                  <a:srgbClr val="4D4D4D"/>
                </a:solidFill>
                <a:effectLst/>
                <a:latin typeface="Arial" panose="020B0604020202020204" pitchFamily="34" charset="0"/>
                <a:ea typeface="-apple-system"/>
              </a:rPr>
              <a:t>分散度的值Si：表示第i个类中，度量数据点的分散程度</a:t>
            </a:r>
            <a:r>
              <a:rPr kumimoji="0" lang="en-US" altLang="zh-CN" sz="1200" b="0" i="0" u="none" strike="noStrike" cap="none" normalizeH="0" baseline="0" dirty="0">
                <a:ln>
                  <a:noFill/>
                </a:ln>
                <a:solidFill>
                  <a:srgbClr val="4D4D4D"/>
                </a:solidFill>
                <a:effectLst/>
                <a:latin typeface="Arial" panose="020B0604020202020204" pitchFamily="34" charset="0"/>
                <a:ea typeface="-apple-system"/>
              </a:rPr>
              <a:t>;</a:t>
            </a:r>
            <a:r>
              <a:rPr kumimoji="0" lang="zh-CN" altLang="zh-CN" sz="1200" b="0" i="0" u="none" strike="noStrike" cap="none" normalizeH="0" baseline="0" dirty="0">
                <a:ln>
                  <a:noFill/>
                </a:ln>
                <a:solidFill>
                  <a:srgbClr val="4D4D4D"/>
                </a:solidFill>
                <a:effectLst/>
                <a:latin typeface="Arial" panose="020B0604020202020204" pitchFamily="34" charset="0"/>
                <a:ea typeface="-apple-system"/>
              </a:rPr>
              <a:t> Xj表示第i类中第j个数据点；Ai表示第i类的中心；Ti表示第i类中数据点的个数</a:t>
            </a:r>
            <a:endParaRPr kumimoji="0" lang="zh-CN" altLang="zh-CN" sz="1800" b="0" i="0" u="none" strike="noStrike" cap="none" normalizeH="0" baseline="0" dirty="0">
              <a:ln>
                <a:noFill/>
              </a:ln>
              <a:solidFill>
                <a:schemeClr val="tx1"/>
              </a:solidFill>
              <a:effectLst/>
              <a:latin typeface="Arial" panose="020B0604020202020204" pitchFamily="34" charset="0"/>
            </a:endParaRPr>
          </a:p>
          <a:p>
            <a:r>
              <a:rPr lang="en-US" dirty="0"/>
              <a:t>+</a:t>
            </a:r>
          </a:p>
        </p:txBody>
      </p:sp>
    </p:spTree>
    <p:extLst>
      <p:ext uri="{BB962C8B-B14F-4D97-AF65-F5344CB8AC3E}">
        <p14:creationId xmlns:p14="http://schemas.microsoft.com/office/powerpoint/2010/main" val="15191677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D9AD67F-86B5-4A4D-809C-2178BD2EEAE4}" type="slidenum">
              <a:rPr lang="en-US" altLang="zh-CN"/>
              <a:pPr/>
              <a:t>8</a:t>
            </a:fld>
            <a:endParaRPr lang="en-US" altLang="zh-CN"/>
          </a:p>
        </p:txBody>
      </p:sp>
      <p:sp>
        <p:nvSpPr>
          <p:cNvPr id="819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819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4111417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D9AD67F-86B5-4A4D-809C-2178BD2EEAE4}" type="slidenum">
              <a:rPr lang="en-US" altLang="zh-CN"/>
              <a:pPr/>
              <a:t>9</a:t>
            </a:fld>
            <a:endParaRPr lang="en-US" altLang="zh-CN"/>
          </a:p>
        </p:txBody>
      </p:sp>
      <p:sp>
        <p:nvSpPr>
          <p:cNvPr id="819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8195" name="Rectangle 3"/>
          <p:cNvSpPr>
            <a:spLocks noGrp="1" noChangeArrowheads="1"/>
          </p:cNvSpPr>
          <p:nvPr>
            <p:ph type="body" idx="1"/>
          </p:nvPr>
        </p:nvSpPr>
        <p:spPr/>
        <p:txBody>
          <a:bodyPr/>
          <a:lstStyle/>
          <a:p>
            <a:r>
              <a:rPr lang="zh-CN" altLang="en-US" sz="1200" b="0" i="0" kern="1200" dirty="0">
                <a:solidFill>
                  <a:schemeClr val="tx1"/>
                </a:solidFill>
                <a:effectLst/>
                <a:latin typeface="+mn-lt"/>
                <a:ea typeface="+mn-ea"/>
                <a:cs typeface="+mn-cs"/>
              </a:rPr>
              <a:t>凝聚法分层聚类</a:t>
            </a:r>
            <a:endParaRPr lang="en-US" dirty="0"/>
          </a:p>
        </p:txBody>
      </p:sp>
    </p:spTree>
    <p:extLst>
      <p:ext uri="{BB962C8B-B14F-4D97-AF65-F5344CB8AC3E}">
        <p14:creationId xmlns:p14="http://schemas.microsoft.com/office/powerpoint/2010/main" val="30042270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D9AD67F-86B5-4A4D-809C-2178BD2EEAE4}" type="slidenum">
              <a:rPr lang="en-US" altLang="zh-CN"/>
              <a:pPr/>
              <a:t>10</a:t>
            </a:fld>
            <a:endParaRPr lang="en-US" altLang="zh-CN"/>
          </a:p>
        </p:txBody>
      </p:sp>
      <p:sp>
        <p:nvSpPr>
          <p:cNvPr id="819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8195" name="Rectangle 3"/>
          <p:cNvSpPr>
            <a:spLocks noGrp="1" noChangeArrowheads="1"/>
          </p:cNvSpPr>
          <p:nvPr>
            <p:ph type="body" idx="1"/>
          </p:nvPr>
        </p:nvSpPr>
        <p:spPr/>
        <p:txBody>
          <a:bodyPr/>
          <a:lstStyle/>
          <a:p>
            <a:r>
              <a:rPr lang="zh-CN" altLang="en-US" sz="1200" b="0" i="0" kern="1200" dirty="0">
                <a:solidFill>
                  <a:schemeClr val="tx1"/>
                </a:solidFill>
                <a:effectLst/>
                <a:latin typeface="+mn-lt"/>
                <a:ea typeface="+mn-ea"/>
                <a:cs typeface="+mn-cs"/>
              </a:rPr>
              <a:t>凝聚法分层聚类</a:t>
            </a:r>
            <a:endParaRPr lang="en-US" dirty="0"/>
          </a:p>
        </p:txBody>
      </p:sp>
    </p:spTree>
    <p:extLst>
      <p:ext uri="{BB962C8B-B14F-4D97-AF65-F5344CB8AC3E}">
        <p14:creationId xmlns:p14="http://schemas.microsoft.com/office/powerpoint/2010/main" val="1938671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D9AD67F-86B5-4A4D-809C-2178BD2EEAE4}" type="slidenum">
              <a:rPr lang="en-US" altLang="zh-CN"/>
              <a:pPr/>
              <a:t>11</a:t>
            </a:fld>
            <a:endParaRPr lang="en-US" altLang="zh-CN"/>
          </a:p>
        </p:txBody>
      </p:sp>
      <p:sp>
        <p:nvSpPr>
          <p:cNvPr id="819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8195" name="Rectangle 3"/>
          <p:cNvSpPr>
            <a:spLocks noGrp="1" noChangeArrowheads="1"/>
          </p:cNvSpPr>
          <p:nvPr>
            <p:ph type="body" idx="1"/>
          </p:nvPr>
        </p:nvSpPr>
        <p:spPr/>
        <p:txBody>
          <a:bodyPr/>
          <a:lstStyle/>
          <a:p>
            <a:r>
              <a:rPr lang="zh-CN" altLang="en-US" sz="1200" b="0" i="0" kern="1200" dirty="0">
                <a:solidFill>
                  <a:schemeClr val="tx1"/>
                </a:solidFill>
                <a:effectLst/>
                <a:latin typeface="+mn-lt"/>
                <a:ea typeface="+mn-ea"/>
                <a:cs typeface="+mn-cs"/>
              </a:rPr>
              <a:t>凝聚法分层聚类</a:t>
            </a:r>
            <a:endParaRPr lang="en-US" dirty="0"/>
          </a:p>
        </p:txBody>
      </p:sp>
    </p:spTree>
    <p:extLst>
      <p:ext uri="{BB962C8B-B14F-4D97-AF65-F5344CB8AC3E}">
        <p14:creationId xmlns:p14="http://schemas.microsoft.com/office/powerpoint/2010/main" val="39552845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D9AD67F-86B5-4A4D-809C-2178BD2EEAE4}" type="slidenum">
              <a:rPr lang="en-US" altLang="zh-CN"/>
              <a:pPr/>
              <a:t>12</a:t>
            </a:fld>
            <a:endParaRPr lang="en-US" altLang="zh-CN"/>
          </a:p>
        </p:txBody>
      </p:sp>
      <p:sp>
        <p:nvSpPr>
          <p:cNvPr id="819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8195" name="Rectangle 3"/>
          <p:cNvSpPr>
            <a:spLocks noGrp="1" noChangeArrowheads="1"/>
          </p:cNvSpPr>
          <p:nvPr>
            <p:ph type="body" idx="1"/>
          </p:nvPr>
        </p:nvSpPr>
        <p:spPr/>
        <p:txBody>
          <a:bodyPr/>
          <a:lstStyle/>
          <a:p>
            <a:r>
              <a:rPr lang="zh-CN" altLang="en-US" sz="1200" b="0" i="0" kern="1200" dirty="0">
                <a:solidFill>
                  <a:schemeClr val="tx1"/>
                </a:solidFill>
                <a:effectLst/>
                <a:latin typeface="+mn-lt"/>
                <a:ea typeface="+mn-ea"/>
                <a:cs typeface="+mn-cs"/>
              </a:rPr>
              <a:t>凝聚法分层聚类</a:t>
            </a:r>
            <a:endParaRPr lang="en-US" dirty="0"/>
          </a:p>
        </p:txBody>
      </p:sp>
    </p:spTree>
    <p:extLst>
      <p:ext uri="{BB962C8B-B14F-4D97-AF65-F5344CB8AC3E}">
        <p14:creationId xmlns:p14="http://schemas.microsoft.com/office/powerpoint/2010/main" val="36190231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D9AD67F-86B5-4A4D-809C-2178BD2EEAE4}" type="slidenum">
              <a:rPr lang="en-US" altLang="zh-CN"/>
              <a:pPr/>
              <a:t>13</a:t>
            </a:fld>
            <a:endParaRPr lang="en-US" altLang="zh-CN"/>
          </a:p>
        </p:txBody>
      </p:sp>
      <p:sp>
        <p:nvSpPr>
          <p:cNvPr id="819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8195" name="Rectangle 3"/>
          <p:cNvSpPr>
            <a:spLocks noGrp="1" noChangeArrowheads="1"/>
          </p:cNvSpPr>
          <p:nvPr>
            <p:ph type="body" idx="1"/>
          </p:nvPr>
        </p:nvSpPr>
        <p:spPr/>
        <p:txBody>
          <a:bodyPr/>
          <a:lstStyle/>
          <a:p>
            <a:r>
              <a:rPr lang="zh-CN" altLang="en-US" sz="1200" b="0" i="0" kern="1200" dirty="0">
                <a:solidFill>
                  <a:schemeClr val="tx1"/>
                </a:solidFill>
                <a:effectLst/>
                <a:latin typeface="+mn-lt"/>
                <a:ea typeface="+mn-ea"/>
                <a:cs typeface="+mn-cs"/>
              </a:rPr>
              <a:t>凝聚法分层聚类</a:t>
            </a:r>
            <a:endParaRPr lang="en-US" dirty="0"/>
          </a:p>
        </p:txBody>
      </p:sp>
    </p:spTree>
    <p:extLst>
      <p:ext uri="{BB962C8B-B14F-4D97-AF65-F5344CB8AC3E}">
        <p14:creationId xmlns:p14="http://schemas.microsoft.com/office/powerpoint/2010/main" val="1464380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D9AD67F-86B5-4A4D-809C-2178BD2EEAE4}" type="slidenum">
              <a:rPr lang="en-US" altLang="zh-CN"/>
              <a:pPr/>
              <a:t>14</a:t>
            </a:fld>
            <a:endParaRPr lang="en-US" altLang="zh-CN"/>
          </a:p>
        </p:txBody>
      </p:sp>
      <p:sp>
        <p:nvSpPr>
          <p:cNvPr id="819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8195" name="Rectangle 3"/>
          <p:cNvSpPr>
            <a:spLocks noGrp="1" noChangeArrowheads="1"/>
          </p:cNvSpPr>
          <p:nvPr>
            <p:ph type="body" idx="1"/>
          </p:nvPr>
        </p:nvSpPr>
        <p:spPr/>
        <p:txBody>
          <a:bodyPr/>
          <a:lstStyle/>
          <a:p>
            <a:pPr marL="342900" indent="-342900">
              <a:buAutoNum type="arabicPeriod"/>
            </a:pPr>
            <a:r>
              <a:rPr lang="en-US" altLang="zh-CN" dirty="0"/>
              <a:t>SOM is</a:t>
            </a:r>
            <a:r>
              <a:rPr lang="zh-CN" altLang="en-US" dirty="0"/>
              <a:t> a form of artificial neural network.</a:t>
            </a:r>
            <a:endParaRPr lang="en-US" altLang="zh-CN" dirty="0"/>
          </a:p>
          <a:p>
            <a:pPr marL="342900" indent="-342900">
              <a:buAutoNum type="arabicPeriod"/>
            </a:pPr>
            <a:r>
              <a:rPr lang="en-US" altLang="zh-CN" dirty="0"/>
              <a:t>Randomly assign the values of attributes for each cluster (map node). </a:t>
            </a:r>
          </a:p>
          <a:p>
            <a:pPr marL="342900" indent="-342900">
              <a:buAutoNum type="arabicPeriod"/>
            </a:pPr>
            <a:r>
              <a:rPr lang="en-US" altLang="zh-CN" dirty="0"/>
              <a:t>Train the underlying map (a simple linked loop) with all points.</a:t>
            </a:r>
          </a:p>
          <a:p>
            <a:pPr marL="342900" indent="-342900">
              <a:buAutoNum type="arabicPeriod"/>
            </a:pPr>
            <a:r>
              <a:rPr lang="en-US" altLang="zh-CN" dirty="0"/>
              <a:t>Repeat the training a lot of times. </a:t>
            </a:r>
          </a:p>
          <a:p>
            <a:pPr marL="342900" indent="-342900">
              <a:buAutoNum type="arabicPeriod"/>
            </a:pPr>
            <a:r>
              <a:rPr lang="en-US" altLang="zh-CN" dirty="0"/>
              <a:t>assign the points to the closest trained cluster. </a:t>
            </a:r>
          </a:p>
          <a:p>
            <a:endParaRPr lang="en-US" altLang="zh-CN" dirty="0"/>
          </a:p>
          <a:p>
            <a:r>
              <a:rPr lang="en-US" altLang="zh-CN" dirty="0"/>
              <a:t> </a:t>
            </a:r>
          </a:p>
        </p:txBody>
      </p:sp>
    </p:spTree>
    <p:extLst>
      <p:ext uri="{BB962C8B-B14F-4D97-AF65-F5344CB8AC3E}">
        <p14:creationId xmlns:p14="http://schemas.microsoft.com/office/powerpoint/2010/main" val="11542517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D9AD67F-86B5-4A4D-809C-2178BD2EEAE4}" type="slidenum">
              <a:rPr lang="en-US" altLang="zh-CN"/>
              <a:pPr/>
              <a:t>15</a:t>
            </a:fld>
            <a:endParaRPr lang="en-US" altLang="zh-CN"/>
          </a:p>
        </p:txBody>
      </p:sp>
      <p:sp>
        <p:nvSpPr>
          <p:cNvPr id="819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8195" name="Rectangle 3"/>
          <p:cNvSpPr>
            <a:spLocks noGrp="1" noChangeArrowheads="1"/>
          </p:cNvSpPr>
          <p:nvPr>
            <p:ph type="body" idx="1"/>
          </p:nvPr>
        </p:nvSpPr>
        <p:spPr/>
        <p:txBody>
          <a:bodyPr/>
          <a:lstStyle/>
          <a:p>
            <a:r>
              <a:rPr lang="zh-CN" altLang="en-US" sz="1200" b="0" i="0" kern="1200" dirty="0">
                <a:solidFill>
                  <a:schemeClr val="tx1"/>
                </a:solidFill>
                <a:effectLst/>
                <a:latin typeface="+mn-lt"/>
                <a:ea typeface="+mn-ea"/>
                <a:cs typeface="+mn-cs"/>
              </a:rPr>
              <a:t>凝聚法分层聚类</a:t>
            </a:r>
            <a:endParaRPr lang="en-US" dirty="0"/>
          </a:p>
        </p:txBody>
      </p:sp>
    </p:spTree>
    <p:extLst>
      <p:ext uri="{BB962C8B-B14F-4D97-AF65-F5344CB8AC3E}">
        <p14:creationId xmlns:p14="http://schemas.microsoft.com/office/powerpoint/2010/main" val="1165729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D9AD67F-86B5-4A4D-809C-2178BD2EEAE4}" type="slidenum">
              <a:rPr lang="en-US" altLang="zh-CN"/>
              <a:pPr/>
              <a:t>16</a:t>
            </a:fld>
            <a:endParaRPr lang="en-US" altLang="zh-CN"/>
          </a:p>
        </p:txBody>
      </p:sp>
      <p:sp>
        <p:nvSpPr>
          <p:cNvPr id="819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8195" name="Rectangle 3"/>
          <p:cNvSpPr>
            <a:spLocks noGrp="1" noChangeArrowheads="1"/>
          </p:cNvSpPr>
          <p:nvPr>
            <p:ph type="body" idx="1"/>
          </p:nvPr>
        </p:nvSpPr>
        <p:spPr/>
        <p:txBody>
          <a:bodyPr/>
          <a:lstStyle/>
          <a:p>
            <a:r>
              <a:rPr lang="zh-CN" altLang="en-US" sz="1200" b="0" i="0" kern="1200" dirty="0">
                <a:solidFill>
                  <a:schemeClr val="tx1"/>
                </a:solidFill>
                <a:effectLst/>
                <a:latin typeface="+mn-lt"/>
                <a:ea typeface="+mn-ea"/>
                <a:cs typeface="+mn-cs"/>
              </a:rPr>
              <a:t>凝聚法分层聚类</a:t>
            </a:r>
            <a:endParaRPr lang="en-US" dirty="0"/>
          </a:p>
        </p:txBody>
      </p:sp>
    </p:spTree>
    <p:extLst>
      <p:ext uri="{BB962C8B-B14F-4D97-AF65-F5344CB8AC3E}">
        <p14:creationId xmlns:p14="http://schemas.microsoft.com/office/powerpoint/2010/main" val="39228617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D9AD67F-86B5-4A4D-809C-2178BD2EEAE4}" type="slidenum">
              <a:rPr lang="en-US" altLang="zh-CN"/>
              <a:pPr/>
              <a:t>17</a:t>
            </a:fld>
            <a:endParaRPr lang="en-US" altLang="zh-CN"/>
          </a:p>
        </p:txBody>
      </p:sp>
      <p:sp>
        <p:nvSpPr>
          <p:cNvPr id="819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8195" name="Rectangle 3"/>
          <p:cNvSpPr>
            <a:spLocks noGrp="1" noChangeArrowheads="1"/>
          </p:cNvSpPr>
          <p:nvPr>
            <p:ph type="body" idx="1"/>
          </p:nvPr>
        </p:nvSpPr>
        <p:spPr/>
        <p:txBody>
          <a:bodyPr/>
          <a:lstStyle/>
          <a:p>
            <a:r>
              <a:rPr lang="zh-CN" altLang="en-US" sz="1200" b="0" i="0" kern="1200" dirty="0">
                <a:solidFill>
                  <a:schemeClr val="tx1"/>
                </a:solidFill>
                <a:effectLst/>
                <a:latin typeface="+mn-lt"/>
                <a:ea typeface="+mn-ea"/>
                <a:cs typeface="+mn-cs"/>
              </a:rPr>
              <a:t>凝聚法分层聚类</a:t>
            </a:r>
            <a:endParaRPr lang="en-US" dirty="0"/>
          </a:p>
        </p:txBody>
      </p:sp>
    </p:spTree>
    <p:extLst>
      <p:ext uri="{BB962C8B-B14F-4D97-AF65-F5344CB8AC3E}">
        <p14:creationId xmlns:p14="http://schemas.microsoft.com/office/powerpoint/2010/main" val="10420889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D9AD67F-86B5-4A4D-809C-2178BD2EEAE4}" type="slidenum">
              <a:rPr lang="en-US" altLang="zh-CN"/>
              <a:pPr/>
              <a:t>18</a:t>
            </a:fld>
            <a:endParaRPr lang="en-US" altLang="zh-CN"/>
          </a:p>
        </p:txBody>
      </p:sp>
      <p:sp>
        <p:nvSpPr>
          <p:cNvPr id="819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8195" name="Rectangle 3"/>
          <p:cNvSpPr>
            <a:spLocks noGrp="1" noChangeArrowheads="1"/>
          </p:cNvSpPr>
          <p:nvPr>
            <p:ph type="body" idx="1"/>
          </p:nvPr>
        </p:nvSpPr>
        <p:spPr/>
        <p:txBody>
          <a:bodyPr/>
          <a:lstStyle/>
          <a:p>
            <a:r>
              <a:rPr lang="zh-CN" altLang="en-US" sz="1200" b="0" i="0" kern="1200" dirty="0">
                <a:solidFill>
                  <a:schemeClr val="tx1"/>
                </a:solidFill>
                <a:effectLst/>
                <a:latin typeface="+mn-lt"/>
                <a:ea typeface="+mn-ea"/>
                <a:cs typeface="+mn-cs"/>
              </a:rPr>
              <a:t>凝聚法分层聚类</a:t>
            </a:r>
            <a:endParaRPr lang="en-US" dirty="0"/>
          </a:p>
        </p:txBody>
      </p:sp>
    </p:spTree>
    <p:extLst>
      <p:ext uri="{BB962C8B-B14F-4D97-AF65-F5344CB8AC3E}">
        <p14:creationId xmlns:p14="http://schemas.microsoft.com/office/powerpoint/2010/main" val="12463308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D9AD67F-86B5-4A4D-809C-2178BD2EEAE4}" type="slidenum">
              <a:rPr lang="en-US" altLang="zh-CN"/>
              <a:pPr/>
              <a:t>19</a:t>
            </a:fld>
            <a:endParaRPr lang="en-US" altLang="zh-CN"/>
          </a:p>
        </p:txBody>
      </p:sp>
      <p:sp>
        <p:nvSpPr>
          <p:cNvPr id="819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8195" name="Rectangle 3"/>
          <p:cNvSpPr>
            <a:spLocks noGrp="1" noChangeArrowheads="1"/>
          </p:cNvSpPr>
          <p:nvPr>
            <p:ph type="body" idx="1"/>
          </p:nvPr>
        </p:nvSpPr>
        <p:spPr/>
        <p:txBody>
          <a:bodyPr/>
          <a:lstStyle/>
          <a:p>
            <a:r>
              <a:rPr lang="zh-CN" altLang="en-US" sz="1200" b="0" i="0" kern="1200" dirty="0">
                <a:solidFill>
                  <a:schemeClr val="tx1"/>
                </a:solidFill>
                <a:effectLst/>
                <a:latin typeface="+mn-lt"/>
                <a:ea typeface="+mn-ea"/>
                <a:cs typeface="+mn-cs"/>
              </a:rPr>
              <a:t>凝聚法分层聚类</a:t>
            </a:r>
            <a:endParaRPr lang="en-US" dirty="0"/>
          </a:p>
        </p:txBody>
      </p:sp>
    </p:spTree>
    <p:extLst>
      <p:ext uri="{BB962C8B-B14F-4D97-AF65-F5344CB8AC3E}">
        <p14:creationId xmlns:p14="http://schemas.microsoft.com/office/powerpoint/2010/main" val="49295903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D9AD67F-86B5-4A4D-809C-2178BD2EEAE4}" type="slidenum">
              <a:rPr lang="en-US" altLang="zh-CN"/>
              <a:pPr/>
              <a:t>20</a:t>
            </a:fld>
            <a:endParaRPr lang="en-US" altLang="zh-CN"/>
          </a:p>
        </p:txBody>
      </p:sp>
      <p:sp>
        <p:nvSpPr>
          <p:cNvPr id="819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8195" name="Rectangle 3"/>
          <p:cNvSpPr>
            <a:spLocks noGrp="1" noChangeArrowheads="1"/>
          </p:cNvSpPr>
          <p:nvPr>
            <p:ph type="body" idx="1"/>
          </p:nvPr>
        </p:nvSpPr>
        <p:spPr/>
        <p:txBody>
          <a:bodyPr/>
          <a:lstStyle/>
          <a:p>
            <a:r>
              <a:rPr lang="zh-CN" altLang="en-US" sz="1200" b="0" i="0" kern="1200" dirty="0">
                <a:solidFill>
                  <a:schemeClr val="tx1"/>
                </a:solidFill>
                <a:effectLst/>
                <a:latin typeface="+mn-lt"/>
                <a:ea typeface="+mn-ea"/>
                <a:cs typeface="+mn-cs"/>
              </a:rPr>
              <a:t>凝聚法分层聚类</a:t>
            </a:r>
            <a:endParaRPr lang="en-US" dirty="0"/>
          </a:p>
        </p:txBody>
      </p:sp>
    </p:spTree>
    <p:extLst>
      <p:ext uri="{BB962C8B-B14F-4D97-AF65-F5344CB8AC3E}">
        <p14:creationId xmlns:p14="http://schemas.microsoft.com/office/powerpoint/2010/main" val="26596471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D9AD67F-86B5-4A4D-809C-2178BD2EEAE4}" type="slidenum">
              <a:rPr lang="en-US" altLang="zh-CN"/>
              <a:pPr/>
              <a:t>21</a:t>
            </a:fld>
            <a:endParaRPr lang="en-US" altLang="zh-CN"/>
          </a:p>
        </p:txBody>
      </p:sp>
      <p:sp>
        <p:nvSpPr>
          <p:cNvPr id="819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8195" name="Rectangle 3"/>
          <p:cNvSpPr>
            <a:spLocks noGrp="1" noChangeArrowheads="1"/>
          </p:cNvSpPr>
          <p:nvPr>
            <p:ph type="body" idx="1"/>
          </p:nvPr>
        </p:nvSpPr>
        <p:spPr/>
        <p:txBody>
          <a:bodyPr/>
          <a:lstStyle/>
          <a:p>
            <a:r>
              <a:rPr lang="zh-CN" altLang="en-US" sz="1200" b="0" i="0" kern="1200" dirty="0">
                <a:solidFill>
                  <a:schemeClr val="tx1"/>
                </a:solidFill>
                <a:effectLst/>
                <a:latin typeface="+mn-lt"/>
                <a:ea typeface="+mn-ea"/>
                <a:cs typeface="+mn-cs"/>
              </a:rPr>
              <a:t>凝聚法分层聚类</a:t>
            </a:r>
            <a:endParaRPr lang="en-US" dirty="0"/>
          </a:p>
        </p:txBody>
      </p:sp>
    </p:spTree>
    <p:extLst>
      <p:ext uri="{BB962C8B-B14F-4D97-AF65-F5344CB8AC3E}">
        <p14:creationId xmlns:p14="http://schemas.microsoft.com/office/powerpoint/2010/main" val="35116368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D9AD67F-86B5-4A4D-809C-2178BD2EEAE4}" type="slidenum">
              <a:rPr lang="en-US" altLang="zh-CN"/>
              <a:pPr/>
              <a:t>22</a:t>
            </a:fld>
            <a:endParaRPr lang="en-US" altLang="zh-CN"/>
          </a:p>
        </p:txBody>
      </p:sp>
      <p:sp>
        <p:nvSpPr>
          <p:cNvPr id="819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819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18038548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D9AD67F-86B5-4A4D-809C-2178BD2EEAE4}" type="slidenum">
              <a:rPr lang="en-US" altLang="zh-CN"/>
              <a:pPr/>
              <a:t>23</a:t>
            </a:fld>
            <a:endParaRPr lang="en-US" altLang="zh-CN"/>
          </a:p>
        </p:txBody>
      </p:sp>
      <p:sp>
        <p:nvSpPr>
          <p:cNvPr id="819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8195"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39722952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dirty="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单击以编辑母版副标题样式</a:t>
            </a:r>
            <a:endParaRPr lang="en-US" dirty="0"/>
          </a:p>
        </p:txBody>
      </p:sp>
      <p:sp>
        <p:nvSpPr>
          <p:cNvPr id="4" name="Date Placeholder 3"/>
          <p:cNvSpPr>
            <a:spLocks noGrp="1"/>
          </p:cNvSpPr>
          <p:nvPr>
            <p:ph type="dt" sz="half" idx="10"/>
          </p:nvPr>
        </p:nvSpPr>
        <p:spPr/>
        <p:txBody>
          <a:bodyPr/>
          <a:lstStyle/>
          <a:p>
            <a:fld id="{C9544B7A-89B0-4708-90D9-4851185AB967}" type="datetime1">
              <a:rPr lang="zh-CN" altLang="en-US" smtClean="0"/>
              <a:t>2023/3/8</a:t>
            </a:fld>
            <a:endParaRPr lang="zh-CN" altLang="en-US" dirty="0"/>
          </a:p>
        </p:txBody>
      </p:sp>
      <p:sp>
        <p:nvSpPr>
          <p:cNvPr id="5" name="Footer Placeholder 4"/>
          <p:cNvSpPr>
            <a:spLocks noGrp="1"/>
          </p:cNvSpPr>
          <p:nvPr>
            <p:ph type="ftr" sz="quarter" idx="11"/>
          </p:nvPr>
        </p:nvSpPr>
        <p:spPr/>
        <p:txBody>
          <a:bodyPr/>
          <a:lstStyle/>
          <a:p>
            <a:endParaRPr lang="zh-CN" altLang="en-US" dirty="0"/>
          </a:p>
        </p:txBody>
      </p:sp>
      <p:sp>
        <p:nvSpPr>
          <p:cNvPr id="6" name="Slide Number Placeholder 5"/>
          <p:cNvSpPr>
            <a:spLocks noGrp="1"/>
          </p:cNvSpPr>
          <p:nvPr>
            <p:ph type="sldNum" sz="quarter" idx="12"/>
          </p:nvPr>
        </p:nvSpPr>
        <p:spPr/>
        <p:txBody>
          <a:bodyPr/>
          <a:lstStyle/>
          <a:p>
            <a:fld id="{5B8AC867-72ED-42EA-92C6-36FC511EE56C}" type="slidenum">
              <a:rPr lang="zh-CN" altLang="en-US" smtClean="0"/>
              <a:t>‹#›</a:t>
            </a:fld>
            <a:endParaRPr lang="zh-CN" altLang="en-US" dirty="0"/>
          </a:p>
        </p:txBody>
      </p:sp>
    </p:spTree>
    <p:extLst>
      <p:ext uri="{BB962C8B-B14F-4D97-AF65-F5344CB8AC3E}">
        <p14:creationId xmlns:p14="http://schemas.microsoft.com/office/powerpoint/2010/main" val="15605010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dirty="0"/>
              <a:t>单击此处编辑母版标题样式</a:t>
            </a:r>
            <a:endParaRPr lang="en-US" dirty="0"/>
          </a:p>
        </p:txBody>
      </p:sp>
      <p:sp>
        <p:nvSpPr>
          <p:cNvPr id="3" name="Content Placeholder 2"/>
          <p:cNvSpPr>
            <a:spLocks noGrp="1"/>
          </p:cNvSpPr>
          <p:nvPr>
            <p:ph idx="1"/>
          </p:nvPr>
        </p:nvSpPr>
        <p:spPr/>
        <p:txBody>
          <a:bodyPr/>
          <a:lstStyle/>
          <a:p>
            <a:pPr lvl="0"/>
            <a:r>
              <a:rPr lang="zh-CN" altLang="en-US" dirty="0"/>
              <a:t>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endParaRPr lang="en-US" dirty="0"/>
          </a:p>
        </p:txBody>
      </p:sp>
      <p:sp>
        <p:nvSpPr>
          <p:cNvPr id="4" name="Date Placeholder 3"/>
          <p:cNvSpPr>
            <a:spLocks noGrp="1"/>
          </p:cNvSpPr>
          <p:nvPr>
            <p:ph type="dt" sz="half" idx="10"/>
          </p:nvPr>
        </p:nvSpPr>
        <p:spPr/>
        <p:txBody>
          <a:bodyPr/>
          <a:lstStyle/>
          <a:p>
            <a:fld id="{972C16B0-41EA-4964-9422-BB0F2CF7D4B4}" type="datetime1">
              <a:rPr lang="zh-CN" altLang="en-US" smtClean="0"/>
              <a:t>2023/3/8</a:t>
            </a:fld>
            <a:endParaRPr lang="zh-CN" altLang="en-US"/>
          </a:p>
        </p:txBody>
      </p:sp>
      <p:sp>
        <p:nvSpPr>
          <p:cNvPr id="5" name="Footer Placeholder 4"/>
          <p:cNvSpPr>
            <a:spLocks noGrp="1"/>
          </p:cNvSpPr>
          <p:nvPr>
            <p:ph type="ftr" sz="quarter" idx="11"/>
          </p:nvPr>
        </p:nvSpPr>
        <p:spPr/>
        <p:txBody>
          <a:bodyPr/>
          <a:lstStyle/>
          <a:p>
            <a:endParaRPr lang="zh-CN" altLang="en-US" dirty="0"/>
          </a:p>
        </p:txBody>
      </p:sp>
      <p:sp>
        <p:nvSpPr>
          <p:cNvPr id="6" name="Slide Number Placeholder 5"/>
          <p:cNvSpPr>
            <a:spLocks noGrp="1"/>
          </p:cNvSpPr>
          <p:nvPr>
            <p:ph type="sldNum" sz="quarter" idx="12"/>
          </p:nvPr>
        </p:nvSpPr>
        <p:spPr/>
        <p:txBody>
          <a:bodyPr/>
          <a:lstStyle/>
          <a:p>
            <a:fld id="{5B8AC867-72ED-42EA-92C6-36FC511EE56C}" type="slidenum">
              <a:rPr lang="zh-CN" altLang="en-US" smtClean="0"/>
              <a:t>‹#›</a:t>
            </a:fld>
            <a:endParaRPr lang="zh-CN" altLang="en-US" dirty="0"/>
          </a:p>
        </p:txBody>
      </p:sp>
    </p:spTree>
    <p:extLst>
      <p:ext uri="{BB962C8B-B14F-4D97-AF65-F5344CB8AC3E}">
        <p14:creationId xmlns:p14="http://schemas.microsoft.com/office/powerpoint/2010/main" val="748374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p:txBody>
          <a:bodyPr/>
          <a:lstStyle/>
          <a:p>
            <a:fld id="{ADD84556-FFFA-4F06-B1C0-2145885148D0}" type="datetime1">
              <a:rPr lang="zh-CN" altLang="en-US" smtClean="0"/>
              <a:t>2023/3/8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B8AC867-72ED-42EA-92C6-36FC511EE56C}" type="slidenum">
              <a:rPr lang="zh-CN" altLang="en-US" smtClean="0"/>
              <a:t>‹#›</a:t>
            </a:fld>
            <a:endParaRPr lang="zh-CN" altLang="en-US"/>
          </a:p>
        </p:txBody>
      </p:sp>
    </p:spTree>
    <p:extLst>
      <p:ext uri="{BB962C8B-B14F-4D97-AF65-F5344CB8AC3E}">
        <p14:creationId xmlns:p14="http://schemas.microsoft.com/office/powerpoint/2010/main" val="26324879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53D7A5D9-EB6E-40A7-999E-3636C7FD9FE5}" type="datetime1">
              <a:rPr lang="zh-CN" altLang="en-US" smtClean="0"/>
              <a:t>2023/3/8</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5B8AC867-72ED-42EA-92C6-36FC511EE56C}" type="slidenum">
              <a:rPr lang="zh-CN" altLang="en-US" smtClean="0"/>
              <a:t>‹#›</a:t>
            </a:fld>
            <a:endParaRPr lang="zh-CN" altLang="en-US"/>
          </a:p>
        </p:txBody>
      </p:sp>
    </p:spTree>
    <p:extLst>
      <p:ext uri="{BB962C8B-B14F-4D97-AF65-F5344CB8AC3E}">
        <p14:creationId xmlns:p14="http://schemas.microsoft.com/office/powerpoint/2010/main" val="39857272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789FA6D4-9D2F-41BC-B089-08CE1C7CA19A}" type="datetime1">
              <a:rPr lang="zh-CN" altLang="en-US" smtClean="0"/>
              <a:t>2023/3/8</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5B8AC867-72ED-42EA-92C6-36FC511EE56C}" type="slidenum">
              <a:rPr lang="zh-CN" altLang="en-US" smtClean="0"/>
              <a:t>‹#›</a:t>
            </a:fld>
            <a:endParaRPr lang="zh-CN" altLang="en-US"/>
          </a:p>
        </p:txBody>
      </p:sp>
    </p:spTree>
    <p:extLst>
      <p:ext uri="{BB962C8B-B14F-4D97-AF65-F5344CB8AC3E}">
        <p14:creationId xmlns:p14="http://schemas.microsoft.com/office/powerpoint/2010/main" val="21752135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721D6D56-92EC-4EC7-AE10-A882F5209FA6}" type="datetime1">
              <a:rPr lang="zh-CN" altLang="en-US" smtClean="0"/>
              <a:t>2023/3/8</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5B8AC867-72ED-42EA-92C6-36FC511EE56C}" type="slidenum">
              <a:rPr lang="zh-CN" altLang="en-US" smtClean="0"/>
              <a:t>‹#›</a:t>
            </a:fld>
            <a:endParaRPr lang="zh-CN" altLang="en-US"/>
          </a:p>
        </p:txBody>
      </p:sp>
    </p:spTree>
    <p:extLst>
      <p:ext uri="{BB962C8B-B14F-4D97-AF65-F5344CB8AC3E}">
        <p14:creationId xmlns:p14="http://schemas.microsoft.com/office/powerpoint/2010/main" val="12723355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5C249D4-D4EA-453C-9A5E-4D60B279AEF4}" type="datetime1">
              <a:rPr lang="zh-CN" altLang="en-US" smtClean="0"/>
              <a:t>2023/3/8</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5B8AC867-72ED-42EA-92C6-36FC511EE56C}" type="slidenum">
              <a:rPr lang="zh-CN" altLang="en-US" smtClean="0"/>
              <a:t>‹#›</a:t>
            </a:fld>
            <a:endParaRPr lang="zh-CN" altLang="en-US"/>
          </a:p>
        </p:txBody>
      </p:sp>
    </p:spTree>
    <p:extLst>
      <p:ext uri="{BB962C8B-B14F-4D97-AF65-F5344CB8AC3E}">
        <p14:creationId xmlns:p14="http://schemas.microsoft.com/office/powerpoint/2010/main" val="10305506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Date Placeholder 4"/>
          <p:cNvSpPr>
            <a:spLocks noGrp="1"/>
          </p:cNvSpPr>
          <p:nvPr>
            <p:ph type="dt" sz="half" idx="10"/>
          </p:nvPr>
        </p:nvSpPr>
        <p:spPr/>
        <p:txBody>
          <a:bodyPr/>
          <a:lstStyle/>
          <a:p>
            <a:fld id="{8E59B9C2-4314-4738-9763-842DF54F2218}" type="datetime1">
              <a:rPr lang="zh-CN" altLang="en-US" smtClean="0"/>
              <a:t>2023/3/8</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5B8AC867-72ED-42EA-92C6-36FC511EE56C}" type="slidenum">
              <a:rPr lang="zh-CN" altLang="en-US" smtClean="0"/>
              <a:t>‹#›</a:t>
            </a:fld>
            <a:endParaRPr lang="zh-CN" altLang="en-US"/>
          </a:p>
        </p:txBody>
      </p:sp>
    </p:spTree>
    <p:extLst>
      <p:ext uri="{BB962C8B-B14F-4D97-AF65-F5344CB8AC3E}">
        <p14:creationId xmlns:p14="http://schemas.microsoft.com/office/powerpoint/2010/main" val="17234715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Date Placeholder 4"/>
          <p:cNvSpPr>
            <a:spLocks noGrp="1"/>
          </p:cNvSpPr>
          <p:nvPr>
            <p:ph type="dt" sz="half" idx="10"/>
          </p:nvPr>
        </p:nvSpPr>
        <p:spPr/>
        <p:txBody>
          <a:bodyPr/>
          <a:lstStyle/>
          <a:p>
            <a:fld id="{EAE112E3-CE56-4101-8F26-B4781A1234B7}" type="datetime1">
              <a:rPr lang="zh-CN" altLang="en-US" smtClean="0"/>
              <a:t>2023/3/8</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5B8AC867-72ED-42EA-92C6-36FC511EE56C}" type="slidenum">
              <a:rPr lang="zh-CN" altLang="en-US" smtClean="0"/>
              <a:t>‹#›</a:t>
            </a:fld>
            <a:endParaRPr lang="zh-CN" altLang="en-US"/>
          </a:p>
        </p:txBody>
      </p:sp>
    </p:spTree>
    <p:extLst>
      <p:ext uri="{BB962C8B-B14F-4D97-AF65-F5344CB8AC3E}">
        <p14:creationId xmlns:p14="http://schemas.microsoft.com/office/powerpoint/2010/main" val="42589842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C5CE6E85-5101-4F30-91E0-43D5E4CE8B33}" type="datetime1">
              <a:rPr lang="zh-CN" altLang="en-US" smtClean="0"/>
              <a:t>2023/3/8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B8AC867-72ED-42EA-92C6-36FC511EE56C}" type="slidenum">
              <a:rPr lang="zh-CN" altLang="en-US" smtClean="0"/>
              <a:t>‹#›</a:t>
            </a:fld>
            <a:endParaRPr lang="zh-CN" altLang="en-US"/>
          </a:p>
        </p:txBody>
      </p:sp>
    </p:spTree>
    <p:extLst>
      <p:ext uri="{BB962C8B-B14F-4D97-AF65-F5344CB8AC3E}">
        <p14:creationId xmlns:p14="http://schemas.microsoft.com/office/powerpoint/2010/main" val="16092299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A8B2831D-05F0-48EB-AC61-FDBCF13AF6DD}" type="datetime1">
              <a:rPr lang="zh-CN" altLang="en-US" smtClean="0"/>
              <a:t>2023/3/8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B8AC867-72ED-42EA-92C6-36FC511EE56C}" type="slidenum">
              <a:rPr lang="zh-CN" altLang="en-US" smtClean="0"/>
              <a:t>‹#›</a:t>
            </a:fld>
            <a:endParaRPr lang="zh-CN" altLang="en-US"/>
          </a:p>
        </p:txBody>
      </p:sp>
    </p:spTree>
    <p:extLst>
      <p:ext uri="{BB962C8B-B14F-4D97-AF65-F5344CB8AC3E}">
        <p14:creationId xmlns:p14="http://schemas.microsoft.com/office/powerpoint/2010/main" val="1166925635"/>
      </p:ext>
    </p:extLst>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dirty="0"/>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dirty="0"/>
              <a:t>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8B2831D-05F0-48EB-AC61-FDBCF13AF6DD}" type="datetime1">
              <a:rPr lang="zh-CN" altLang="en-US" smtClean="0"/>
              <a:t>2023/3/8</a:t>
            </a:fld>
            <a:endParaRPr lang="zh-CN" alt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B8AC867-72ED-42EA-92C6-36FC511EE56C}" type="slidenum">
              <a:rPr lang="zh-CN" altLang="en-US" smtClean="0"/>
              <a:t>‹#›</a:t>
            </a:fld>
            <a:endParaRPr lang="zh-CN" altLang="en-US"/>
          </a:p>
        </p:txBody>
      </p:sp>
      <p:pic>
        <p:nvPicPr>
          <p:cNvPr id="8" name="图片 7"/>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11318240" y="99377"/>
            <a:ext cx="719852" cy="825183"/>
          </a:xfrm>
          <a:prstGeom prst="rect">
            <a:avLst/>
          </a:prstGeom>
        </p:spPr>
      </p:pic>
    </p:spTree>
    <p:extLst>
      <p:ext uri="{BB962C8B-B14F-4D97-AF65-F5344CB8AC3E}">
        <p14:creationId xmlns:p14="http://schemas.microsoft.com/office/powerpoint/2010/main" val="300782563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9.gif"/></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22.jpeg"/><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27.gif"/></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slide" Target="slide7.xml"/><Relationship Id="rId5" Type="http://schemas.openxmlformats.org/officeDocument/2006/relationships/image" Target="../media/image30.png"/><Relationship Id="rId4" Type="http://schemas.openxmlformats.org/officeDocument/2006/relationships/image" Target="../media/image29.png"/></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2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35.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DC33357A-8461-495F-B6DA-295CA376163C}"/>
              </a:ext>
            </a:extLst>
          </p:cNvPr>
          <p:cNvPicPr>
            <a:picLocks noChangeAspect="1"/>
          </p:cNvPicPr>
          <p:nvPr/>
        </p:nvPicPr>
        <p:blipFill rotWithShape="1">
          <a:blip r:embed="rId3">
            <a:extLst>
              <a:ext uri="{28A0092B-C50C-407E-A947-70E740481C1C}">
                <a14:useLocalDpi xmlns:a14="http://schemas.microsoft.com/office/drawing/2010/main" val="0"/>
              </a:ext>
            </a:extLst>
          </a:blip>
          <a:srcRect t="39003"/>
          <a:stretch/>
        </p:blipFill>
        <p:spPr>
          <a:xfrm>
            <a:off x="85344" y="225115"/>
            <a:ext cx="4740495" cy="907290"/>
          </a:xfrm>
          <a:prstGeom prst="rect">
            <a:avLst/>
          </a:prstGeom>
        </p:spPr>
      </p:pic>
      <p:sp>
        <p:nvSpPr>
          <p:cNvPr id="26629" name="AutoShape 12"/>
          <p:cNvSpPr>
            <a:spLocks noChangeArrowheads="1"/>
          </p:cNvSpPr>
          <p:nvPr/>
        </p:nvSpPr>
        <p:spPr bwMode="auto">
          <a:xfrm>
            <a:off x="0" y="1132405"/>
            <a:ext cx="12191999" cy="161988"/>
          </a:xfrm>
          <a:custGeom>
            <a:avLst/>
            <a:gdLst>
              <a:gd name="T0" fmla="*/ 0 w 1000"/>
              <a:gd name="T1" fmla="*/ 0 h 1000"/>
              <a:gd name="T2" fmla="*/ 2147483647 w 1000"/>
              <a:gd name="T3" fmla="*/ 0 h 1000"/>
              <a:gd name="T4" fmla="*/ 2147483647 w 1000"/>
              <a:gd name="T5" fmla="*/ 2147483647 h 1000"/>
              <a:gd name="T6" fmla="*/ 0 w 1000"/>
              <a:gd name="T7" fmla="*/ 2147483647 h 1000"/>
              <a:gd name="T8" fmla="*/ 0 w 1000"/>
              <a:gd name="T9" fmla="*/ 0 h 1000"/>
              <a:gd name="T10" fmla="*/ 2147483647 w 1000"/>
              <a:gd name="T11" fmla="*/ 0 h 1000"/>
              <a:gd name="T12" fmla="*/ 0 60000 65536"/>
              <a:gd name="T13" fmla="*/ 0 60000 65536"/>
              <a:gd name="T14" fmla="*/ 0 60000 65536"/>
              <a:gd name="T15" fmla="*/ 0 60000 65536"/>
              <a:gd name="T16" fmla="*/ 0 60000 65536"/>
              <a:gd name="T17" fmla="*/ 0 60000 65536"/>
              <a:gd name="T18" fmla="*/ 0 w 1000"/>
              <a:gd name="T19" fmla="*/ 0 h 1000"/>
              <a:gd name="T20" fmla="*/ 1000 w 1000"/>
              <a:gd name="T21" fmla="*/ 1000 h 1000"/>
            </a:gdLst>
            <a:ahLst/>
            <a:cxnLst>
              <a:cxn ang="T12">
                <a:pos x="T0" y="T1"/>
              </a:cxn>
              <a:cxn ang="T13">
                <a:pos x="T2" y="T3"/>
              </a:cxn>
              <a:cxn ang="T14">
                <a:pos x="T4" y="T5"/>
              </a:cxn>
              <a:cxn ang="T15">
                <a:pos x="T6" y="T7"/>
              </a:cxn>
              <a:cxn ang="T16">
                <a:pos x="T8" y="T9"/>
              </a:cxn>
              <a:cxn ang="T17">
                <a:pos x="T10" y="T11"/>
              </a:cxn>
            </a:cxnLst>
            <a:rect l="T18" t="T19" r="T20" b="T21"/>
            <a:pathLst>
              <a:path w="1000" h="1000" stroke="0">
                <a:moveTo>
                  <a:pt x="0" y="0"/>
                </a:moveTo>
                <a:lnTo>
                  <a:pt x="585" y="0"/>
                </a:lnTo>
                <a:lnTo>
                  <a:pt x="585" y="1000"/>
                </a:lnTo>
                <a:lnTo>
                  <a:pt x="0" y="1000"/>
                </a:lnTo>
                <a:lnTo>
                  <a:pt x="0" y="0"/>
                </a:lnTo>
                <a:close/>
              </a:path>
              <a:path w="1000" h="1000">
                <a:moveTo>
                  <a:pt x="0" y="0"/>
                </a:moveTo>
                <a:lnTo>
                  <a:pt x="1000" y="0"/>
                </a:lnTo>
              </a:path>
            </a:pathLst>
          </a:custGeom>
          <a:solidFill>
            <a:srgbClr val="C00000"/>
          </a:solidFill>
          <a:ln w="9525">
            <a:solidFill>
              <a:srgbClr val="C00000"/>
            </a:solidFill>
            <a:round/>
            <a:headEnd/>
            <a:tailEnd/>
          </a:ln>
        </p:spPr>
        <p:txBody>
          <a:bodyPr/>
          <a:lstStyle/>
          <a:p>
            <a:endParaRPr lang="zh-CN" altLang="en-US">
              <a:solidFill>
                <a:prstClr val="black"/>
              </a:solidFill>
            </a:endParaRPr>
          </a:p>
        </p:txBody>
      </p:sp>
      <p:sp>
        <p:nvSpPr>
          <p:cNvPr id="6" name="Text Box 7">
            <a:extLst>
              <a:ext uri="{FF2B5EF4-FFF2-40B4-BE49-F238E27FC236}">
                <a16:creationId xmlns:a16="http://schemas.microsoft.com/office/drawing/2014/main" id="{E1E7160E-12E5-488F-812F-4D81CB7FCE2F}"/>
              </a:ext>
            </a:extLst>
          </p:cNvPr>
          <p:cNvSpPr txBox="1">
            <a:spLocks noChangeArrowheads="1"/>
          </p:cNvSpPr>
          <p:nvPr/>
        </p:nvSpPr>
        <p:spPr bwMode="auto">
          <a:xfrm>
            <a:off x="2891933" y="4826409"/>
            <a:ext cx="650875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cap="rnd">
                <a:solidFill>
                  <a:srgbClr val="000000"/>
                </a:solidFill>
                <a:prstDash val="sysDot"/>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r>
              <a:rPr lang="zh-CN" altLang="en-US" sz="2400" b="1" dirty="0">
                <a:solidFill>
                  <a:prstClr val="black"/>
                </a:solidFill>
                <a:latin typeface="黑体" pitchFamily="49" charset="-122"/>
                <a:ea typeface="黑体" pitchFamily="49" charset="-122"/>
              </a:rPr>
              <a:t>文献汇报：周兆寅</a:t>
            </a:r>
            <a:endParaRPr lang="en-US" altLang="zh-CN" sz="2400" b="1" dirty="0">
              <a:solidFill>
                <a:prstClr val="black"/>
              </a:solidFill>
              <a:latin typeface="黑体" pitchFamily="49" charset="-122"/>
              <a:ea typeface="黑体" pitchFamily="49" charset="-122"/>
            </a:endParaRPr>
          </a:p>
          <a:p>
            <a:pPr algn="ctr" eaLnBrk="1" hangingPunct="1"/>
            <a:endParaRPr lang="en-US" altLang="zh-CN" sz="2400" b="1" dirty="0">
              <a:solidFill>
                <a:prstClr val="black"/>
              </a:solidFill>
              <a:latin typeface="黑体" pitchFamily="49" charset="-122"/>
              <a:ea typeface="黑体" pitchFamily="49" charset="-122"/>
            </a:endParaRPr>
          </a:p>
          <a:p>
            <a:pPr algn="ctr" eaLnBrk="1" hangingPunct="1"/>
            <a:r>
              <a:rPr kumimoji="1" lang="zh-CN" altLang="en-US" sz="2400" b="1" dirty="0">
                <a:solidFill>
                  <a:prstClr val="black"/>
                </a:solidFill>
                <a:latin typeface="黑体" pitchFamily="49" charset="-122"/>
                <a:ea typeface="黑体" pitchFamily="49" charset="-122"/>
              </a:rPr>
              <a:t>中国科学院上海药物研究所</a:t>
            </a:r>
            <a:endParaRPr kumimoji="1" lang="en-US" altLang="zh-CN" sz="2400" b="1" dirty="0">
              <a:solidFill>
                <a:prstClr val="black"/>
              </a:solidFill>
              <a:latin typeface="黑体" pitchFamily="49" charset="-122"/>
              <a:ea typeface="黑体" pitchFamily="49" charset="-122"/>
            </a:endParaRPr>
          </a:p>
          <a:p>
            <a:pPr algn="ctr" eaLnBrk="1" hangingPunct="1"/>
            <a:r>
              <a:rPr kumimoji="1" lang="en-US" altLang="zh-CN" sz="2400" b="1" dirty="0">
                <a:solidFill>
                  <a:prstClr val="black"/>
                </a:solidFill>
                <a:latin typeface="Times New Roman" panose="02020603050405020304" pitchFamily="18" charset="0"/>
                <a:ea typeface="黑体" pitchFamily="49" charset="-122"/>
              </a:rPr>
              <a:t>2021</a:t>
            </a:r>
            <a:r>
              <a:rPr kumimoji="1" lang="zh-CN" altLang="en-US" sz="2400" b="1" dirty="0">
                <a:solidFill>
                  <a:prstClr val="black"/>
                </a:solidFill>
                <a:latin typeface="Times New Roman" panose="02020603050405020304" pitchFamily="18" charset="0"/>
                <a:ea typeface="黑体" pitchFamily="49" charset="-122"/>
              </a:rPr>
              <a:t>年</a:t>
            </a:r>
            <a:r>
              <a:rPr kumimoji="1" lang="en-US" altLang="zh-CN" sz="2400" b="1" dirty="0">
                <a:solidFill>
                  <a:prstClr val="black"/>
                </a:solidFill>
                <a:latin typeface="Times New Roman" panose="02020603050405020304" pitchFamily="18" charset="0"/>
                <a:ea typeface="黑体" pitchFamily="49" charset="-122"/>
              </a:rPr>
              <a:t>04</a:t>
            </a:r>
            <a:r>
              <a:rPr kumimoji="1" lang="zh-CN" altLang="en-US" sz="2400" b="1" dirty="0">
                <a:solidFill>
                  <a:prstClr val="black"/>
                </a:solidFill>
                <a:latin typeface="Times New Roman" panose="02020603050405020304" pitchFamily="18" charset="0"/>
                <a:ea typeface="黑体" pitchFamily="49" charset="-122"/>
              </a:rPr>
              <a:t>月</a:t>
            </a:r>
            <a:r>
              <a:rPr kumimoji="1" lang="en-US" altLang="zh-CN" sz="2400" b="1" dirty="0">
                <a:solidFill>
                  <a:prstClr val="black"/>
                </a:solidFill>
                <a:latin typeface="Times New Roman" panose="02020603050405020304" pitchFamily="18" charset="0"/>
                <a:ea typeface="黑体" pitchFamily="49" charset="-122"/>
              </a:rPr>
              <a:t>16</a:t>
            </a:r>
            <a:r>
              <a:rPr kumimoji="1" lang="zh-CN" altLang="en-US" sz="2400" b="1" dirty="0">
                <a:solidFill>
                  <a:prstClr val="black"/>
                </a:solidFill>
                <a:latin typeface="Times New Roman" panose="02020603050405020304" pitchFamily="18" charset="0"/>
                <a:ea typeface="黑体" pitchFamily="49" charset="-122"/>
              </a:rPr>
              <a:t>日</a:t>
            </a:r>
          </a:p>
        </p:txBody>
      </p:sp>
      <p:pic>
        <p:nvPicPr>
          <p:cNvPr id="5" name="图片 4">
            <a:extLst>
              <a:ext uri="{FF2B5EF4-FFF2-40B4-BE49-F238E27FC236}">
                <a16:creationId xmlns:a16="http://schemas.microsoft.com/office/drawing/2014/main" id="{6DA4BE2B-27AC-46DE-90E5-DC5330413996}"/>
              </a:ext>
            </a:extLst>
          </p:cNvPr>
          <p:cNvPicPr>
            <a:picLocks noChangeAspect="1"/>
          </p:cNvPicPr>
          <p:nvPr/>
        </p:nvPicPr>
        <p:blipFill rotWithShape="1">
          <a:blip r:embed="rId4">
            <a:extLst>
              <a:ext uri="{28A0092B-C50C-407E-A947-70E740481C1C}">
                <a14:useLocalDpi xmlns:a14="http://schemas.microsoft.com/office/drawing/2010/main" val="0"/>
              </a:ext>
            </a:extLst>
          </a:blip>
          <a:srcRect l="2229" r="6338"/>
          <a:stretch/>
        </p:blipFill>
        <p:spPr>
          <a:xfrm>
            <a:off x="-11956" y="1425539"/>
            <a:ext cx="12215912" cy="1212103"/>
          </a:xfrm>
          <a:prstGeom prst="rect">
            <a:avLst/>
          </a:prstGeom>
        </p:spPr>
      </p:pic>
      <p:pic>
        <p:nvPicPr>
          <p:cNvPr id="8" name="图片 7">
            <a:extLst>
              <a:ext uri="{FF2B5EF4-FFF2-40B4-BE49-F238E27FC236}">
                <a16:creationId xmlns:a16="http://schemas.microsoft.com/office/drawing/2014/main" id="{074289B0-97D9-4E71-9970-DA7701F58E2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956" y="2639810"/>
            <a:ext cx="7290580" cy="681362"/>
          </a:xfrm>
          <a:prstGeom prst="rect">
            <a:avLst/>
          </a:prstGeom>
        </p:spPr>
      </p:pic>
    </p:spTree>
    <p:extLst>
      <p:ext uri="{BB962C8B-B14F-4D97-AF65-F5344CB8AC3E}">
        <p14:creationId xmlns:p14="http://schemas.microsoft.com/office/powerpoint/2010/main" val="3602214123"/>
      </p:ext>
    </p:extLst>
  </p:cSld>
  <p:clrMapOvr>
    <a:masterClrMapping/>
  </p:clrMapOvr>
  <mc:AlternateContent xmlns:mc="http://schemas.openxmlformats.org/markup-compatibility/2006" xmlns:p14="http://schemas.microsoft.com/office/powerpoint/2010/main">
    <mc:Choice Requires="p14">
      <p:transition spd="slow" p14:dur="2000" advTm="28740"/>
    </mc:Choice>
    <mc:Fallback xmlns="">
      <p:transition spd="slow" advTm="2874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Box 2"/>
          <p:cNvSpPr txBox="1">
            <a:spLocks noChangeArrowheads="1"/>
          </p:cNvSpPr>
          <p:nvPr/>
        </p:nvSpPr>
        <p:spPr bwMode="auto">
          <a:xfrm>
            <a:off x="2565400" y="1533777"/>
            <a:ext cx="7416800" cy="34718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marL="514350" indent="-514350">
              <a:lnSpc>
                <a:spcPct val="150000"/>
              </a:lnSpc>
              <a:spcBef>
                <a:spcPct val="50000"/>
              </a:spcBef>
              <a:buAutoNum type="arabicPeriod"/>
            </a:pPr>
            <a:r>
              <a:rPr lang="en-US" altLang="zh-CN" sz="3000" b="1" dirty="0">
                <a:solidFill>
                  <a:srgbClr val="C00000"/>
                </a:solidFill>
                <a:ea typeface="黑体" charset="0"/>
              </a:rPr>
              <a:t>About the Author</a:t>
            </a:r>
          </a:p>
          <a:p>
            <a:pPr marL="514350" indent="-514350">
              <a:lnSpc>
                <a:spcPct val="150000"/>
              </a:lnSpc>
              <a:spcBef>
                <a:spcPct val="50000"/>
              </a:spcBef>
              <a:buAutoNum type="arabicPeriod"/>
            </a:pPr>
            <a:r>
              <a:rPr lang="en-US" altLang="zh-CN" sz="3000" b="1" dirty="0">
                <a:ea typeface="黑体" charset="0"/>
                <a:cs typeface="黑体" charset="0"/>
              </a:rPr>
              <a:t>Methods</a:t>
            </a:r>
          </a:p>
          <a:p>
            <a:pPr>
              <a:lnSpc>
                <a:spcPct val="150000"/>
              </a:lnSpc>
              <a:spcBef>
                <a:spcPct val="50000"/>
              </a:spcBef>
            </a:pPr>
            <a:r>
              <a:rPr lang="en-US" altLang="zh-CN" sz="3000" b="1" dirty="0">
                <a:ea typeface="黑体" charset="0"/>
                <a:cs typeface="黑体" charset="0"/>
              </a:rPr>
              <a:t>3.  Results and Discussion</a:t>
            </a:r>
          </a:p>
          <a:p>
            <a:pPr>
              <a:lnSpc>
                <a:spcPct val="150000"/>
              </a:lnSpc>
              <a:spcBef>
                <a:spcPct val="50000"/>
              </a:spcBef>
            </a:pPr>
            <a:r>
              <a:rPr lang="en-US" altLang="zh-CN" sz="3000" b="1" dirty="0">
                <a:ea typeface="黑体" charset="0"/>
                <a:cs typeface="黑体" charset="0"/>
              </a:rPr>
              <a:t>4.  Summary</a:t>
            </a:r>
          </a:p>
        </p:txBody>
      </p:sp>
      <p:sp>
        <p:nvSpPr>
          <p:cNvPr id="3" name="TextBox 2"/>
          <p:cNvSpPr txBox="1"/>
          <p:nvPr/>
        </p:nvSpPr>
        <p:spPr>
          <a:xfrm>
            <a:off x="2649855" y="61086"/>
            <a:ext cx="6892290" cy="707886"/>
          </a:xfrm>
          <a:prstGeom prst="rect">
            <a:avLst/>
          </a:prstGeom>
          <a:noFill/>
        </p:spPr>
        <p:txBody>
          <a:bodyPr wrap="square" rtlCol="0">
            <a:spAutoFit/>
          </a:bodyPr>
          <a:lstStyle/>
          <a:p>
            <a:pPr algn="ctr"/>
            <a:r>
              <a:rPr lang="zh-CN" altLang="en-US" sz="4000" b="1" dirty="0">
                <a:solidFill>
                  <a:srgbClr val="C00000"/>
                </a:solidFill>
                <a:latin typeface="+mj-lt"/>
                <a:ea typeface="黑体" pitchFamily="49" charset="-122"/>
              </a:rPr>
              <a:t> </a:t>
            </a:r>
            <a:r>
              <a:rPr lang="en-US" altLang="zh-CN" sz="4000" b="1" dirty="0">
                <a:solidFill>
                  <a:srgbClr val="C00000"/>
                </a:solidFill>
                <a:latin typeface="+mj-lt"/>
                <a:ea typeface="黑体" pitchFamily="49" charset="-122"/>
              </a:rPr>
              <a:t>CONTENT</a:t>
            </a:r>
            <a:endParaRPr lang="zh-CN" altLang="en-US" sz="4000" b="1" dirty="0">
              <a:solidFill>
                <a:srgbClr val="C00000"/>
              </a:solidFill>
              <a:latin typeface="+mj-lt"/>
              <a:ea typeface="黑体" pitchFamily="49" charset="-122"/>
            </a:endParaRPr>
          </a:p>
        </p:txBody>
      </p:sp>
      <p:cxnSp>
        <p:nvCxnSpPr>
          <p:cNvPr id="5" name="直接连接符 4"/>
          <p:cNvCxnSpPr/>
          <p:nvPr/>
        </p:nvCxnSpPr>
        <p:spPr>
          <a:xfrm>
            <a:off x="1524001" y="840365"/>
            <a:ext cx="8362765" cy="0"/>
          </a:xfrm>
          <a:prstGeom prst="line">
            <a:avLst/>
          </a:prstGeom>
          <a:ln w="38100">
            <a:solidFill>
              <a:srgbClr val="C00000"/>
            </a:solidFill>
          </a:ln>
        </p:spPr>
        <p:style>
          <a:lnRef idx="2">
            <a:schemeClr val="accent1"/>
          </a:lnRef>
          <a:fillRef idx="0">
            <a:schemeClr val="accent1"/>
          </a:fillRef>
          <a:effectRef idx="1">
            <a:schemeClr val="accent1"/>
          </a:effectRef>
          <a:fontRef idx="minor">
            <a:schemeClr val="tx1"/>
          </a:fontRef>
        </p:style>
      </p:cxnSp>
      <p:sp>
        <p:nvSpPr>
          <p:cNvPr id="2" name="灯片编号占位符 1"/>
          <p:cNvSpPr>
            <a:spLocks noGrp="1"/>
          </p:cNvSpPr>
          <p:nvPr>
            <p:ph type="sldNum" sz="quarter" idx="12"/>
          </p:nvPr>
        </p:nvSpPr>
        <p:spPr/>
        <p:txBody>
          <a:bodyPr/>
          <a:lstStyle/>
          <a:p>
            <a:fld id="{5B8AC867-72ED-42EA-92C6-36FC511EE56C}" type="slidenum">
              <a:rPr lang="zh-CN" altLang="en-US" smtClean="0"/>
              <a:t>2</a:t>
            </a:fld>
            <a:endParaRPr lang="zh-CN" altLang="en-US"/>
          </a:p>
        </p:txBody>
      </p:sp>
    </p:spTree>
    <p:extLst>
      <p:ext uri="{BB962C8B-B14F-4D97-AF65-F5344CB8AC3E}">
        <p14:creationId xmlns:p14="http://schemas.microsoft.com/office/powerpoint/2010/main" val="4839274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81"/>
          <p:cNvSpPr txBox="1"/>
          <p:nvPr/>
        </p:nvSpPr>
        <p:spPr>
          <a:xfrm>
            <a:off x="1524001" y="-46299"/>
            <a:ext cx="7691049" cy="742511"/>
          </a:xfrm>
          <a:prstGeom prst="rect">
            <a:avLst/>
          </a:prstGeom>
          <a:noFill/>
        </p:spPr>
        <p:txBody>
          <a:bodyPr wrap="square" rtlCol="0">
            <a:spAutoFit/>
          </a:bodyPr>
          <a:lstStyle/>
          <a:p>
            <a:pPr>
              <a:lnSpc>
                <a:spcPct val="150000"/>
              </a:lnSpc>
              <a:spcBef>
                <a:spcPct val="50000"/>
              </a:spcBef>
            </a:pPr>
            <a:r>
              <a:rPr lang="en-US" altLang="zh-CN" sz="3200" b="1" dirty="0">
                <a:solidFill>
                  <a:srgbClr val="C00000"/>
                </a:solidFill>
                <a:ea typeface="黑体" charset="0"/>
                <a:cs typeface="黑体" charset="0"/>
              </a:rPr>
              <a:t>1.1 The CHEATHAM Group</a:t>
            </a:r>
            <a:endParaRPr lang="zh-CN" altLang="en-US" sz="3200" b="1" dirty="0">
              <a:solidFill>
                <a:srgbClr val="C00000"/>
              </a:solidFill>
              <a:ea typeface="黑体" charset="0"/>
              <a:cs typeface="黑体" charset="0"/>
            </a:endParaRPr>
          </a:p>
        </p:txBody>
      </p:sp>
      <p:sp>
        <p:nvSpPr>
          <p:cNvPr id="7" name="AutoShape 12"/>
          <p:cNvSpPr>
            <a:spLocks noChangeArrowheads="1"/>
          </p:cNvSpPr>
          <p:nvPr/>
        </p:nvSpPr>
        <p:spPr bwMode="auto">
          <a:xfrm>
            <a:off x="1524001" y="778111"/>
            <a:ext cx="8367713" cy="65314"/>
          </a:xfrm>
          <a:custGeom>
            <a:avLst/>
            <a:gdLst>
              <a:gd name="T0" fmla="*/ 0 w 1000"/>
              <a:gd name="T1" fmla="*/ 0 h 1000"/>
              <a:gd name="T2" fmla="*/ 2147483647 w 1000"/>
              <a:gd name="T3" fmla="*/ 0 h 1000"/>
              <a:gd name="T4" fmla="*/ 2147483647 w 1000"/>
              <a:gd name="T5" fmla="*/ 2147483647 h 1000"/>
              <a:gd name="T6" fmla="*/ 0 w 1000"/>
              <a:gd name="T7" fmla="*/ 2147483647 h 1000"/>
              <a:gd name="T8" fmla="*/ 0 w 1000"/>
              <a:gd name="T9" fmla="*/ 0 h 1000"/>
              <a:gd name="T10" fmla="*/ 2147483647 w 1000"/>
              <a:gd name="T11" fmla="*/ 0 h 1000"/>
              <a:gd name="T12" fmla="*/ 0 60000 65536"/>
              <a:gd name="T13" fmla="*/ 0 60000 65536"/>
              <a:gd name="T14" fmla="*/ 0 60000 65536"/>
              <a:gd name="T15" fmla="*/ 0 60000 65536"/>
              <a:gd name="T16" fmla="*/ 0 60000 65536"/>
              <a:gd name="T17" fmla="*/ 0 60000 65536"/>
              <a:gd name="T18" fmla="*/ 0 w 1000"/>
              <a:gd name="T19" fmla="*/ 0 h 1000"/>
              <a:gd name="T20" fmla="*/ 1000 w 1000"/>
              <a:gd name="T21" fmla="*/ 1000 h 1000"/>
            </a:gdLst>
            <a:ahLst/>
            <a:cxnLst>
              <a:cxn ang="T12">
                <a:pos x="T0" y="T1"/>
              </a:cxn>
              <a:cxn ang="T13">
                <a:pos x="T2" y="T3"/>
              </a:cxn>
              <a:cxn ang="T14">
                <a:pos x="T4" y="T5"/>
              </a:cxn>
              <a:cxn ang="T15">
                <a:pos x="T6" y="T7"/>
              </a:cxn>
              <a:cxn ang="T16">
                <a:pos x="T8" y="T9"/>
              </a:cxn>
              <a:cxn ang="T17">
                <a:pos x="T10" y="T11"/>
              </a:cxn>
            </a:cxnLst>
            <a:rect l="T18" t="T19" r="T20" b="T21"/>
            <a:pathLst>
              <a:path w="1000" h="1000" stroke="0">
                <a:moveTo>
                  <a:pt x="0" y="0"/>
                </a:moveTo>
                <a:lnTo>
                  <a:pt x="585" y="0"/>
                </a:lnTo>
                <a:lnTo>
                  <a:pt x="585" y="1000"/>
                </a:lnTo>
                <a:lnTo>
                  <a:pt x="0" y="1000"/>
                </a:lnTo>
                <a:lnTo>
                  <a:pt x="0" y="0"/>
                </a:lnTo>
                <a:close/>
              </a:path>
              <a:path w="1000" h="1000">
                <a:moveTo>
                  <a:pt x="0" y="0"/>
                </a:moveTo>
                <a:lnTo>
                  <a:pt x="1000" y="0"/>
                </a:lnTo>
              </a:path>
            </a:pathLst>
          </a:custGeom>
          <a:solidFill>
            <a:srgbClr val="C00000"/>
          </a:solidFill>
          <a:ln w="9525">
            <a:solidFill>
              <a:srgbClr val="C00000"/>
            </a:solidFill>
            <a:round/>
            <a:headEnd/>
            <a:tailEnd/>
          </a:ln>
        </p:spPr>
        <p:txBody>
          <a:bodyPr/>
          <a:lstStyle/>
          <a:p>
            <a:endParaRPr lang="zh-CN" altLang="en-US">
              <a:solidFill>
                <a:prstClr val="black"/>
              </a:solidFill>
            </a:endParaRPr>
          </a:p>
        </p:txBody>
      </p:sp>
      <p:sp>
        <p:nvSpPr>
          <p:cNvPr id="2" name="矩形 1"/>
          <p:cNvSpPr/>
          <p:nvPr/>
        </p:nvSpPr>
        <p:spPr>
          <a:xfrm>
            <a:off x="1524001" y="1088317"/>
            <a:ext cx="5732976" cy="1843069"/>
          </a:xfrm>
          <a:prstGeom prst="rect">
            <a:avLst/>
          </a:prstGeom>
        </p:spPr>
        <p:txBody>
          <a:bodyPr wrap="square">
            <a:spAutoFit/>
          </a:bodyPr>
          <a:lstStyle/>
          <a:p>
            <a:pPr>
              <a:lnSpc>
                <a:spcPct val="150000"/>
              </a:lnSpc>
            </a:pPr>
            <a:r>
              <a:rPr lang="en-US" altLang="zh-CN" sz="2400" b="1" dirty="0">
                <a:solidFill>
                  <a:srgbClr val="C00000"/>
                </a:solidFill>
                <a:latin typeface="+mj-lt"/>
              </a:rPr>
              <a:t>THOMAS E. CHEATHAM, III</a:t>
            </a:r>
          </a:p>
          <a:p>
            <a:pPr>
              <a:lnSpc>
                <a:spcPct val="150000"/>
              </a:lnSpc>
            </a:pPr>
            <a:r>
              <a:rPr lang="en-US" altLang="zh-CN" dirty="0">
                <a:latin typeface="+mj-lt"/>
              </a:rPr>
              <a:t>Departments of Medicinal Chemistry, University of Utah,</a:t>
            </a:r>
          </a:p>
          <a:p>
            <a:pPr>
              <a:lnSpc>
                <a:spcPct val="150000"/>
              </a:lnSpc>
            </a:pPr>
            <a:r>
              <a:rPr lang="en-US" altLang="zh-CN" dirty="0">
                <a:latin typeface="+mj-lt"/>
              </a:rPr>
              <a:t>Director of Center for High Performance Computing</a:t>
            </a:r>
          </a:p>
          <a:p>
            <a:pPr>
              <a:lnSpc>
                <a:spcPct val="150000"/>
              </a:lnSpc>
            </a:pPr>
            <a:r>
              <a:rPr lang="en-US" altLang="zh-CN" dirty="0">
                <a:latin typeface="+mj-lt"/>
              </a:rPr>
              <a:t>Salt Lake City, Utah 84112, United States</a:t>
            </a:r>
            <a:endParaRPr lang="zh-CN" altLang="en-US" dirty="0">
              <a:latin typeface="+mj-lt"/>
            </a:endParaRPr>
          </a:p>
        </p:txBody>
      </p:sp>
      <p:sp>
        <p:nvSpPr>
          <p:cNvPr id="3" name="矩形 2"/>
          <p:cNvSpPr/>
          <p:nvPr/>
        </p:nvSpPr>
        <p:spPr>
          <a:xfrm>
            <a:off x="1524001" y="3429000"/>
            <a:ext cx="7966309" cy="2166234"/>
          </a:xfrm>
          <a:prstGeom prst="rect">
            <a:avLst/>
          </a:prstGeom>
        </p:spPr>
        <p:txBody>
          <a:bodyPr wrap="square">
            <a:spAutoFit/>
          </a:bodyPr>
          <a:lstStyle/>
          <a:p>
            <a:pPr marL="342900" indent="-342900" algn="just">
              <a:lnSpc>
                <a:spcPct val="150000"/>
              </a:lnSpc>
              <a:buFont typeface="Wingdings" panose="05000000000000000000" pitchFamily="2" charset="2"/>
              <a:buChar char="Ø"/>
            </a:pPr>
            <a:r>
              <a:rPr lang="en-US" altLang="zh-CN" sz="2000" b="1" dirty="0">
                <a:solidFill>
                  <a:srgbClr val="000000"/>
                </a:solidFill>
                <a:latin typeface="+mj-lt"/>
              </a:rPr>
              <a:t>molecular dynamics, analysis methodologies</a:t>
            </a:r>
          </a:p>
          <a:p>
            <a:pPr marL="342900" indent="-342900" algn="just">
              <a:lnSpc>
                <a:spcPct val="150000"/>
              </a:lnSpc>
              <a:buFont typeface="Wingdings" panose="05000000000000000000" pitchFamily="2" charset="2"/>
              <a:buChar char="Ø"/>
            </a:pPr>
            <a:r>
              <a:rPr lang="en-US" altLang="zh-CN" dirty="0"/>
              <a:t>the reliable representation of nucleic acid systems in solution</a:t>
            </a:r>
          </a:p>
          <a:p>
            <a:pPr marL="342900" indent="-342900" algn="just">
              <a:lnSpc>
                <a:spcPct val="150000"/>
              </a:lnSpc>
              <a:buFont typeface="Wingdings" panose="05000000000000000000" pitchFamily="2" charset="2"/>
              <a:buChar char="Ø"/>
            </a:pPr>
            <a:r>
              <a:rPr lang="en-US" altLang="zh-CN" dirty="0"/>
              <a:t>characterize RNA structure and force fields through simulation</a:t>
            </a:r>
            <a:endParaRPr lang="en-US" altLang="zh-CN" sz="2000" b="1" dirty="0">
              <a:solidFill>
                <a:srgbClr val="000000"/>
              </a:solidFill>
              <a:latin typeface="+mj-lt"/>
            </a:endParaRPr>
          </a:p>
          <a:p>
            <a:pPr marL="342900" indent="-342900" algn="just">
              <a:lnSpc>
                <a:spcPct val="150000"/>
              </a:lnSpc>
              <a:buFont typeface="Wingdings" panose="05000000000000000000" pitchFamily="2" charset="2"/>
              <a:buChar char="Ø"/>
            </a:pPr>
            <a:r>
              <a:rPr lang="en-US" altLang="zh-CN" dirty="0"/>
              <a:t>understand how ligands alter receptor structure upon binding</a:t>
            </a:r>
          </a:p>
          <a:p>
            <a:pPr marL="342900" indent="-342900" algn="just">
              <a:lnSpc>
                <a:spcPct val="150000"/>
              </a:lnSpc>
              <a:buFont typeface="Wingdings" panose="05000000000000000000" pitchFamily="2" charset="2"/>
              <a:buChar char="Ø"/>
            </a:pPr>
            <a:r>
              <a:rPr lang="en-US" altLang="zh-CN" dirty="0"/>
              <a:t>explore methods to mine more information from the simulation data</a:t>
            </a:r>
          </a:p>
        </p:txBody>
      </p:sp>
      <p:pic>
        <p:nvPicPr>
          <p:cNvPr id="5" name="图片 4">
            <a:extLst>
              <a:ext uri="{FF2B5EF4-FFF2-40B4-BE49-F238E27FC236}">
                <a16:creationId xmlns:a16="http://schemas.microsoft.com/office/drawing/2014/main" id="{2A22D057-82E4-46A4-A4C9-14E337D4A1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43847" y="843425"/>
            <a:ext cx="2047867" cy="2842669"/>
          </a:xfrm>
          <a:prstGeom prst="rect">
            <a:avLst/>
          </a:prstGeom>
        </p:spPr>
      </p:pic>
    </p:spTree>
    <p:extLst>
      <p:ext uri="{BB962C8B-B14F-4D97-AF65-F5344CB8AC3E}">
        <p14:creationId xmlns:p14="http://schemas.microsoft.com/office/powerpoint/2010/main" val="37080190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Box 2"/>
          <p:cNvSpPr txBox="1">
            <a:spLocks noChangeArrowheads="1"/>
          </p:cNvSpPr>
          <p:nvPr/>
        </p:nvSpPr>
        <p:spPr bwMode="auto">
          <a:xfrm>
            <a:off x="2565400" y="1533777"/>
            <a:ext cx="7416800" cy="34718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marL="514350" indent="-514350">
              <a:lnSpc>
                <a:spcPct val="150000"/>
              </a:lnSpc>
              <a:spcBef>
                <a:spcPct val="50000"/>
              </a:spcBef>
              <a:buAutoNum type="arabicPeriod"/>
            </a:pPr>
            <a:r>
              <a:rPr lang="en-US" altLang="zh-CN" sz="3000" b="1" dirty="0">
                <a:ea typeface="黑体" charset="0"/>
              </a:rPr>
              <a:t>About the Author</a:t>
            </a:r>
          </a:p>
          <a:p>
            <a:pPr marL="514350" indent="-514350">
              <a:lnSpc>
                <a:spcPct val="150000"/>
              </a:lnSpc>
              <a:spcBef>
                <a:spcPct val="50000"/>
              </a:spcBef>
              <a:buAutoNum type="arabicPeriod"/>
            </a:pPr>
            <a:r>
              <a:rPr lang="en-US" altLang="zh-CN" sz="3000" b="1" dirty="0">
                <a:solidFill>
                  <a:srgbClr val="C00000"/>
                </a:solidFill>
                <a:ea typeface="黑体" charset="0"/>
              </a:rPr>
              <a:t>Methods</a:t>
            </a:r>
          </a:p>
          <a:p>
            <a:pPr>
              <a:lnSpc>
                <a:spcPct val="150000"/>
              </a:lnSpc>
              <a:spcBef>
                <a:spcPct val="50000"/>
              </a:spcBef>
            </a:pPr>
            <a:r>
              <a:rPr lang="en-US" altLang="zh-CN" sz="3000" b="1" dirty="0">
                <a:ea typeface="黑体" charset="0"/>
                <a:cs typeface="黑体" charset="0"/>
              </a:rPr>
              <a:t>3.  Results and Discussion</a:t>
            </a:r>
          </a:p>
          <a:p>
            <a:pPr>
              <a:lnSpc>
                <a:spcPct val="150000"/>
              </a:lnSpc>
              <a:spcBef>
                <a:spcPct val="50000"/>
              </a:spcBef>
            </a:pPr>
            <a:r>
              <a:rPr lang="en-US" altLang="zh-CN" sz="3000" b="1" dirty="0">
                <a:ea typeface="黑体" charset="0"/>
                <a:cs typeface="黑体" charset="0"/>
              </a:rPr>
              <a:t>4.  Summary</a:t>
            </a:r>
          </a:p>
        </p:txBody>
      </p:sp>
      <p:sp>
        <p:nvSpPr>
          <p:cNvPr id="3" name="TextBox 2"/>
          <p:cNvSpPr txBox="1"/>
          <p:nvPr/>
        </p:nvSpPr>
        <p:spPr>
          <a:xfrm>
            <a:off x="2649855" y="61086"/>
            <a:ext cx="6892290" cy="707886"/>
          </a:xfrm>
          <a:prstGeom prst="rect">
            <a:avLst/>
          </a:prstGeom>
          <a:noFill/>
        </p:spPr>
        <p:txBody>
          <a:bodyPr wrap="square" rtlCol="0">
            <a:spAutoFit/>
          </a:bodyPr>
          <a:lstStyle/>
          <a:p>
            <a:pPr algn="ctr"/>
            <a:r>
              <a:rPr lang="zh-CN" altLang="en-US" sz="4000" b="1" dirty="0">
                <a:solidFill>
                  <a:srgbClr val="C00000"/>
                </a:solidFill>
                <a:latin typeface="+mj-lt"/>
                <a:ea typeface="黑体" pitchFamily="49" charset="-122"/>
              </a:rPr>
              <a:t> </a:t>
            </a:r>
            <a:r>
              <a:rPr lang="en-US" altLang="zh-CN" sz="4000" b="1" dirty="0">
                <a:solidFill>
                  <a:srgbClr val="C00000"/>
                </a:solidFill>
                <a:latin typeface="+mj-lt"/>
                <a:ea typeface="黑体" pitchFamily="49" charset="-122"/>
              </a:rPr>
              <a:t>CONTENT</a:t>
            </a:r>
            <a:endParaRPr lang="zh-CN" altLang="en-US" sz="4000" b="1" dirty="0">
              <a:solidFill>
                <a:srgbClr val="C00000"/>
              </a:solidFill>
              <a:latin typeface="+mj-lt"/>
              <a:ea typeface="黑体" pitchFamily="49" charset="-122"/>
            </a:endParaRPr>
          </a:p>
        </p:txBody>
      </p:sp>
      <p:cxnSp>
        <p:nvCxnSpPr>
          <p:cNvPr id="5" name="直接连接符 4"/>
          <p:cNvCxnSpPr/>
          <p:nvPr/>
        </p:nvCxnSpPr>
        <p:spPr>
          <a:xfrm>
            <a:off x="1524001" y="840365"/>
            <a:ext cx="8362765" cy="0"/>
          </a:xfrm>
          <a:prstGeom prst="line">
            <a:avLst/>
          </a:prstGeom>
          <a:ln w="38100">
            <a:solidFill>
              <a:srgbClr val="C00000"/>
            </a:solidFill>
          </a:ln>
        </p:spPr>
        <p:style>
          <a:lnRef idx="2">
            <a:schemeClr val="accent1"/>
          </a:lnRef>
          <a:fillRef idx="0">
            <a:schemeClr val="accent1"/>
          </a:fillRef>
          <a:effectRef idx="1">
            <a:schemeClr val="accent1"/>
          </a:effectRef>
          <a:fontRef idx="minor">
            <a:schemeClr val="tx1"/>
          </a:fontRef>
        </p:style>
      </p:cxnSp>
      <p:sp>
        <p:nvSpPr>
          <p:cNvPr id="2" name="灯片编号占位符 1"/>
          <p:cNvSpPr>
            <a:spLocks noGrp="1"/>
          </p:cNvSpPr>
          <p:nvPr>
            <p:ph type="sldNum" sz="quarter" idx="12"/>
          </p:nvPr>
        </p:nvSpPr>
        <p:spPr/>
        <p:txBody>
          <a:bodyPr/>
          <a:lstStyle/>
          <a:p>
            <a:fld id="{5B8AC867-72ED-42EA-92C6-36FC511EE56C}" type="slidenum">
              <a:rPr lang="zh-CN" altLang="en-US" smtClean="0"/>
              <a:t>4</a:t>
            </a:fld>
            <a:endParaRPr lang="zh-CN" altLang="en-US"/>
          </a:p>
        </p:txBody>
      </p:sp>
    </p:spTree>
    <p:extLst>
      <p:ext uri="{BB962C8B-B14F-4D97-AF65-F5344CB8AC3E}">
        <p14:creationId xmlns:p14="http://schemas.microsoft.com/office/powerpoint/2010/main" val="4234610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81"/>
          <p:cNvSpPr txBox="1"/>
          <p:nvPr/>
        </p:nvSpPr>
        <p:spPr>
          <a:xfrm>
            <a:off x="1524001" y="0"/>
            <a:ext cx="7691049" cy="737510"/>
          </a:xfrm>
          <a:prstGeom prst="rect">
            <a:avLst/>
          </a:prstGeom>
          <a:noFill/>
        </p:spPr>
        <p:txBody>
          <a:bodyPr wrap="square" rtlCol="0">
            <a:spAutoFit/>
          </a:bodyPr>
          <a:lstStyle/>
          <a:p>
            <a:pPr>
              <a:lnSpc>
                <a:spcPct val="150000"/>
              </a:lnSpc>
              <a:spcBef>
                <a:spcPct val="50000"/>
              </a:spcBef>
            </a:pPr>
            <a:r>
              <a:rPr lang="en-US" altLang="zh-CN" sz="3200" b="1" dirty="0">
                <a:solidFill>
                  <a:srgbClr val="C00000"/>
                </a:solidFill>
                <a:ea typeface="黑体" charset="0"/>
                <a:cs typeface="黑体" charset="0"/>
              </a:rPr>
              <a:t>2. Methods</a:t>
            </a:r>
          </a:p>
        </p:txBody>
      </p:sp>
      <p:sp>
        <p:nvSpPr>
          <p:cNvPr id="7" name="AutoShape 12"/>
          <p:cNvSpPr>
            <a:spLocks noChangeArrowheads="1"/>
          </p:cNvSpPr>
          <p:nvPr/>
        </p:nvSpPr>
        <p:spPr bwMode="auto">
          <a:xfrm>
            <a:off x="1524001" y="778111"/>
            <a:ext cx="8367713" cy="65314"/>
          </a:xfrm>
          <a:custGeom>
            <a:avLst/>
            <a:gdLst>
              <a:gd name="T0" fmla="*/ 0 w 1000"/>
              <a:gd name="T1" fmla="*/ 0 h 1000"/>
              <a:gd name="T2" fmla="*/ 2147483647 w 1000"/>
              <a:gd name="T3" fmla="*/ 0 h 1000"/>
              <a:gd name="T4" fmla="*/ 2147483647 w 1000"/>
              <a:gd name="T5" fmla="*/ 2147483647 h 1000"/>
              <a:gd name="T6" fmla="*/ 0 w 1000"/>
              <a:gd name="T7" fmla="*/ 2147483647 h 1000"/>
              <a:gd name="T8" fmla="*/ 0 w 1000"/>
              <a:gd name="T9" fmla="*/ 0 h 1000"/>
              <a:gd name="T10" fmla="*/ 2147483647 w 1000"/>
              <a:gd name="T11" fmla="*/ 0 h 1000"/>
              <a:gd name="T12" fmla="*/ 0 60000 65536"/>
              <a:gd name="T13" fmla="*/ 0 60000 65536"/>
              <a:gd name="T14" fmla="*/ 0 60000 65536"/>
              <a:gd name="T15" fmla="*/ 0 60000 65536"/>
              <a:gd name="T16" fmla="*/ 0 60000 65536"/>
              <a:gd name="T17" fmla="*/ 0 60000 65536"/>
              <a:gd name="T18" fmla="*/ 0 w 1000"/>
              <a:gd name="T19" fmla="*/ 0 h 1000"/>
              <a:gd name="T20" fmla="*/ 1000 w 1000"/>
              <a:gd name="T21" fmla="*/ 1000 h 1000"/>
            </a:gdLst>
            <a:ahLst/>
            <a:cxnLst>
              <a:cxn ang="T12">
                <a:pos x="T0" y="T1"/>
              </a:cxn>
              <a:cxn ang="T13">
                <a:pos x="T2" y="T3"/>
              </a:cxn>
              <a:cxn ang="T14">
                <a:pos x="T4" y="T5"/>
              </a:cxn>
              <a:cxn ang="T15">
                <a:pos x="T6" y="T7"/>
              </a:cxn>
              <a:cxn ang="T16">
                <a:pos x="T8" y="T9"/>
              </a:cxn>
              <a:cxn ang="T17">
                <a:pos x="T10" y="T11"/>
              </a:cxn>
            </a:cxnLst>
            <a:rect l="T18" t="T19" r="T20" b="T21"/>
            <a:pathLst>
              <a:path w="1000" h="1000" stroke="0">
                <a:moveTo>
                  <a:pt x="0" y="0"/>
                </a:moveTo>
                <a:lnTo>
                  <a:pt x="585" y="0"/>
                </a:lnTo>
                <a:lnTo>
                  <a:pt x="585" y="1000"/>
                </a:lnTo>
                <a:lnTo>
                  <a:pt x="0" y="1000"/>
                </a:lnTo>
                <a:lnTo>
                  <a:pt x="0" y="0"/>
                </a:lnTo>
                <a:close/>
              </a:path>
              <a:path w="1000" h="1000">
                <a:moveTo>
                  <a:pt x="0" y="0"/>
                </a:moveTo>
                <a:lnTo>
                  <a:pt x="1000" y="0"/>
                </a:lnTo>
              </a:path>
            </a:pathLst>
          </a:custGeom>
          <a:solidFill>
            <a:srgbClr val="C00000"/>
          </a:solidFill>
          <a:ln w="9525">
            <a:solidFill>
              <a:srgbClr val="C00000"/>
            </a:solidFill>
            <a:round/>
            <a:headEnd/>
            <a:tailEnd/>
          </a:ln>
        </p:spPr>
        <p:txBody>
          <a:bodyPr/>
          <a:lstStyle/>
          <a:p>
            <a:endParaRPr lang="zh-CN" altLang="en-US">
              <a:solidFill>
                <a:prstClr val="black"/>
              </a:solidFill>
            </a:endParaRPr>
          </a:p>
        </p:txBody>
      </p:sp>
      <p:pic>
        <p:nvPicPr>
          <p:cNvPr id="5" name="图片 4">
            <a:extLst>
              <a:ext uri="{FF2B5EF4-FFF2-40B4-BE49-F238E27FC236}">
                <a16:creationId xmlns:a16="http://schemas.microsoft.com/office/drawing/2014/main" id="{5D51B78F-6929-4C14-B296-911B7C8AB66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18585"/>
          <a:stretch/>
        </p:blipFill>
        <p:spPr>
          <a:xfrm>
            <a:off x="3596505" y="2016847"/>
            <a:ext cx="4109523" cy="2099155"/>
          </a:xfrm>
          <a:prstGeom prst="rect">
            <a:avLst/>
          </a:prstGeom>
        </p:spPr>
      </p:pic>
      <p:pic>
        <p:nvPicPr>
          <p:cNvPr id="8" name="图片 7">
            <a:extLst>
              <a:ext uri="{FF2B5EF4-FFF2-40B4-BE49-F238E27FC236}">
                <a16:creationId xmlns:a16="http://schemas.microsoft.com/office/drawing/2014/main" id="{75E84C0A-F487-458E-9D8F-9D7F5FD07208}"/>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6613" r="16978" b="18299"/>
          <a:stretch/>
        </p:blipFill>
        <p:spPr>
          <a:xfrm>
            <a:off x="340484" y="2072191"/>
            <a:ext cx="3051589" cy="2028095"/>
          </a:xfrm>
          <a:prstGeom prst="rect">
            <a:avLst/>
          </a:prstGeom>
        </p:spPr>
      </p:pic>
      <p:pic>
        <p:nvPicPr>
          <p:cNvPr id="3" name="图片 2">
            <a:extLst>
              <a:ext uri="{FF2B5EF4-FFF2-40B4-BE49-F238E27FC236}">
                <a16:creationId xmlns:a16="http://schemas.microsoft.com/office/drawing/2014/main" id="{74D8F125-9235-49BB-B8F1-C5C6F097756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95648" y="1178477"/>
            <a:ext cx="2592131" cy="2937525"/>
          </a:xfrm>
          <a:prstGeom prst="rect">
            <a:avLst/>
          </a:prstGeom>
        </p:spPr>
      </p:pic>
      <p:sp>
        <p:nvSpPr>
          <p:cNvPr id="10" name="文本框 9">
            <a:extLst>
              <a:ext uri="{FF2B5EF4-FFF2-40B4-BE49-F238E27FC236}">
                <a16:creationId xmlns:a16="http://schemas.microsoft.com/office/drawing/2014/main" id="{B2C01327-F718-4318-AD12-86F9D1867AE0}"/>
              </a:ext>
            </a:extLst>
          </p:cNvPr>
          <p:cNvSpPr txBox="1"/>
          <p:nvPr/>
        </p:nvSpPr>
        <p:spPr>
          <a:xfrm>
            <a:off x="635453" y="4391576"/>
            <a:ext cx="2461650" cy="369332"/>
          </a:xfrm>
          <a:prstGeom prst="rect">
            <a:avLst/>
          </a:prstGeom>
          <a:noFill/>
        </p:spPr>
        <p:txBody>
          <a:bodyPr wrap="square">
            <a:spAutoFit/>
          </a:bodyPr>
          <a:lstStyle/>
          <a:p>
            <a:r>
              <a:rPr lang="zh-CN" altLang="en-US" dirty="0"/>
              <a:t> Points in the 2D Plane</a:t>
            </a:r>
          </a:p>
        </p:txBody>
      </p:sp>
      <p:sp>
        <p:nvSpPr>
          <p:cNvPr id="12" name="文本框 11">
            <a:extLst>
              <a:ext uri="{FF2B5EF4-FFF2-40B4-BE49-F238E27FC236}">
                <a16:creationId xmlns:a16="http://schemas.microsoft.com/office/drawing/2014/main" id="{2BC28D1A-C922-444D-B0E8-C780772168F3}"/>
              </a:ext>
            </a:extLst>
          </p:cNvPr>
          <p:cNvSpPr txBox="1"/>
          <p:nvPr/>
        </p:nvSpPr>
        <p:spPr>
          <a:xfrm>
            <a:off x="3596505" y="4379594"/>
            <a:ext cx="6096000" cy="646331"/>
          </a:xfrm>
          <a:prstGeom prst="rect">
            <a:avLst/>
          </a:prstGeom>
          <a:noFill/>
        </p:spPr>
        <p:txBody>
          <a:bodyPr wrap="square">
            <a:spAutoFit/>
          </a:bodyPr>
          <a:lstStyle/>
          <a:p>
            <a:r>
              <a:rPr lang="zh-CN" altLang="en-US" dirty="0"/>
              <a:t>Artificial MD Data: Five Equally Sized and</a:t>
            </a:r>
          </a:p>
          <a:p>
            <a:r>
              <a:rPr lang="zh-CN" altLang="en-US" dirty="0"/>
              <a:t>Distinct Clusters</a:t>
            </a:r>
            <a:r>
              <a:rPr lang="en-US" altLang="zh-CN" dirty="0"/>
              <a:t>( 5 *100ps)</a:t>
            </a:r>
            <a:endParaRPr lang="zh-CN" altLang="en-US" dirty="0"/>
          </a:p>
        </p:txBody>
      </p:sp>
      <p:sp>
        <p:nvSpPr>
          <p:cNvPr id="14" name="文本框 13">
            <a:extLst>
              <a:ext uri="{FF2B5EF4-FFF2-40B4-BE49-F238E27FC236}">
                <a16:creationId xmlns:a16="http://schemas.microsoft.com/office/drawing/2014/main" id="{8EBA73C3-E5F7-408F-8A9E-3B31D5CCB9B6}"/>
              </a:ext>
            </a:extLst>
          </p:cNvPr>
          <p:cNvSpPr txBox="1"/>
          <p:nvPr/>
        </p:nvSpPr>
        <p:spPr>
          <a:xfrm>
            <a:off x="3596505" y="5305233"/>
            <a:ext cx="4025551" cy="923330"/>
          </a:xfrm>
          <a:prstGeom prst="rect">
            <a:avLst/>
          </a:prstGeom>
          <a:noFill/>
        </p:spPr>
        <p:txBody>
          <a:bodyPr wrap="square">
            <a:spAutoFit/>
          </a:bodyPr>
          <a:lstStyle/>
          <a:p>
            <a:r>
              <a:rPr lang="zh-CN" altLang="en-US" dirty="0"/>
              <a:t>Artificial MD Data: Five Differentially</a:t>
            </a:r>
          </a:p>
          <a:p>
            <a:r>
              <a:rPr lang="zh-CN" altLang="en-US" dirty="0"/>
              <a:t>Sized Clusters</a:t>
            </a:r>
            <a:r>
              <a:rPr lang="en-US" altLang="zh-CN" dirty="0"/>
              <a:t> (2, 15, 50, 100, and 333 configurations)</a:t>
            </a:r>
            <a:endParaRPr lang="zh-CN" altLang="en-US" dirty="0"/>
          </a:p>
        </p:txBody>
      </p:sp>
      <p:sp>
        <p:nvSpPr>
          <p:cNvPr id="16" name="文本框 15">
            <a:extLst>
              <a:ext uri="{FF2B5EF4-FFF2-40B4-BE49-F238E27FC236}">
                <a16:creationId xmlns:a16="http://schemas.microsoft.com/office/drawing/2014/main" id="{C977550D-ADDF-43DA-A544-59A3155879D0}"/>
              </a:ext>
            </a:extLst>
          </p:cNvPr>
          <p:cNvSpPr txBox="1"/>
          <p:nvPr/>
        </p:nvSpPr>
        <p:spPr>
          <a:xfrm>
            <a:off x="7959498" y="4379594"/>
            <a:ext cx="4048018" cy="646331"/>
          </a:xfrm>
          <a:prstGeom prst="rect">
            <a:avLst/>
          </a:prstGeom>
          <a:noFill/>
        </p:spPr>
        <p:txBody>
          <a:bodyPr wrap="square">
            <a:spAutoFit/>
          </a:bodyPr>
          <a:lstStyle/>
          <a:p>
            <a:r>
              <a:rPr lang="zh-CN" altLang="en-US" dirty="0"/>
              <a:t>Real MD Data: Simulation of Drug-DNA</a:t>
            </a:r>
          </a:p>
          <a:p>
            <a:r>
              <a:rPr lang="zh-CN" altLang="en-US" dirty="0"/>
              <a:t>Interaction</a:t>
            </a:r>
          </a:p>
        </p:txBody>
      </p:sp>
      <p:sp>
        <p:nvSpPr>
          <p:cNvPr id="18" name="文本框 17">
            <a:extLst>
              <a:ext uri="{FF2B5EF4-FFF2-40B4-BE49-F238E27FC236}">
                <a16:creationId xmlns:a16="http://schemas.microsoft.com/office/drawing/2014/main" id="{A82E00D0-D37E-4B2A-A88D-4A5C5BB3C02B}"/>
              </a:ext>
            </a:extLst>
          </p:cNvPr>
          <p:cNvSpPr txBox="1"/>
          <p:nvPr/>
        </p:nvSpPr>
        <p:spPr>
          <a:xfrm>
            <a:off x="4577100" y="1507861"/>
            <a:ext cx="3707207" cy="369332"/>
          </a:xfrm>
          <a:prstGeom prst="rect">
            <a:avLst/>
          </a:prstGeom>
          <a:noFill/>
        </p:spPr>
        <p:txBody>
          <a:bodyPr wrap="square">
            <a:spAutoFit/>
          </a:bodyPr>
          <a:lstStyle/>
          <a:p>
            <a:r>
              <a:rPr lang="zh-CN" altLang="en-US" dirty="0"/>
              <a:t>polyA Single Strand</a:t>
            </a:r>
          </a:p>
        </p:txBody>
      </p:sp>
    </p:spTree>
    <p:extLst>
      <p:ext uri="{BB962C8B-B14F-4D97-AF65-F5344CB8AC3E}">
        <p14:creationId xmlns:p14="http://schemas.microsoft.com/office/powerpoint/2010/main" val="20629922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81"/>
          <p:cNvSpPr txBox="1"/>
          <p:nvPr/>
        </p:nvSpPr>
        <p:spPr>
          <a:xfrm>
            <a:off x="1524001" y="0"/>
            <a:ext cx="7691049" cy="737510"/>
          </a:xfrm>
          <a:prstGeom prst="rect">
            <a:avLst/>
          </a:prstGeom>
          <a:noFill/>
        </p:spPr>
        <p:txBody>
          <a:bodyPr wrap="square" rtlCol="0">
            <a:spAutoFit/>
          </a:bodyPr>
          <a:lstStyle/>
          <a:p>
            <a:pPr>
              <a:lnSpc>
                <a:spcPct val="150000"/>
              </a:lnSpc>
              <a:spcBef>
                <a:spcPct val="50000"/>
              </a:spcBef>
            </a:pPr>
            <a:r>
              <a:rPr lang="en-US" altLang="zh-CN" sz="3200" b="1" dirty="0">
                <a:solidFill>
                  <a:srgbClr val="C00000"/>
                </a:solidFill>
                <a:ea typeface="黑体" charset="0"/>
                <a:cs typeface="黑体" charset="0"/>
              </a:rPr>
              <a:t>2. Methods</a:t>
            </a:r>
          </a:p>
        </p:txBody>
      </p:sp>
      <p:sp>
        <p:nvSpPr>
          <p:cNvPr id="7" name="AutoShape 12"/>
          <p:cNvSpPr>
            <a:spLocks noChangeArrowheads="1"/>
          </p:cNvSpPr>
          <p:nvPr/>
        </p:nvSpPr>
        <p:spPr bwMode="auto">
          <a:xfrm>
            <a:off x="1524001" y="778111"/>
            <a:ext cx="8367713" cy="65314"/>
          </a:xfrm>
          <a:custGeom>
            <a:avLst/>
            <a:gdLst>
              <a:gd name="T0" fmla="*/ 0 w 1000"/>
              <a:gd name="T1" fmla="*/ 0 h 1000"/>
              <a:gd name="T2" fmla="*/ 2147483647 w 1000"/>
              <a:gd name="T3" fmla="*/ 0 h 1000"/>
              <a:gd name="T4" fmla="*/ 2147483647 w 1000"/>
              <a:gd name="T5" fmla="*/ 2147483647 h 1000"/>
              <a:gd name="T6" fmla="*/ 0 w 1000"/>
              <a:gd name="T7" fmla="*/ 2147483647 h 1000"/>
              <a:gd name="T8" fmla="*/ 0 w 1000"/>
              <a:gd name="T9" fmla="*/ 0 h 1000"/>
              <a:gd name="T10" fmla="*/ 2147483647 w 1000"/>
              <a:gd name="T11" fmla="*/ 0 h 1000"/>
              <a:gd name="T12" fmla="*/ 0 60000 65536"/>
              <a:gd name="T13" fmla="*/ 0 60000 65536"/>
              <a:gd name="T14" fmla="*/ 0 60000 65536"/>
              <a:gd name="T15" fmla="*/ 0 60000 65536"/>
              <a:gd name="T16" fmla="*/ 0 60000 65536"/>
              <a:gd name="T17" fmla="*/ 0 60000 65536"/>
              <a:gd name="T18" fmla="*/ 0 w 1000"/>
              <a:gd name="T19" fmla="*/ 0 h 1000"/>
              <a:gd name="T20" fmla="*/ 1000 w 1000"/>
              <a:gd name="T21" fmla="*/ 1000 h 1000"/>
            </a:gdLst>
            <a:ahLst/>
            <a:cxnLst>
              <a:cxn ang="T12">
                <a:pos x="T0" y="T1"/>
              </a:cxn>
              <a:cxn ang="T13">
                <a:pos x="T2" y="T3"/>
              </a:cxn>
              <a:cxn ang="T14">
                <a:pos x="T4" y="T5"/>
              </a:cxn>
              <a:cxn ang="T15">
                <a:pos x="T6" y="T7"/>
              </a:cxn>
              <a:cxn ang="T16">
                <a:pos x="T8" y="T9"/>
              </a:cxn>
              <a:cxn ang="T17">
                <a:pos x="T10" y="T11"/>
              </a:cxn>
            </a:cxnLst>
            <a:rect l="T18" t="T19" r="T20" b="T21"/>
            <a:pathLst>
              <a:path w="1000" h="1000" stroke="0">
                <a:moveTo>
                  <a:pt x="0" y="0"/>
                </a:moveTo>
                <a:lnTo>
                  <a:pt x="585" y="0"/>
                </a:lnTo>
                <a:lnTo>
                  <a:pt x="585" y="1000"/>
                </a:lnTo>
                <a:lnTo>
                  <a:pt x="0" y="1000"/>
                </a:lnTo>
                <a:lnTo>
                  <a:pt x="0" y="0"/>
                </a:lnTo>
                <a:close/>
              </a:path>
              <a:path w="1000" h="1000">
                <a:moveTo>
                  <a:pt x="0" y="0"/>
                </a:moveTo>
                <a:lnTo>
                  <a:pt x="1000" y="0"/>
                </a:lnTo>
              </a:path>
            </a:pathLst>
          </a:custGeom>
          <a:solidFill>
            <a:srgbClr val="C00000"/>
          </a:solidFill>
          <a:ln w="9525">
            <a:solidFill>
              <a:srgbClr val="C00000"/>
            </a:solidFill>
            <a:round/>
            <a:headEnd/>
            <a:tailEnd/>
          </a:ln>
        </p:spPr>
        <p:txBody>
          <a:bodyPr/>
          <a:lstStyle/>
          <a:p>
            <a:endParaRPr lang="zh-CN" altLang="en-US">
              <a:solidFill>
                <a:prstClr val="black"/>
              </a:solidFill>
            </a:endParaRPr>
          </a:p>
        </p:txBody>
      </p:sp>
      <p:graphicFrame>
        <p:nvGraphicFramePr>
          <p:cNvPr id="36" name="表格 36">
            <a:extLst>
              <a:ext uri="{FF2B5EF4-FFF2-40B4-BE49-F238E27FC236}">
                <a16:creationId xmlns:a16="http://schemas.microsoft.com/office/drawing/2014/main" id="{75CBF389-D592-4DD4-B644-E0AFC3F78E83}"/>
              </a:ext>
            </a:extLst>
          </p:cNvPr>
          <p:cNvGraphicFramePr>
            <a:graphicFrameLocks noGrp="1"/>
          </p:cNvGraphicFramePr>
          <p:nvPr>
            <p:extLst>
              <p:ext uri="{D42A27DB-BD31-4B8C-83A1-F6EECF244321}">
                <p14:modId xmlns:p14="http://schemas.microsoft.com/office/powerpoint/2010/main" val="2095702279"/>
              </p:ext>
            </p:extLst>
          </p:nvPr>
        </p:nvGraphicFramePr>
        <p:xfrm>
          <a:off x="3620522" y="1154389"/>
          <a:ext cx="8160516" cy="5400408"/>
        </p:xfrm>
        <a:graphic>
          <a:graphicData uri="http://schemas.openxmlformats.org/drawingml/2006/table">
            <a:tbl>
              <a:tblPr firstRow="1" bandRow="1">
                <a:tableStyleId>{B301B821-A1FF-4177-AEE7-76D212191A09}</a:tableStyleId>
              </a:tblPr>
              <a:tblGrid>
                <a:gridCol w="4080258">
                  <a:extLst>
                    <a:ext uri="{9D8B030D-6E8A-4147-A177-3AD203B41FA5}">
                      <a16:colId xmlns:a16="http://schemas.microsoft.com/office/drawing/2014/main" val="453898733"/>
                    </a:ext>
                  </a:extLst>
                </a:gridCol>
                <a:gridCol w="4080258">
                  <a:extLst>
                    <a:ext uri="{9D8B030D-6E8A-4147-A177-3AD203B41FA5}">
                      <a16:colId xmlns:a16="http://schemas.microsoft.com/office/drawing/2014/main" val="2609692151"/>
                    </a:ext>
                  </a:extLst>
                </a:gridCol>
              </a:tblGrid>
              <a:tr h="450034">
                <a:tc>
                  <a:txBody>
                    <a:bodyPr/>
                    <a:lstStyle/>
                    <a:p>
                      <a:pPr algn="ctr"/>
                      <a:r>
                        <a:rPr lang="en-US" altLang="zh-CN" dirty="0"/>
                        <a:t>4 categories</a:t>
                      </a:r>
                      <a:endParaRPr lang="zh-CN" altLang="en-US" dirty="0"/>
                    </a:p>
                  </a:txBody>
                  <a:tcPr>
                    <a:lnR w="12700" cap="flat" cmpd="sng" algn="ctr">
                      <a:solidFill>
                        <a:schemeClr val="tx1"/>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b="1" dirty="0">
                          <a:solidFill>
                            <a:schemeClr val="bg1"/>
                          </a:solidFill>
                        </a:rPr>
                        <a:t>11</a:t>
                      </a:r>
                      <a:r>
                        <a:rPr lang="zh-CN" altLang="en-US" b="1" dirty="0">
                          <a:solidFill>
                            <a:schemeClr val="bg1"/>
                          </a:solidFill>
                        </a:rPr>
                        <a:t> different clustering algorithm</a:t>
                      </a:r>
                      <a:r>
                        <a:rPr lang="en-US" altLang="zh-CN" b="1" dirty="0">
                          <a:solidFill>
                            <a:schemeClr val="bg1"/>
                          </a:solidFill>
                        </a:rPr>
                        <a: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87454421"/>
                  </a:ext>
                </a:extLst>
              </a:tr>
              <a:tr h="450034">
                <a:tc>
                  <a:txBody>
                    <a:bodyPr/>
                    <a:lstStyle/>
                    <a:p>
                      <a:pPr algn="ctr"/>
                      <a:r>
                        <a:rPr lang="zh-CN" altLang="en-US" dirty="0">
                          <a:solidFill>
                            <a:schemeClr val="tx1"/>
                          </a:solidFill>
                        </a:rPr>
                        <a:t>top-down splitting</a:t>
                      </a:r>
                    </a:p>
                  </a:txBody>
                  <a:tcPr>
                    <a:lnR w="12700" cap="flat" cmpd="sng" algn="ctr">
                      <a:solidFill>
                        <a:schemeClr val="tx1"/>
                      </a:solidFill>
                      <a:prstDash val="solid"/>
                      <a:round/>
                      <a:headEnd type="none" w="med" len="med"/>
                      <a:tailEnd type="none" w="med" len="med"/>
                    </a:ln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dirty="0">
                          <a:solidFill>
                            <a:schemeClr val="tx1"/>
                          </a:solidFill>
                        </a:rPr>
                        <a:t>hierarchical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0157330"/>
                  </a:ext>
                </a:extLst>
              </a:tr>
              <a:tr h="450034">
                <a:tc rowSpan="6">
                  <a:txBody>
                    <a:bodyPr/>
                    <a:lstStyle/>
                    <a:p>
                      <a:pPr algn="ctr"/>
                      <a:endParaRPr lang="en-US" altLang="zh-CN" dirty="0">
                        <a:solidFill>
                          <a:schemeClr val="tx1"/>
                        </a:solidFill>
                      </a:endParaRPr>
                    </a:p>
                    <a:p>
                      <a:pPr algn="ctr"/>
                      <a:endParaRPr lang="en-US" altLang="zh-CN" dirty="0">
                        <a:solidFill>
                          <a:schemeClr val="tx1"/>
                        </a:solidFill>
                      </a:endParaRPr>
                    </a:p>
                    <a:p>
                      <a:pPr algn="ctr"/>
                      <a:endParaRPr lang="en-US" altLang="zh-CN" dirty="0">
                        <a:solidFill>
                          <a:schemeClr val="tx1"/>
                        </a:solidFill>
                      </a:endParaRPr>
                    </a:p>
                    <a:p>
                      <a:pPr algn="ctr"/>
                      <a:r>
                        <a:rPr lang="zh-CN" altLang="en-US" dirty="0">
                          <a:solidFill>
                            <a:schemeClr val="tx1"/>
                          </a:solidFill>
                        </a:rPr>
                        <a:t>bottom-up aggregating </a:t>
                      </a:r>
                      <a:endParaRPr lang="en-US" altLang="zh-CN" dirty="0">
                        <a:solidFill>
                          <a:schemeClr val="tx1"/>
                        </a:solidFill>
                      </a:endParaRPr>
                    </a:p>
                  </a:txBody>
                  <a:tcPr>
                    <a:lnR w="12700" cap="flat" cmpd="sng" algn="ctr">
                      <a:solidFill>
                        <a:schemeClr val="tx1"/>
                      </a:solidFill>
                      <a:prstDash val="solid"/>
                      <a:round/>
                      <a:headEnd type="none" w="med" len="med"/>
                      <a:tailEnd type="none" w="med" len="med"/>
                    </a:ln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dirty="0">
                          <a:solidFill>
                            <a:schemeClr val="tx1"/>
                          </a:solidFill>
                        </a:rPr>
                        <a:t>single-linkage edge joining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63839962"/>
                  </a:ext>
                </a:extLst>
              </a:tr>
              <a:tr h="450034">
                <a:tc vMerge="1">
                  <a:txBody>
                    <a:bodyPr/>
                    <a:lstStyle/>
                    <a:p>
                      <a:endParaRPr lang="zh-CN" altLang="en-US"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dirty="0">
                          <a:solidFill>
                            <a:schemeClr val="tx1"/>
                          </a:solidFill>
                        </a:rPr>
                        <a:t>centroid-linkage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5118983"/>
                  </a:ext>
                </a:extLst>
              </a:tr>
              <a:tr h="450034">
                <a:tc vMerge="1">
                  <a:txBody>
                    <a:bodyPr/>
                    <a:lstStyle/>
                    <a:p>
                      <a:endParaRPr lang="zh-CN" altLang="en-US"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dirty="0">
                          <a:solidFill>
                            <a:schemeClr val="tx1"/>
                          </a:solidFill>
                        </a:rPr>
                        <a:t>average-linkage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06399312"/>
                  </a:ext>
                </a:extLst>
              </a:tr>
              <a:tr h="450034">
                <a:tc vMerge="1">
                  <a:txBody>
                    <a:bodyPr/>
                    <a:lstStyle/>
                    <a:p>
                      <a:endParaRPr lang="zh-CN" altLang="en-US"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dirty="0">
                          <a:solidFill>
                            <a:schemeClr val="tx1"/>
                          </a:solidFill>
                        </a:rPr>
                        <a:t>complete-linkage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76784447"/>
                  </a:ext>
                </a:extLst>
              </a:tr>
              <a:tr h="450034">
                <a:tc vMerge="1">
                  <a:txBody>
                    <a:bodyPr/>
                    <a:lstStyle/>
                    <a:p>
                      <a:endParaRPr lang="zh-CN" altLang="en-US"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dirty="0">
                          <a:solidFill>
                            <a:schemeClr val="tx1"/>
                          </a:solidFill>
                        </a:rPr>
                        <a:t>centripetal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29308106"/>
                  </a:ext>
                </a:extLst>
              </a:tr>
              <a:tr h="450034">
                <a:tc vMerge="1">
                  <a:txBody>
                    <a:bodyPr/>
                    <a:lstStyle/>
                    <a:p>
                      <a:endParaRPr lang="zh-CN" altLang="en-US"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dirty="0">
                          <a:solidFill>
                            <a:schemeClr val="tx1"/>
                          </a:solidFill>
                        </a:rPr>
                        <a:t>centripetal-complete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65456919"/>
                  </a:ext>
                </a:extLst>
              </a:tr>
              <a:tr h="450034">
                <a:tc rowSpan="3">
                  <a:txBody>
                    <a:bodyPr/>
                    <a:lstStyle/>
                    <a:p>
                      <a:pPr algn="ctr"/>
                      <a:endParaRPr lang="en-US" altLang="zh-CN" dirty="0">
                        <a:solidFill>
                          <a:schemeClr val="tx1"/>
                        </a:solidFill>
                      </a:endParaRPr>
                    </a:p>
                    <a:p>
                      <a:pPr algn="ctr"/>
                      <a:r>
                        <a:rPr lang="zh-CN" altLang="en-US" dirty="0">
                          <a:solidFill>
                            <a:schemeClr val="tx1"/>
                          </a:solidFill>
                        </a:rPr>
                        <a:t>refinement </a:t>
                      </a:r>
                    </a:p>
                  </a:txBody>
                  <a:tcPr>
                    <a:lnR w="12700" cap="flat" cmpd="sng" algn="ctr">
                      <a:solidFill>
                        <a:schemeClr val="tx1"/>
                      </a:solidFill>
                      <a:prstDash val="solid"/>
                      <a:round/>
                      <a:headEnd type="none" w="med" len="med"/>
                      <a:tailEnd type="none" w="med" len="med"/>
                    </a:ln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solidFill>
                            <a:schemeClr val="tx1"/>
                          </a:solidFill>
                          <a:highlight>
                            <a:srgbClr val="FFFF00"/>
                          </a:highlight>
                        </a:rPr>
                        <a:t>M</a:t>
                      </a:r>
                      <a:r>
                        <a:rPr lang="zh-CN" altLang="en-US" dirty="0">
                          <a:solidFill>
                            <a:schemeClr val="tx1"/>
                          </a:solidFill>
                          <a:highlight>
                            <a:srgbClr val="FFFF00"/>
                          </a:highlight>
                        </a:rPr>
                        <a:t>eans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42577288"/>
                  </a:ext>
                </a:extLst>
              </a:tr>
              <a:tr h="450034">
                <a:tc vMerge="1">
                  <a:txBody>
                    <a:bodyPr/>
                    <a:lstStyle/>
                    <a:p>
                      <a:endParaRPr lang="zh-CN" altLang="en-US"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dirty="0">
                          <a:solidFill>
                            <a:schemeClr val="tx1"/>
                          </a:solidFill>
                        </a:rPr>
                        <a:t>Bayesian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19797980"/>
                  </a:ext>
                </a:extLst>
              </a:tr>
              <a:tr h="450034">
                <a:tc vMerge="1">
                  <a:txBody>
                    <a:bodyPr/>
                    <a:lstStyle/>
                    <a:p>
                      <a:endParaRPr lang="zh-CN" altLang="en-US"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dirty="0">
                          <a:solidFill>
                            <a:schemeClr val="tx1"/>
                          </a:solidFill>
                        </a:rPr>
                        <a:t>self-organizing maps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68911591"/>
                  </a:ext>
                </a:extLst>
              </a:tr>
              <a:tr h="450034">
                <a:tc>
                  <a:txBody>
                    <a:bodyPr/>
                    <a:lstStyle/>
                    <a:p>
                      <a:pPr algn="ctr"/>
                      <a:r>
                        <a:rPr lang="zh-CN" altLang="en-US" dirty="0">
                          <a:solidFill>
                            <a:schemeClr val="tx1"/>
                          </a:solidFill>
                        </a:rPr>
                        <a:t>tree algorithm</a:t>
                      </a:r>
                    </a:p>
                  </a:txBody>
                  <a:tcPr>
                    <a:lnR w="12700" cap="flat" cmpd="sng" algn="ctr">
                      <a:solidFill>
                        <a:schemeClr val="tx1"/>
                      </a:solidFill>
                      <a:prstDash val="solid"/>
                      <a:round/>
                      <a:headEnd type="none" w="med" len="med"/>
                      <a:tailEnd type="none" w="med" len="med"/>
                    </a:ln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dirty="0">
                          <a:solidFill>
                            <a:schemeClr val="tx1"/>
                          </a:solidFill>
                        </a:rPr>
                        <a:t>COBWEB</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37569130"/>
                  </a:ext>
                </a:extLst>
              </a:tr>
            </a:tbl>
          </a:graphicData>
        </a:graphic>
      </p:graphicFrame>
      <p:pic>
        <p:nvPicPr>
          <p:cNvPr id="2050" name="Picture 2">
            <a:extLst>
              <a:ext uri="{FF2B5EF4-FFF2-40B4-BE49-F238E27FC236}">
                <a16:creationId xmlns:a16="http://schemas.microsoft.com/office/drawing/2014/main" id="{4BF4B240-BB3D-44E9-9C01-0EF2A81B88BB}"/>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9917" t="8146" r="4080" b="14656"/>
          <a:stretch/>
        </p:blipFill>
        <p:spPr bwMode="auto">
          <a:xfrm rot="16200000">
            <a:off x="976825" y="1164774"/>
            <a:ext cx="1626945" cy="1082499"/>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7F59E42B-2789-4E3C-9487-3843036EC5D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3983" y="2991338"/>
            <a:ext cx="3316443" cy="12504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40018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81"/>
          <p:cNvSpPr txBox="1"/>
          <p:nvPr/>
        </p:nvSpPr>
        <p:spPr>
          <a:xfrm>
            <a:off x="1524001" y="0"/>
            <a:ext cx="7691049" cy="737510"/>
          </a:xfrm>
          <a:prstGeom prst="rect">
            <a:avLst/>
          </a:prstGeom>
          <a:noFill/>
        </p:spPr>
        <p:txBody>
          <a:bodyPr wrap="square" rtlCol="0">
            <a:spAutoFit/>
          </a:bodyPr>
          <a:lstStyle/>
          <a:p>
            <a:pPr>
              <a:lnSpc>
                <a:spcPct val="150000"/>
              </a:lnSpc>
              <a:spcBef>
                <a:spcPct val="50000"/>
              </a:spcBef>
            </a:pPr>
            <a:r>
              <a:rPr lang="en-US" altLang="zh-CN" sz="3200" b="1" dirty="0">
                <a:solidFill>
                  <a:srgbClr val="C00000"/>
                </a:solidFill>
                <a:ea typeface="黑体" charset="0"/>
                <a:cs typeface="黑体" charset="0"/>
              </a:rPr>
              <a:t>2. Methods</a:t>
            </a:r>
            <a:r>
              <a:rPr lang="zh-CN" altLang="en-US" sz="3200" b="1" dirty="0">
                <a:solidFill>
                  <a:srgbClr val="C00000"/>
                </a:solidFill>
                <a:ea typeface="黑体" charset="0"/>
                <a:cs typeface="黑体" charset="0"/>
              </a:rPr>
              <a:t>（</a:t>
            </a:r>
            <a:r>
              <a:rPr lang="en-US" altLang="zh-CN" sz="3200" b="1" dirty="0">
                <a:solidFill>
                  <a:srgbClr val="C00000"/>
                </a:solidFill>
                <a:ea typeface="黑体" charset="0"/>
                <a:cs typeface="黑体" charset="0"/>
              </a:rPr>
              <a:t>Clustering Metrics</a:t>
            </a:r>
            <a:r>
              <a:rPr lang="zh-CN" altLang="en-US" sz="3200" b="1" dirty="0">
                <a:solidFill>
                  <a:srgbClr val="C00000"/>
                </a:solidFill>
                <a:ea typeface="黑体" charset="0"/>
                <a:cs typeface="黑体" charset="0"/>
              </a:rPr>
              <a:t>）</a:t>
            </a:r>
            <a:endParaRPr lang="en-US" altLang="zh-CN" sz="3200" b="1" dirty="0">
              <a:solidFill>
                <a:srgbClr val="C00000"/>
              </a:solidFill>
              <a:ea typeface="黑体" charset="0"/>
              <a:cs typeface="黑体" charset="0"/>
            </a:endParaRPr>
          </a:p>
        </p:txBody>
      </p:sp>
      <p:sp>
        <p:nvSpPr>
          <p:cNvPr id="7" name="AutoShape 12"/>
          <p:cNvSpPr>
            <a:spLocks noChangeArrowheads="1"/>
          </p:cNvSpPr>
          <p:nvPr/>
        </p:nvSpPr>
        <p:spPr bwMode="auto">
          <a:xfrm>
            <a:off x="1524001" y="778111"/>
            <a:ext cx="8367713" cy="65314"/>
          </a:xfrm>
          <a:custGeom>
            <a:avLst/>
            <a:gdLst>
              <a:gd name="T0" fmla="*/ 0 w 1000"/>
              <a:gd name="T1" fmla="*/ 0 h 1000"/>
              <a:gd name="T2" fmla="*/ 2147483647 w 1000"/>
              <a:gd name="T3" fmla="*/ 0 h 1000"/>
              <a:gd name="T4" fmla="*/ 2147483647 w 1000"/>
              <a:gd name="T5" fmla="*/ 2147483647 h 1000"/>
              <a:gd name="T6" fmla="*/ 0 w 1000"/>
              <a:gd name="T7" fmla="*/ 2147483647 h 1000"/>
              <a:gd name="T8" fmla="*/ 0 w 1000"/>
              <a:gd name="T9" fmla="*/ 0 h 1000"/>
              <a:gd name="T10" fmla="*/ 2147483647 w 1000"/>
              <a:gd name="T11" fmla="*/ 0 h 1000"/>
              <a:gd name="T12" fmla="*/ 0 60000 65536"/>
              <a:gd name="T13" fmla="*/ 0 60000 65536"/>
              <a:gd name="T14" fmla="*/ 0 60000 65536"/>
              <a:gd name="T15" fmla="*/ 0 60000 65536"/>
              <a:gd name="T16" fmla="*/ 0 60000 65536"/>
              <a:gd name="T17" fmla="*/ 0 60000 65536"/>
              <a:gd name="T18" fmla="*/ 0 w 1000"/>
              <a:gd name="T19" fmla="*/ 0 h 1000"/>
              <a:gd name="T20" fmla="*/ 1000 w 1000"/>
              <a:gd name="T21" fmla="*/ 1000 h 1000"/>
            </a:gdLst>
            <a:ahLst/>
            <a:cxnLst>
              <a:cxn ang="T12">
                <a:pos x="T0" y="T1"/>
              </a:cxn>
              <a:cxn ang="T13">
                <a:pos x="T2" y="T3"/>
              </a:cxn>
              <a:cxn ang="T14">
                <a:pos x="T4" y="T5"/>
              </a:cxn>
              <a:cxn ang="T15">
                <a:pos x="T6" y="T7"/>
              </a:cxn>
              <a:cxn ang="T16">
                <a:pos x="T8" y="T9"/>
              </a:cxn>
              <a:cxn ang="T17">
                <a:pos x="T10" y="T11"/>
              </a:cxn>
            </a:cxnLst>
            <a:rect l="T18" t="T19" r="T20" b="T21"/>
            <a:pathLst>
              <a:path w="1000" h="1000" stroke="0">
                <a:moveTo>
                  <a:pt x="0" y="0"/>
                </a:moveTo>
                <a:lnTo>
                  <a:pt x="585" y="0"/>
                </a:lnTo>
                <a:lnTo>
                  <a:pt x="585" y="1000"/>
                </a:lnTo>
                <a:lnTo>
                  <a:pt x="0" y="1000"/>
                </a:lnTo>
                <a:lnTo>
                  <a:pt x="0" y="0"/>
                </a:lnTo>
                <a:close/>
              </a:path>
              <a:path w="1000" h="1000">
                <a:moveTo>
                  <a:pt x="0" y="0"/>
                </a:moveTo>
                <a:lnTo>
                  <a:pt x="1000" y="0"/>
                </a:lnTo>
              </a:path>
            </a:pathLst>
          </a:custGeom>
          <a:solidFill>
            <a:srgbClr val="C00000"/>
          </a:solidFill>
          <a:ln w="9525">
            <a:solidFill>
              <a:srgbClr val="C00000"/>
            </a:solidFill>
            <a:round/>
            <a:headEnd/>
            <a:tailEnd/>
          </a:ln>
        </p:spPr>
        <p:txBody>
          <a:bodyPr/>
          <a:lstStyle/>
          <a:p>
            <a:endParaRPr lang="zh-CN" altLang="en-US">
              <a:solidFill>
                <a:prstClr val="black"/>
              </a:solidFill>
            </a:endParaRPr>
          </a:p>
        </p:txBody>
      </p:sp>
      <p:pic>
        <p:nvPicPr>
          <p:cNvPr id="13314" name="Picture 2">
            <a:extLst>
              <a:ext uri="{FF2B5EF4-FFF2-40B4-BE49-F238E27FC236}">
                <a16:creationId xmlns:a16="http://schemas.microsoft.com/office/drawing/2014/main" id="{C25AAA1F-4903-4310-B5CA-F3C43642A7A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07141" y="1914792"/>
            <a:ext cx="2876550" cy="828675"/>
          </a:xfrm>
          <a:prstGeom prst="rect">
            <a:avLst/>
          </a:prstGeom>
          <a:noFill/>
          <a:extLst>
            <a:ext uri="{909E8E84-426E-40DD-AFC4-6F175D3DCCD1}">
              <a14:hiddenFill xmlns:a14="http://schemas.microsoft.com/office/drawing/2010/main">
                <a:solidFill>
                  <a:srgbClr val="FFFFFF"/>
                </a:solidFill>
              </a14:hiddenFill>
            </a:ext>
          </a:extLst>
        </p:spPr>
      </p:pic>
      <p:pic>
        <p:nvPicPr>
          <p:cNvPr id="13315" name="Picture 3">
            <a:extLst>
              <a:ext uri="{FF2B5EF4-FFF2-40B4-BE49-F238E27FC236}">
                <a16:creationId xmlns:a16="http://schemas.microsoft.com/office/drawing/2014/main" id="{BAA4DF27-0EE8-4CC3-8341-7BAC58A0D18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07141" y="3275001"/>
            <a:ext cx="2876550" cy="819151"/>
          </a:xfrm>
          <a:prstGeom prst="rect">
            <a:avLst/>
          </a:prstGeom>
          <a:noFill/>
          <a:extLst>
            <a:ext uri="{909E8E84-426E-40DD-AFC4-6F175D3DCCD1}">
              <a14:hiddenFill xmlns:a14="http://schemas.microsoft.com/office/drawing/2010/main">
                <a:solidFill>
                  <a:srgbClr val="FFFFFF"/>
                </a:solidFill>
              </a14:hiddenFill>
            </a:ext>
          </a:extLst>
        </p:spPr>
      </p:pic>
      <p:pic>
        <p:nvPicPr>
          <p:cNvPr id="13316" name="Picture 4">
            <a:extLst>
              <a:ext uri="{FF2B5EF4-FFF2-40B4-BE49-F238E27FC236}">
                <a16:creationId xmlns:a16="http://schemas.microsoft.com/office/drawing/2014/main" id="{F8909113-C5E8-4109-8BBF-B806172CF6A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81057" y="4489482"/>
            <a:ext cx="1447800" cy="714375"/>
          </a:xfrm>
          <a:prstGeom prst="rect">
            <a:avLst/>
          </a:prstGeom>
          <a:noFill/>
          <a:extLst>
            <a:ext uri="{909E8E84-426E-40DD-AFC4-6F175D3DCCD1}">
              <a14:hiddenFill xmlns:a14="http://schemas.microsoft.com/office/drawing/2010/main">
                <a:solidFill>
                  <a:srgbClr val="FFFFFF"/>
                </a:solidFill>
              </a14:hiddenFill>
            </a:ext>
          </a:extLst>
        </p:spPr>
      </p:pic>
      <p:pic>
        <p:nvPicPr>
          <p:cNvPr id="13317" name="Picture 5">
            <a:extLst>
              <a:ext uri="{FF2B5EF4-FFF2-40B4-BE49-F238E27FC236}">
                <a16:creationId xmlns:a16="http://schemas.microsoft.com/office/drawing/2014/main" id="{30D2DBF8-B7BC-4D80-91F2-5200E87F172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07141" y="5454361"/>
            <a:ext cx="1457325" cy="742950"/>
          </a:xfrm>
          <a:prstGeom prst="rect">
            <a:avLst/>
          </a:prstGeom>
          <a:noFill/>
          <a:extLst>
            <a:ext uri="{909E8E84-426E-40DD-AFC4-6F175D3DCCD1}">
              <a14:hiddenFill xmlns:a14="http://schemas.microsoft.com/office/drawing/2010/main">
                <a:solidFill>
                  <a:srgbClr val="FFFFFF"/>
                </a:solidFill>
              </a14:hiddenFill>
            </a:ext>
          </a:extLst>
        </p:spPr>
      </p:pic>
      <p:sp>
        <p:nvSpPr>
          <p:cNvPr id="15" name="文本框 14">
            <a:extLst>
              <a:ext uri="{FF2B5EF4-FFF2-40B4-BE49-F238E27FC236}">
                <a16:creationId xmlns:a16="http://schemas.microsoft.com/office/drawing/2014/main" id="{40EA3DCB-6C0D-4808-8E76-CF708A0F96A1}"/>
              </a:ext>
            </a:extLst>
          </p:cNvPr>
          <p:cNvSpPr txBox="1"/>
          <p:nvPr/>
        </p:nvSpPr>
        <p:spPr>
          <a:xfrm>
            <a:off x="1524001" y="1042977"/>
            <a:ext cx="9870831" cy="369332"/>
          </a:xfrm>
          <a:prstGeom prst="rect">
            <a:avLst/>
          </a:prstGeom>
          <a:noFill/>
        </p:spPr>
        <p:txBody>
          <a:bodyPr wrap="square">
            <a:spAutoFit/>
          </a:bodyPr>
          <a:lstStyle/>
          <a:p>
            <a:r>
              <a:rPr lang="zh-CN" altLang="en-US" dirty="0"/>
              <a:t>the Davies-Bouldin index (DB</a:t>
            </a:r>
            <a:r>
              <a:rPr lang="en-US" altLang="zh-CN" dirty="0"/>
              <a:t>I)                                          </a:t>
            </a:r>
            <a:r>
              <a:rPr lang="zh-CN" altLang="en-US" dirty="0"/>
              <a:t>the pseudo F-statistic(pSF) </a:t>
            </a:r>
          </a:p>
        </p:txBody>
      </p:sp>
      <p:sp>
        <p:nvSpPr>
          <p:cNvPr id="21" name="文本框 20">
            <a:extLst>
              <a:ext uri="{FF2B5EF4-FFF2-40B4-BE49-F238E27FC236}">
                <a16:creationId xmlns:a16="http://schemas.microsoft.com/office/drawing/2014/main" id="{E54E5777-66A3-4A77-9732-5D8DBDA73353}"/>
              </a:ext>
            </a:extLst>
          </p:cNvPr>
          <p:cNvSpPr txBox="1"/>
          <p:nvPr/>
        </p:nvSpPr>
        <p:spPr>
          <a:xfrm>
            <a:off x="1524001" y="2225565"/>
            <a:ext cx="1352063" cy="369332"/>
          </a:xfrm>
          <a:prstGeom prst="rect">
            <a:avLst/>
          </a:prstGeom>
          <a:noFill/>
        </p:spPr>
        <p:txBody>
          <a:bodyPr wrap="square">
            <a:spAutoFit/>
          </a:bodyPr>
          <a:lstStyle/>
          <a:p>
            <a:r>
              <a:rPr lang="zh-CN" altLang="zh-CN" dirty="0">
                <a:solidFill>
                  <a:srgbClr val="4D4D4D"/>
                </a:solidFill>
                <a:latin typeface="-apple-system"/>
              </a:rPr>
              <a:t>分散度</a:t>
            </a:r>
            <a:r>
              <a:rPr lang="zh-CN" altLang="en-US" dirty="0">
                <a:solidFill>
                  <a:srgbClr val="4D4D4D"/>
                </a:solidFill>
                <a:latin typeface="-apple-system"/>
              </a:rPr>
              <a:t>：</a:t>
            </a:r>
          </a:p>
        </p:txBody>
      </p:sp>
      <p:sp>
        <p:nvSpPr>
          <p:cNvPr id="23" name="文本框 22">
            <a:extLst>
              <a:ext uri="{FF2B5EF4-FFF2-40B4-BE49-F238E27FC236}">
                <a16:creationId xmlns:a16="http://schemas.microsoft.com/office/drawing/2014/main" id="{61C4C5E9-6234-40BE-8CA0-4B806DF15BBD}"/>
              </a:ext>
            </a:extLst>
          </p:cNvPr>
          <p:cNvSpPr txBox="1"/>
          <p:nvPr/>
        </p:nvSpPr>
        <p:spPr>
          <a:xfrm>
            <a:off x="1524001" y="3510590"/>
            <a:ext cx="1078523" cy="369332"/>
          </a:xfrm>
          <a:prstGeom prst="rect">
            <a:avLst/>
          </a:prstGeom>
          <a:noFill/>
        </p:spPr>
        <p:txBody>
          <a:bodyPr wrap="square">
            <a:spAutoFit/>
          </a:bodyPr>
          <a:lstStyle/>
          <a:p>
            <a:r>
              <a:rPr lang="zh-CN" altLang="en-US" b="0" i="0" dirty="0">
                <a:solidFill>
                  <a:srgbClr val="4D4D4D"/>
                </a:solidFill>
                <a:effectLst/>
                <a:latin typeface="-apple-system"/>
              </a:rPr>
              <a:t>距离值：</a:t>
            </a:r>
            <a:endParaRPr lang="zh-CN" altLang="en-US" dirty="0"/>
          </a:p>
        </p:txBody>
      </p:sp>
      <p:sp>
        <p:nvSpPr>
          <p:cNvPr id="25" name="文本框 24">
            <a:extLst>
              <a:ext uri="{FF2B5EF4-FFF2-40B4-BE49-F238E27FC236}">
                <a16:creationId xmlns:a16="http://schemas.microsoft.com/office/drawing/2014/main" id="{A38E74BA-AD62-471A-8BD6-703249B1F44C}"/>
              </a:ext>
            </a:extLst>
          </p:cNvPr>
          <p:cNvSpPr txBox="1"/>
          <p:nvPr/>
        </p:nvSpPr>
        <p:spPr>
          <a:xfrm>
            <a:off x="1524001" y="4631574"/>
            <a:ext cx="1070708" cy="369332"/>
          </a:xfrm>
          <a:prstGeom prst="rect">
            <a:avLst/>
          </a:prstGeom>
          <a:noFill/>
        </p:spPr>
        <p:txBody>
          <a:bodyPr wrap="square">
            <a:spAutoFit/>
          </a:bodyPr>
          <a:lstStyle/>
          <a:p>
            <a:r>
              <a:rPr lang="zh-CN" altLang="en-US" b="0" i="0" dirty="0">
                <a:solidFill>
                  <a:srgbClr val="4D4D4D"/>
                </a:solidFill>
                <a:effectLst/>
                <a:latin typeface="-apple-system"/>
              </a:rPr>
              <a:t>相似度：</a:t>
            </a:r>
            <a:endParaRPr lang="zh-CN" altLang="en-US" dirty="0"/>
          </a:p>
        </p:txBody>
      </p:sp>
      <p:sp>
        <p:nvSpPr>
          <p:cNvPr id="11" name="Rectangle 12">
            <a:extLst>
              <a:ext uri="{FF2B5EF4-FFF2-40B4-BE49-F238E27FC236}">
                <a16:creationId xmlns:a16="http://schemas.microsoft.com/office/drawing/2014/main" id="{B0C94641-0BE0-41E5-8CF5-8C7302127351}"/>
              </a:ext>
            </a:extLst>
          </p:cNvPr>
          <p:cNvSpPr>
            <a:spLocks noChangeArrowheads="1"/>
          </p:cNvSpPr>
          <p:nvPr/>
        </p:nvSpPr>
        <p:spPr bwMode="auto">
          <a:xfrm>
            <a:off x="2354057" y="6399674"/>
            <a:ext cx="277511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zh-CN" sz="1800" b="0" i="0" u="none" strike="noStrike" cap="none" normalizeH="0" baseline="0" dirty="0">
                <a:ln>
                  <a:noFill/>
                </a:ln>
                <a:solidFill>
                  <a:schemeClr val="tx1"/>
                </a:solidFill>
                <a:effectLst/>
                <a:latin typeface="Arial" panose="020B0604020202020204" pitchFamily="34" charset="0"/>
              </a:rPr>
              <a:t>  </a:t>
            </a:r>
            <a:r>
              <a:rPr kumimoji="0" lang="zh-CN" altLang="zh-CN" sz="1500" b="0" i="0" u="none" strike="noStrike" cap="none" normalizeH="0" baseline="0" dirty="0">
                <a:ln>
                  <a:noFill/>
                </a:ln>
                <a:solidFill>
                  <a:schemeClr val="tx1"/>
                </a:solidFill>
                <a:effectLst/>
                <a:latin typeface="Arial" panose="020B0604020202020204" pitchFamily="34" charset="0"/>
              </a:rPr>
              <a:t>     </a:t>
            </a:r>
            <a:r>
              <a:rPr kumimoji="0" lang="zh-CN" altLang="zh-CN" sz="1200" b="0" i="0" u="none" strike="noStrike" cap="none" normalizeH="0" baseline="0" dirty="0">
                <a:ln>
                  <a:noFill/>
                </a:ln>
                <a:solidFill>
                  <a:srgbClr val="4D4D4D"/>
                </a:solidFill>
                <a:effectLst/>
                <a:latin typeface="Arial" panose="020B0604020202020204" pitchFamily="34" charset="0"/>
                <a:ea typeface="-apple-system"/>
              </a:rPr>
              <a:t>值，</a:t>
            </a:r>
            <a:r>
              <a:rPr kumimoji="0" lang="zh-CN" altLang="zh-CN" sz="800" b="0" i="0" u="none" strike="noStrike" cap="none" normalizeH="0" baseline="0" dirty="0">
                <a:ln>
                  <a:noFill/>
                </a:ln>
                <a:solidFill>
                  <a:schemeClr val="tx1"/>
                </a:solidFill>
                <a:effectLst/>
                <a:latin typeface="Arial" panose="020B0604020202020204" pitchFamily="34" charset="0"/>
              </a:rPr>
              <a:t>  </a:t>
            </a:r>
            <a:r>
              <a:rPr kumimoji="0" lang="zh-CN" altLang="zh-CN" sz="1500" b="0" i="0" u="none" strike="noStrike" cap="none" normalizeH="0" baseline="0" dirty="0">
                <a:ln>
                  <a:noFill/>
                </a:ln>
                <a:solidFill>
                  <a:schemeClr val="tx1"/>
                </a:solidFill>
                <a:effectLst/>
                <a:latin typeface="Arial" panose="020B0604020202020204" pitchFamily="34" charset="0"/>
              </a:rPr>
              <a:t>     </a:t>
            </a:r>
            <a:r>
              <a:rPr kumimoji="0" lang="zh-CN" altLang="zh-CN" sz="1200" b="0" i="0" u="none" strike="noStrike" cap="none" normalizeH="0" baseline="0" dirty="0">
                <a:ln>
                  <a:noFill/>
                </a:ln>
                <a:solidFill>
                  <a:srgbClr val="4D4D4D"/>
                </a:solidFill>
                <a:effectLst/>
                <a:latin typeface="Arial" panose="020B0604020202020204" pitchFamily="34" charset="0"/>
                <a:ea typeface="-apple-system"/>
              </a:rPr>
              <a:t>值越小，</a:t>
            </a:r>
            <a:r>
              <a:rPr kumimoji="0" lang="zh-CN" altLang="en-US" sz="1200" b="0" i="0" u="none" strike="noStrike" cap="none" normalizeH="0" baseline="0" dirty="0">
                <a:ln>
                  <a:noFill/>
                </a:ln>
                <a:solidFill>
                  <a:srgbClr val="4D4D4D"/>
                </a:solidFill>
                <a:effectLst/>
                <a:latin typeface="Arial" panose="020B0604020202020204" pitchFamily="34" charset="0"/>
                <a:ea typeface="-apple-system"/>
              </a:rPr>
              <a:t>聚类</a:t>
            </a:r>
            <a:r>
              <a:rPr kumimoji="0" lang="zh-CN" altLang="zh-CN" sz="1200" b="0" i="0" u="none" strike="noStrike" cap="none" normalizeH="0" baseline="0" dirty="0">
                <a:ln>
                  <a:noFill/>
                </a:ln>
                <a:solidFill>
                  <a:srgbClr val="4D4D4D"/>
                </a:solidFill>
                <a:effectLst/>
                <a:latin typeface="Arial" panose="020B0604020202020204" pitchFamily="34" charset="0"/>
                <a:ea typeface="-apple-system"/>
              </a:rPr>
              <a:t>效果越好</a:t>
            </a:r>
            <a:r>
              <a:rPr kumimoji="0" lang="zh-CN" altLang="zh-CN" sz="800" b="0" i="0" u="none" strike="noStrike" cap="none" normalizeH="0" baseline="0" dirty="0">
                <a:ln>
                  <a:noFill/>
                </a:ln>
                <a:solidFill>
                  <a:schemeClr val="tx1"/>
                </a:solidFill>
                <a:effectLst/>
                <a:latin typeface="Arial" panose="020B0604020202020204" pitchFamily="34" charset="0"/>
              </a:rPr>
              <a:t> </a:t>
            </a:r>
            <a:endParaRPr kumimoji="0" lang="zh-CN" altLang="zh-CN" sz="1800" b="0" i="0" u="none" strike="noStrike" cap="none" normalizeH="0" baseline="0" dirty="0">
              <a:ln>
                <a:noFill/>
              </a:ln>
              <a:solidFill>
                <a:schemeClr val="tx1"/>
              </a:solidFill>
              <a:effectLst/>
              <a:latin typeface="Arial" panose="020B0604020202020204" pitchFamily="34" charset="0"/>
            </a:endParaRPr>
          </a:p>
        </p:txBody>
      </p:sp>
      <p:pic>
        <p:nvPicPr>
          <p:cNvPr id="13325" name="Picture 13">
            <a:extLst>
              <a:ext uri="{FF2B5EF4-FFF2-40B4-BE49-F238E27FC236}">
                <a16:creationId xmlns:a16="http://schemas.microsoft.com/office/drawing/2014/main" id="{A71D7A2E-4B4E-4BE2-9C66-306DE063DFD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81057" y="6447815"/>
            <a:ext cx="257175" cy="247650"/>
          </a:xfrm>
          <a:prstGeom prst="rect">
            <a:avLst/>
          </a:prstGeom>
          <a:noFill/>
          <a:extLst>
            <a:ext uri="{909E8E84-426E-40DD-AFC4-6F175D3DCCD1}">
              <a14:hiddenFill xmlns:a14="http://schemas.microsoft.com/office/drawing/2010/main">
                <a:solidFill>
                  <a:srgbClr val="FFFFFF"/>
                </a:solidFill>
              </a14:hiddenFill>
            </a:ext>
          </a:extLst>
        </p:spPr>
      </p:pic>
      <p:pic>
        <p:nvPicPr>
          <p:cNvPr id="13326" name="Picture 14">
            <a:extLst>
              <a:ext uri="{FF2B5EF4-FFF2-40B4-BE49-F238E27FC236}">
                <a16:creationId xmlns:a16="http://schemas.microsoft.com/office/drawing/2014/main" id="{1CB7DB48-1B62-4BCF-8658-EA2E4935B03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04945" y="6447815"/>
            <a:ext cx="257175" cy="247650"/>
          </a:xfrm>
          <a:prstGeom prst="rect">
            <a:avLst/>
          </a:prstGeom>
          <a:noFill/>
          <a:extLst>
            <a:ext uri="{909E8E84-426E-40DD-AFC4-6F175D3DCCD1}">
              <a14:hiddenFill xmlns:a14="http://schemas.microsoft.com/office/drawing/2010/main">
                <a:solidFill>
                  <a:srgbClr val="FFFFFF"/>
                </a:solidFill>
              </a14:hiddenFill>
            </a:ext>
          </a:extLst>
        </p:spPr>
      </p:pic>
      <p:sp>
        <p:nvSpPr>
          <p:cNvPr id="30" name="文本框 29">
            <a:extLst>
              <a:ext uri="{FF2B5EF4-FFF2-40B4-BE49-F238E27FC236}">
                <a16:creationId xmlns:a16="http://schemas.microsoft.com/office/drawing/2014/main" id="{5FEE9F4E-C048-4AB8-BFDA-F9433870FA8D}"/>
              </a:ext>
            </a:extLst>
          </p:cNvPr>
          <p:cNvSpPr txBox="1"/>
          <p:nvPr/>
        </p:nvSpPr>
        <p:spPr>
          <a:xfrm>
            <a:off x="6908311" y="1914792"/>
            <a:ext cx="3477847" cy="3693319"/>
          </a:xfrm>
          <a:prstGeom prst="rect">
            <a:avLst/>
          </a:prstGeom>
          <a:noFill/>
        </p:spPr>
        <p:txBody>
          <a:bodyPr wrap="square">
            <a:spAutoFit/>
          </a:bodyPr>
          <a:lstStyle/>
          <a:p>
            <a:r>
              <a:rPr lang="en-US" altLang="zh-CN" b="0" i="0" dirty="0">
                <a:effectLst/>
                <a:latin typeface="Roboto" panose="02000000000000000000" pitchFamily="2" charset="0"/>
              </a:rPr>
              <a:t>A / B</a:t>
            </a:r>
            <a:endParaRPr lang="en-US" altLang="zh-CN" dirty="0">
              <a:latin typeface="Roboto" panose="02000000000000000000" pitchFamily="2" charset="0"/>
            </a:endParaRPr>
          </a:p>
          <a:p>
            <a:r>
              <a:rPr lang="en-US" altLang="zh-CN" b="0" i="0" dirty="0">
                <a:effectLst/>
                <a:latin typeface="Roboto" panose="02000000000000000000" pitchFamily="2" charset="0"/>
              </a:rPr>
              <a:t>A = </a:t>
            </a:r>
            <a:r>
              <a:rPr lang="zh-CN" altLang="en-US" b="0" i="0" dirty="0">
                <a:effectLst/>
                <a:latin typeface="Roboto" panose="02000000000000000000" pitchFamily="2" charset="0"/>
              </a:rPr>
              <a:t>（</a:t>
            </a:r>
            <a:r>
              <a:rPr lang="en-US" altLang="zh-CN" b="0" i="0" dirty="0">
                <a:effectLst/>
                <a:latin typeface="Roboto" panose="02000000000000000000" pitchFamily="2" charset="0"/>
              </a:rPr>
              <a:t>T – P</a:t>
            </a:r>
            <a:r>
              <a:rPr lang="zh-CN" altLang="en-US" b="0" i="0" dirty="0">
                <a:effectLst/>
                <a:latin typeface="Roboto" panose="02000000000000000000" pitchFamily="2" charset="0"/>
              </a:rPr>
              <a:t>）</a:t>
            </a:r>
            <a:r>
              <a:rPr lang="en-US" altLang="zh-CN" b="0" i="0" dirty="0">
                <a:effectLst/>
                <a:latin typeface="Roboto" panose="02000000000000000000" pitchFamily="2" charset="0"/>
              </a:rPr>
              <a:t>/</a:t>
            </a:r>
            <a:r>
              <a:rPr lang="zh-CN" altLang="en-US" b="0" i="0" dirty="0">
                <a:effectLst/>
                <a:latin typeface="Roboto" panose="02000000000000000000" pitchFamily="2" charset="0"/>
              </a:rPr>
              <a:t>（</a:t>
            </a:r>
            <a:r>
              <a:rPr lang="en-US" altLang="zh-CN" b="0" i="0" dirty="0">
                <a:effectLst/>
                <a:latin typeface="Roboto" panose="02000000000000000000" pitchFamily="2" charset="0"/>
              </a:rPr>
              <a:t>G-1</a:t>
            </a:r>
            <a:r>
              <a:rPr lang="zh-CN" altLang="en-US" b="0" i="0" dirty="0">
                <a:effectLst/>
                <a:latin typeface="Roboto" panose="02000000000000000000" pitchFamily="2" charset="0"/>
              </a:rPr>
              <a:t>），</a:t>
            </a:r>
            <a:endParaRPr lang="en-US" altLang="zh-CN" b="0" i="0" dirty="0">
              <a:effectLst/>
              <a:latin typeface="Roboto" panose="02000000000000000000" pitchFamily="2" charset="0"/>
            </a:endParaRPr>
          </a:p>
          <a:p>
            <a:r>
              <a:rPr lang="en-US" altLang="zh-CN" b="0" i="0" dirty="0">
                <a:effectLst/>
                <a:latin typeface="Roboto" panose="02000000000000000000" pitchFamily="2" charset="0"/>
              </a:rPr>
              <a:t>B = P / </a:t>
            </a:r>
            <a:r>
              <a:rPr lang="zh-CN" altLang="en-US" b="0" i="0" dirty="0">
                <a:effectLst/>
                <a:latin typeface="Roboto" panose="02000000000000000000" pitchFamily="2" charset="0"/>
              </a:rPr>
              <a:t>（</a:t>
            </a:r>
            <a:r>
              <a:rPr lang="en-US" altLang="zh-CN" b="0" i="0" dirty="0">
                <a:effectLst/>
                <a:latin typeface="Roboto" panose="02000000000000000000" pitchFamily="2" charset="0"/>
              </a:rPr>
              <a:t>n-G</a:t>
            </a:r>
            <a:r>
              <a:rPr lang="zh-CN" altLang="en-US" b="0" i="0" dirty="0">
                <a:effectLst/>
                <a:latin typeface="Roboto" panose="02000000000000000000" pitchFamily="2" charset="0"/>
              </a:rPr>
              <a:t>）。</a:t>
            </a:r>
            <a:endParaRPr lang="en-US" altLang="zh-CN" b="0" i="0" dirty="0">
              <a:effectLst/>
              <a:latin typeface="Roboto" panose="02000000000000000000" pitchFamily="2" charset="0"/>
            </a:endParaRPr>
          </a:p>
          <a:p>
            <a:endParaRPr lang="en-US" altLang="zh-CN" dirty="0">
              <a:latin typeface="Roboto" panose="02000000000000000000" pitchFamily="2" charset="0"/>
            </a:endParaRPr>
          </a:p>
          <a:p>
            <a:endParaRPr lang="en-US" altLang="zh-CN" b="0" i="0" dirty="0">
              <a:effectLst/>
              <a:latin typeface="Roboto" panose="02000000000000000000" pitchFamily="2" charset="0"/>
            </a:endParaRPr>
          </a:p>
          <a:p>
            <a:r>
              <a:rPr lang="en-US" altLang="zh-CN" b="0" i="0" dirty="0">
                <a:effectLst/>
                <a:latin typeface="Roboto" panose="02000000000000000000" pitchFamily="2" charset="0"/>
              </a:rPr>
              <a:t>n </a:t>
            </a:r>
            <a:r>
              <a:rPr lang="zh-CN" altLang="en-US" b="0" i="0" dirty="0">
                <a:effectLst/>
                <a:latin typeface="Roboto" panose="02000000000000000000" pitchFamily="2" charset="0"/>
              </a:rPr>
              <a:t>是点数，</a:t>
            </a:r>
            <a:r>
              <a:rPr lang="en-US" altLang="zh-CN" b="0" i="0" dirty="0">
                <a:effectLst/>
                <a:latin typeface="Roboto" panose="02000000000000000000" pitchFamily="2" charset="0"/>
              </a:rPr>
              <a:t>G </a:t>
            </a:r>
            <a:r>
              <a:rPr lang="zh-CN" altLang="en-US" b="0" i="0" dirty="0">
                <a:effectLst/>
                <a:latin typeface="Roboto" panose="02000000000000000000" pitchFamily="2" charset="0"/>
              </a:rPr>
              <a:t>是聚类数</a:t>
            </a:r>
            <a:endParaRPr lang="en-US" altLang="zh-CN" b="0" i="0" dirty="0">
              <a:effectLst/>
              <a:latin typeface="Roboto" panose="02000000000000000000" pitchFamily="2" charset="0"/>
            </a:endParaRPr>
          </a:p>
          <a:p>
            <a:r>
              <a:rPr lang="en-US" altLang="zh-CN" b="0" i="0" dirty="0">
                <a:effectLst/>
                <a:latin typeface="Roboto" panose="02000000000000000000" pitchFamily="2" charset="0"/>
              </a:rPr>
              <a:t>T </a:t>
            </a:r>
            <a:r>
              <a:rPr lang="zh-CN" altLang="en-US" b="0" i="0" dirty="0">
                <a:effectLst/>
                <a:latin typeface="Roboto" panose="02000000000000000000" pitchFamily="2" charset="0"/>
              </a:rPr>
              <a:t>是与全数据质心的总距离</a:t>
            </a:r>
            <a:endParaRPr lang="en-US" altLang="zh-CN" b="0" i="0" dirty="0">
              <a:effectLst/>
              <a:latin typeface="Roboto" panose="02000000000000000000" pitchFamily="2" charset="0"/>
            </a:endParaRPr>
          </a:p>
          <a:p>
            <a:r>
              <a:rPr lang="en-US" altLang="zh-CN" b="0" i="0" dirty="0">
                <a:effectLst/>
                <a:latin typeface="Roboto" panose="02000000000000000000" pitchFamily="2" charset="0"/>
              </a:rPr>
              <a:t>P </a:t>
            </a:r>
            <a:r>
              <a:rPr lang="zh-CN" altLang="en-US" b="0" i="0" dirty="0">
                <a:effectLst/>
                <a:latin typeface="Roboto" panose="02000000000000000000" pitchFamily="2" charset="0"/>
              </a:rPr>
              <a:t>是与聚类质心的距离之和</a:t>
            </a:r>
            <a:endParaRPr lang="en-US" altLang="zh-CN" dirty="0">
              <a:latin typeface="Roboto" panose="02000000000000000000" pitchFamily="2" charset="0"/>
            </a:endParaRPr>
          </a:p>
          <a:p>
            <a:endParaRPr lang="en-US" altLang="zh-CN" dirty="0">
              <a:latin typeface="Roboto" panose="02000000000000000000" pitchFamily="2" charset="0"/>
            </a:endParaRPr>
          </a:p>
          <a:p>
            <a:endParaRPr lang="en-US" altLang="zh-CN" dirty="0">
              <a:latin typeface="Roboto" panose="02000000000000000000" pitchFamily="2" charset="0"/>
            </a:endParaRPr>
          </a:p>
          <a:p>
            <a:r>
              <a:rPr lang="zh-CN" altLang="en-US" dirty="0">
                <a:latin typeface="Roboto" panose="02000000000000000000" pitchFamily="2" charset="0"/>
              </a:rPr>
              <a:t>反映“</a:t>
            </a:r>
            <a:r>
              <a:rPr lang="zh-CN" altLang="en-US" b="0" i="0" dirty="0">
                <a:effectLst/>
                <a:latin typeface="Roboto" panose="02000000000000000000" pitchFamily="2" charset="0"/>
              </a:rPr>
              <a:t>紧密性”，本质上是组间平均平方和与组内平均平方和的比率。</a:t>
            </a:r>
            <a:r>
              <a:rPr lang="zh-CN" altLang="en-US" b="0" i="1" dirty="0">
                <a:effectLst/>
                <a:latin typeface="Roboto" panose="02000000000000000000" pitchFamily="2" charset="0"/>
              </a:rPr>
              <a:t>高值是好的</a:t>
            </a:r>
            <a:endParaRPr lang="zh-CN" altLang="en-US" dirty="0"/>
          </a:p>
        </p:txBody>
      </p:sp>
    </p:spTree>
    <p:extLst>
      <p:ext uri="{BB962C8B-B14F-4D97-AF65-F5344CB8AC3E}">
        <p14:creationId xmlns:p14="http://schemas.microsoft.com/office/powerpoint/2010/main" val="27655103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Box 2"/>
          <p:cNvSpPr txBox="1">
            <a:spLocks noChangeArrowheads="1"/>
          </p:cNvSpPr>
          <p:nvPr/>
        </p:nvSpPr>
        <p:spPr bwMode="auto">
          <a:xfrm>
            <a:off x="2565400" y="1533777"/>
            <a:ext cx="7416800" cy="34718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marL="514350" indent="-514350">
              <a:lnSpc>
                <a:spcPct val="150000"/>
              </a:lnSpc>
              <a:spcBef>
                <a:spcPct val="50000"/>
              </a:spcBef>
              <a:buAutoNum type="arabicPeriod"/>
            </a:pPr>
            <a:r>
              <a:rPr lang="en-US" altLang="zh-CN" sz="3000" b="1" dirty="0">
                <a:ea typeface="黑体" charset="0"/>
              </a:rPr>
              <a:t>About the Author</a:t>
            </a:r>
          </a:p>
          <a:p>
            <a:pPr marL="514350" indent="-514350">
              <a:lnSpc>
                <a:spcPct val="150000"/>
              </a:lnSpc>
              <a:spcBef>
                <a:spcPct val="50000"/>
              </a:spcBef>
              <a:buAutoNum type="arabicPeriod"/>
            </a:pPr>
            <a:r>
              <a:rPr lang="en-US" altLang="zh-CN" sz="3000" b="1" dirty="0">
                <a:ea typeface="黑体" charset="0"/>
              </a:rPr>
              <a:t>Methods</a:t>
            </a:r>
          </a:p>
          <a:p>
            <a:pPr>
              <a:lnSpc>
                <a:spcPct val="150000"/>
              </a:lnSpc>
              <a:spcBef>
                <a:spcPct val="50000"/>
              </a:spcBef>
            </a:pPr>
            <a:r>
              <a:rPr lang="en-US" altLang="zh-CN" sz="3000" b="1" dirty="0">
                <a:solidFill>
                  <a:srgbClr val="C00000"/>
                </a:solidFill>
                <a:ea typeface="黑体" charset="0"/>
              </a:rPr>
              <a:t>3.  Results and Discussion</a:t>
            </a:r>
          </a:p>
          <a:p>
            <a:pPr>
              <a:lnSpc>
                <a:spcPct val="150000"/>
              </a:lnSpc>
              <a:spcBef>
                <a:spcPct val="50000"/>
              </a:spcBef>
            </a:pPr>
            <a:r>
              <a:rPr lang="en-US" altLang="zh-CN" sz="3000" b="1" dirty="0">
                <a:ea typeface="黑体" charset="0"/>
                <a:cs typeface="黑体" charset="0"/>
              </a:rPr>
              <a:t>4.  </a:t>
            </a:r>
            <a:r>
              <a:rPr lang="en-US" altLang="zh-CN" sz="3000" b="1" dirty="0">
                <a:ea typeface="黑体" charset="0"/>
              </a:rPr>
              <a:t>Summary</a:t>
            </a:r>
          </a:p>
        </p:txBody>
      </p:sp>
      <p:sp>
        <p:nvSpPr>
          <p:cNvPr id="3" name="TextBox 2"/>
          <p:cNvSpPr txBox="1"/>
          <p:nvPr/>
        </p:nvSpPr>
        <p:spPr>
          <a:xfrm>
            <a:off x="2649855" y="61086"/>
            <a:ext cx="6892290" cy="707886"/>
          </a:xfrm>
          <a:prstGeom prst="rect">
            <a:avLst/>
          </a:prstGeom>
          <a:noFill/>
        </p:spPr>
        <p:txBody>
          <a:bodyPr wrap="square" rtlCol="0">
            <a:spAutoFit/>
          </a:bodyPr>
          <a:lstStyle/>
          <a:p>
            <a:pPr algn="ctr"/>
            <a:r>
              <a:rPr lang="zh-CN" altLang="en-US" sz="4000" b="1" dirty="0">
                <a:solidFill>
                  <a:srgbClr val="C00000"/>
                </a:solidFill>
                <a:latin typeface="+mj-lt"/>
                <a:ea typeface="黑体" pitchFamily="49" charset="-122"/>
              </a:rPr>
              <a:t> </a:t>
            </a:r>
            <a:r>
              <a:rPr lang="en-US" altLang="zh-CN" sz="4000" b="1" dirty="0">
                <a:solidFill>
                  <a:srgbClr val="C00000"/>
                </a:solidFill>
                <a:latin typeface="+mj-lt"/>
                <a:ea typeface="黑体" pitchFamily="49" charset="-122"/>
              </a:rPr>
              <a:t>CONTENT</a:t>
            </a:r>
            <a:endParaRPr lang="zh-CN" altLang="en-US" sz="4000" b="1" dirty="0">
              <a:solidFill>
                <a:srgbClr val="C00000"/>
              </a:solidFill>
              <a:latin typeface="+mj-lt"/>
              <a:ea typeface="黑体" pitchFamily="49" charset="-122"/>
            </a:endParaRPr>
          </a:p>
        </p:txBody>
      </p:sp>
      <p:cxnSp>
        <p:nvCxnSpPr>
          <p:cNvPr id="5" name="直接连接符 4"/>
          <p:cNvCxnSpPr/>
          <p:nvPr/>
        </p:nvCxnSpPr>
        <p:spPr>
          <a:xfrm>
            <a:off x="1524001" y="840365"/>
            <a:ext cx="8362765" cy="0"/>
          </a:xfrm>
          <a:prstGeom prst="line">
            <a:avLst/>
          </a:prstGeom>
          <a:ln w="38100">
            <a:solidFill>
              <a:srgbClr val="C00000"/>
            </a:solidFill>
          </a:ln>
        </p:spPr>
        <p:style>
          <a:lnRef idx="2">
            <a:schemeClr val="accent1"/>
          </a:lnRef>
          <a:fillRef idx="0">
            <a:schemeClr val="accent1"/>
          </a:fillRef>
          <a:effectRef idx="1">
            <a:schemeClr val="accent1"/>
          </a:effectRef>
          <a:fontRef idx="minor">
            <a:schemeClr val="tx1"/>
          </a:fontRef>
        </p:style>
      </p:cxnSp>
      <p:sp>
        <p:nvSpPr>
          <p:cNvPr id="2" name="灯片编号占位符 1"/>
          <p:cNvSpPr>
            <a:spLocks noGrp="1"/>
          </p:cNvSpPr>
          <p:nvPr>
            <p:ph type="sldNum" sz="quarter" idx="12"/>
          </p:nvPr>
        </p:nvSpPr>
        <p:spPr/>
        <p:txBody>
          <a:bodyPr/>
          <a:lstStyle/>
          <a:p>
            <a:fld id="{5B8AC867-72ED-42EA-92C6-36FC511EE56C}" type="slidenum">
              <a:rPr lang="zh-CN" altLang="en-US" smtClean="0"/>
              <a:t>8</a:t>
            </a:fld>
            <a:endParaRPr lang="zh-CN" altLang="en-US"/>
          </a:p>
        </p:txBody>
      </p:sp>
    </p:spTree>
    <p:extLst>
      <p:ext uri="{BB962C8B-B14F-4D97-AF65-F5344CB8AC3E}">
        <p14:creationId xmlns:p14="http://schemas.microsoft.com/office/powerpoint/2010/main" val="12795674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81"/>
          <p:cNvSpPr txBox="1"/>
          <p:nvPr/>
        </p:nvSpPr>
        <p:spPr>
          <a:xfrm>
            <a:off x="1524001" y="0"/>
            <a:ext cx="7713783" cy="742511"/>
          </a:xfrm>
          <a:prstGeom prst="rect">
            <a:avLst/>
          </a:prstGeom>
          <a:noFill/>
        </p:spPr>
        <p:txBody>
          <a:bodyPr wrap="square" rtlCol="0">
            <a:spAutoFit/>
          </a:bodyPr>
          <a:lstStyle/>
          <a:p>
            <a:pPr>
              <a:lnSpc>
                <a:spcPct val="150000"/>
              </a:lnSpc>
              <a:spcBef>
                <a:spcPct val="50000"/>
              </a:spcBef>
            </a:pPr>
            <a:r>
              <a:rPr lang="en-US" altLang="zh-CN" sz="3200" b="1" dirty="0">
                <a:solidFill>
                  <a:srgbClr val="C00000"/>
                </a:solidFill>
                <a:ea typeface="黑体" charset="0"/>
                <a:cs typeface="黑体" charset="0"/>
              </a:rPr>
              <a:t>3.1 top-down splitting (divisive)  </a:t>
            </a:r>
          </a:p>
        </p:txBody>
      </p:sp>
      <p:sp>
        <p:nvSpPr>
          <p:cNvPr id="7" name="AutoShape 12"/>
          <p:cNvSpPr>
            <a:spLocks noChangeArrowheads="1"/>
          </p:cNvSpPr>
          <p:nvPr/>
        </p:nvSpPr>
        <p:spPr bwMode="auto">
          <a:xfrm>
            <a:off x="1524001" y="778111"/>
            <a:ext cx="8367713" cy="65314"/>
          </a:xfrm>
          <a:custGeom>
            <a:avLst/>
            <a:gdLst>
              <a:gd name="T0" fmla="*/ 0 w 1000"/>
              <a:gd name="T1" fmla="*/ 0 h 1000"/>
              <a:gd name="T2" fmla="*/ 2147483647 w 1000"/>
              <a:gd name="T3" fmla="*/ 0 h 1000"/>
              <a:gd name="T4" fmla="*/ 2147483647 w 1000"/>
              <a:gd name="T5" fmla="*/ 2147483647 h 1000"/>
              <a:gd name="T6" fmla="*/ 0 w 1000"/>
              <a:gd name="T7" fmla="*/ 2147483647 h 1000"/>
              <a:gd name="T8" fmla="*/ 0 w 1000"/>
              <a:gd name="T9" fmla="*/ 0 h 1000"/>
              <a:gd name="T10" fmla="*/ 2147483647 w 1000"/>
              <a:gd name="T11" fmla="*/ 0 h 1000"/>
              <a:gd name="T12" fmla="*/ 0 60000 65536"/>
              <a:gd name="T13" fmla="*/ 0 60000 65536"/>
              <a:gd name="T14" fmla="*/ 0 60000 65536"/>
              <a:gd name="T15" fmla="*/ 0 60000 65536"/>
              <a:gd name="T16" fmla="*/ 0 60000 65536"/>
              <a:gd name="T17" fmla="*/ 0 60000 65536"/>
              <a:gd name="T18" fmla="*/ 0 w 1000"/>
              <a:gd name="T19" fmla="*/ 0 h 1000"/>
              <a:gd name="T20" fmla="*/ 1000 w 1000"/>
              <a:gd name="T21" fmla="*/ 1000 h 1000"/>
            </a:gdLst>
            <a:ahLst/>
            <a:cxnLst>
              <a:cxn ang="T12">
                <a:pos x="T0" y="T1"/>
              </a:cxn>
              <a:cxn ang="T13">
                <a:pos x="T2" y="T3"/>
              </a:cxn>
              <a:cxn ang="T14">
                <a:pos x="T4" y="T5"/>
              </a:cxn>
              <a:cxn ang="T15">
                <a:pos x="T6" y="T7"/>
              </a:cxn>
              <a:cxn ang="T16">
                <a:pos x="T8" y="T9"/>
              </a:cxn>
              <a:cxn ang="T17">
                <a:pos x="T10" y="T11"/>
              </a:cxn>
            </a:cxnLst>
            <a:rect l="T18" t="T19" r="T20" b="T21"/>
            <a:pathLst>
              <a:path w="1000" h="1000" stroke="0">
                <a:moveTo>
                  <a:pt x="0" y="0"/>
                </a:moveTo>
                <a:lnTo>
                  <a:pt x="585" y="0"/>
                </a:lnTo>
                <a:lnTo>
                  <a:pt x="585" y="1000"/>
                </a:lnTo>
                <a:lnTo>
                  <a:pt x="0" y="1000"/>
                </a:lnTo>
                <a:lnTo>
                  <a:pt x="0" y="0"/>
                </a:lnTo>
                <a:close/>
              </a:path>
              <a:path w="1000" h="1000">
                <a:moveTo>
                  <a:pt x="0" y="0"/>
                </a:moveTo>
                <a:lnTo>
                  <a:pt x="1000" y="0"/>
                </a:lnTo>
              </a:path>
            </a:pathLst>
          </a:custGeom>
          <a:solidFill>
            <a:srgbClr val="C00000"/>
          </a:solidFill>
          <a:ln w="9525">
            <a:solidFill>
              <a:srgbClr val="C00000"/>
            </a:solidFill>
            <a:round/>
            <a:headEnd/>
            <a:tailEnd/>
          </a:ln>
        </p:spPr>
        <p:txBody>
          <a:bodyPr/>
          <a:lstStyle/>
          <a:p>
            <a:endParaRPr lang="zh-CN" altLang="en-US">
              <a:solidFill>
                <a:prstClr val="black"/>
              </a:solidFill>
            </a:endParaRPr>
          </a:p>
        </p:txBody>
      </p:sp>
      <p:pic>
        <p:nvPicPr>
          <p:cNvPr id="3" name="图片 2">
            <a:extLst>
              <a:ext uri="{FF2B5EF4-FFF2-40B4-BE49-F238E27FC236}">
                <a16:creationId xmlns:a16="http://schemas.microsoft.com/office/drawing/2014/main" id="{96D6F369-7683-4BAA-AACF-863F67935A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9705" y="3429000"/>
            <a:ext cx="2468087" cy="2296588"/>
          </a:xfrm>
          <a:prstGeom prst="rect">
            <a:avLst/>
          </a:prstGeom>
        </p:spPr>
      </p:pic>
      <p:pic>
        <p:nvPicPr>
          <p:cNvPr id="5" name="图片 4">
            <a:extLst>
              <a:ext uri="{FF2B5EF4-FFF2-40B4-BE49-F238E27FC236}">
                <a16:creationId xmlns:a16="http://schemas.microsoft.com/office/drawing/2014/main" id="{689B3872-8A3E-4D5A-9F21-51EEB8545CE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33704" y="3429000"/>
            <a:ext cx="6174457" cy="3262300"/>
          </a:xfrm>
          <a:prstGeom prst="rect">
            <a:avLst/>
          </a:prstGeom>
        </p:spPr>
      </p:pic>
      <p:pic>
        <p:nvPicPr>
          <p:cNvPr id="9" name="Picture 2">
            <a:extLst>
              <a:ext uri="{FF2B5EF4-FFF2-40B4-BE49-F238E27FC236}">
                <a16:creationId xmlns:a16="http://schemas.microsoft.com/office/drawing/2014/main" id="{C5664063-401B-4AC9-825B-CBF7525B3F9A}"/>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9917" t="8146" r="4080" b="14656"/>
          <a:stretch/>
        </p:blipFill>
        <p:spPr bwMode="auto">
          <a:xfrm rot="16200000">
            <a:off x="1189393" y="1455592"/>
            <a:ext cx="1999789" cy="1330573"/>
          </a:xfrm>
          <a:prstGeom prst="rect">
            <a:avLst/>
          </a:prstGeom>
          <a:noFill/>
          <a:extLst>
            <a:ext uri="{909E8E84-426E-40DD-AFC4-6F175D3DCCD1}">
              <a14:hiddenFill xmlns:a14="http://schemas.microsoft.com/office/drawing/2010/main">
                <a:solidFill>
                  <a:srgbClr val="FFFFFF"/>
                </a:solidFill>
              </a14:hiddenFill>
            </a:ext>
          </a:extLst>
        </p:spPr>
      </p:pic>
      <p:sp>
        <p:nvSpPr>
          <p:cNvPr id="13" name="文本框 12">
            <a:extLst>
              <a:ext uri="{FF2B5EF4-FFF2-40B4-BE49-F238E27FC236}">
                <a16:creationId xmlns:a16="http://schemas.microsoft.com/office/drawing/2014/main" id="{4E191A63-EBEC-4EA6-B2EB-69EA5DFB330D}"/>
              </a:ext>
            </a:extLst>
          </p:cNvPr>
          <p:cNvSpPr txBox="1"/>
          <p:nvPr/>
        </p:nvSpPr>
        <p:spPr>
          <a:xfrm>
            <a:off x="3210264" y="879025"/>
            <a:ext cx="7387397" cy="2308324"/>
          </a:xfrm>
          <a:prstGeom prst="rect">
            <a:avLst/>
          </a:prstGeom>
          <a:noFill/>
        </p:spPr>
        <p:txBody>
          <a:bodyPr wrap="square">
            <a:spAutoFit/>
          </a:bodyPr>
          <a:lstStyle/>
          <a:p>
            <a:r>
              <a:rPr lang="en-US" altLang="zh-CN" dirty="0"/>
              <a:t>1.  </a:t>
            </a:r>
            <a:r>
              <a:rPr lang="zh-CN" altLang="en-US" dirty="0"/>
              <a:t>Assign all points to a single cluster. </a:t>
            </a:r>
          </a:p>
          <a:p>
            <a:r>
              <a:rPr lang="zh-CN" altLang="en-US" dirty="0"/>
              <a:t>2.  Calculate the diameter of each of the clusters. </a:t>
            </a:r>
            <a:endParaRPr lang="en-US" altLang="zh-CN" dirty="0"/>
          </a:p>
          <a:p>
            <a:r>
              <a:rPr lang="zh-CN" altLang="en-US" dirty="0"/>
              <a:t>3.  Split the cluster with the largest</a:t>
            </a:r>
            <a:r>
              <a:rPr lang="en-US" altLang="zh-CN" dirty="0"/>
              <a:t>.</a:t>
            </a:r>
            <a:r>
              <a:rPr lang="zh-CN" altLang="en-US" dirty="0"/>
              <a:t> </a:t>
            </a:r>
            <a:endParaRPr lang="en-US" altLang="zh-CN" dirty="0"/>
          </a:p>
          <a:p>
            <a:r>
              <a:rPr lang="zh-CN" altLang="en-US" dirty="0"/>
              <a:t>4.  If the desired cluster count has been reached, stop; otherwise, go to Step 2. </a:t>
            </a:r>
          </a:p>
          <a:p>
            <a:pPr indent="-342900">
              <a:buAutoNum type="arabicPeriod"/>
            </a:pPr>
            <a:endParaRPr lang="en-US" altLang="zh-CN" dirty="0"/>
          </a:p>
          <a:p>
            <a:pPr indent="-342900">
              <a:buAutoNum type="arabicPeriod"/>
            </a:pPr>
            <a:r>
              <a:rPr lang="zh-CN" altLang="en-US" dirty="0"/>
              <a:t>sensitive to extreme point</a:t>
            </a:r>
            <a:r>
              <a:rPr lang="en-US" altLang="zh-CN" dirty="0"/>
              <a:t>s</a:t>
            </a:r>
          </a:p>
          <a:p>
            <a:pPr indent="-342900">
              <a:buAutoNum type="arabicPeriod"/>
            </a:pPr>
            <a:r>
              <a:rPr lang="zh-CN" altLang="en-US" dirty="0"/>
              <a:t>cannot produce concave clusters</a:t>
            </a:r>
            <a:endParaRPr lang="en-US" altLang="zh-CN" dirty="0"/>
          </a:p>
          <a:p>
            <a:pPr indent="-342900">
              <a:buAutoNum type="arabicPeriod"/>
            </a:pPr>
            <a:r>
              <a:rPr lang="en-US" altLang="zh-CN" dirty="0"/>
              <a:t>fast</a:t>
            </a:r>
            <a:endParaRPr lang="zh-CN" altLang="en-US" dirty="0"/>
          </a:p>
        </p:txBody>
      </p:sp>
    </p:spTree>
    <p:extLst>
      <p:ext uri="{BB962C8B-B14F-4D97-AF65-F5344CB8AC3E}">
        <p14:creationId xmlns:p14="http://schemas.microsoft.com/office/powerpoint/2010/main" val="21150682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81"/>
          <p:cNvSpPr txBox="1"/>
          <p:nvPr/>
        </p:nvSpPr>
        <p:spPr>
          <a:xfrm>
            <a:off x="1524001" y="0"/>
            <a:ext cx="7713783" cy="742511"/>
          </a:xfrm>
          <a:prstGeom prst="rect">
            <a:avLst/>
          </a:prstGeom>
          <a:noFill/>
        </p:spPr>
        <p:txBody>
          <a:bodyPr wrap="square" rtlCol="0">
            <a:spAutoFit/>
          </a:bodyPr>
          <a:lstStyle/>
          <a:p>
            <a:pPr>
              <a:lnSpc>
                <a:spcPct val="150000"/>
              </a:lnSpc>
              <a:spcBef>
                <a:spcPct val="50000"/>
              </a:spcBef>
            </a:pPr>
            <a:r>
              <a:rPr lang="en-US" altLang="zh-CN" sz="3200" b="1" dirty="0">
                <a:solidFill>
                  <a:srgbClr val="C00000"/>
                </a:solidFill>
                <a:ea typeface="黑体" charset="0"/>
                <a:cs typeface="黑体" charset="0"/>
              </a:rPr>
              <a:t>3.2 </a:t>
            </a:r>
            <a:r>
              <a:rPr lang="zh-CN" altLang="en-US" sz="3200" b="1" dirty="0">
                <a:solidFill>
                  <a:srgbClr val="C00000"/>
                </a:solidFill>
                <a:ea typeface="黑体" charset="0"/>
              </a:rPr>
              <a:t>bottom-up aggregating</a:t>
            </a:r>
            <a:endParaRPr lang="en-US" altLang="zh-CN" sz="3200" b="1" dirty="0">
              <a:solidFill>
                <a:srgbClr val="C00000"/>
              </a:solidFill>
              <a:ea typeface="黑体" charset="0"/>
              <a:cs typeface="黑体" charset="0"/>
            </a:endParaRPr>
          </a:p>
        </p:txBody>
      </p:sp>
      <p:sp>
        <p:nvSpPr>
          <p:cNvPr id="7" name="AutoShape 12"/>
          <p:cNvSpPr>
            <a:spLocks noChangeArrowheads="1"/>
          </p:cNvSpPr>
          <p:nvPr/>
        </p:nvSpPr>
        <p:spPr bwMode="auto">
          <a:xfrm>
            <a:off x="1524001" y="778111"/>
            <a:ext cx="8367713" cy="65314"/>
          </a:xfrm>
          <a:custGeom>
            <a:avLst/>
            <a:gdLst>
              <a:gd name="T0" fmla="*/ 0 w 1000"/>
              <a:gd name="T1" fmla="*/ 0 h 1000"/>
              <a:gd name="T2" fmla="*/ 2147483647 w 1000"/>
              <a:gd name="T3" fmla="*/ 0 h 1000"/>
              <a:gd name="T4" fmla="*/ 2147483647 w 1000"/>
              <a:gd name="T5" fmla="*/ 2147483647 h 1000"/>
              <a:gd name="T6" fmla="*/ 0 w 1000"/>
              <a:gd name="T7" fmla="*/ 2147483647 h 1000"/>
              <a:gd name="T8" fmla="*/ 0 w 1000"/>
              <a:gd name="T9" fmla="*/ 0 h 1000"/>
              <a:gd name="T10" fmla="*/ 2147483647 w 1000"/>
              <a:gd name="T11" fmla="*/ 0 h 1000"/>
              <a:gd name="T12" fmla="*/ 0 60000 65536"/>
              <a:gd name="T13" fmla="*/ 0 60000 65536"/>
              <a:gd name="T14" fmla="*/ 0 60000 65536"/>
              <a:gd name="T15" fmla="*/ 0 60000 65536"/>
              <a:gd name="T16" fmla="*/ 0 60000 65536"/>
              <a:gd name="T17" fmla="*/ 0 60000 65536"/>
              <a:gd name="T18" fmla="*/ 0 w 1000"/>
              <a:gd name="T19" fmla="*/ 0 h 1000"/>
              <a:gd name="T20" fmla="*/ 1000 w 1000"/>
              <a:gd name="T21" fmla="*/ 1000 h 1000"/>
            </a:gdLst>
            <a:ahLst/>
            <a:cxnLst>
              <a:cxn ang="T12">
                <a:pos x="T0" y="T1"/>
              </a:cxn>
              <a:cxn ang="T13">
                <a:pos x="T2" y="T3"/>
              </a:cxn>
              <a:cxn ang="T14">
                <a:pos x="T4" y="T5"/>
              </a:cxn>
              <a:cxn ang="T15">
                <a:pos x="T6" y="T7"/>
              </a:cxn>
              <a:cxn ang="T16">
                <a:pos x="T8" y="T9"/>
              </a:cxn>
              <a:cxn ang="T17">
                <a:pos x="T10" y="T11"/>
              </a:cxn>
            </a:cxnLst>
            <a:rect l="T18" t="T19" r="T20" b="T21"/>
            <a:pathLst>
              <a:path w="1000" h="1000" stroke="0">
                <a:moveTo>
                  <a:pt x="0" y="0"/>
                </a:moveTo>
                <a:lnTo>
                  <a:pt x="585" y="0"/>
                </a:lnTo>
                <a:lnTo>
                  <a:pt x="585" y="1000"/>
                </a:lnTo>
                <a:lnTo>
                  <a:pt x="0" y="1000"/>
                </a:lnTo>
                <a:lnTo>
                  <a:pt x="0" y="0"/>
                </a:lnTo>
                <a:close/>
              </a:path>
              <a:path w="1000" h="1000">
                <a:moveTo>
                  <a:pt x="0" y="0"/>
                </a:moveTo>
                <a:lnTo>
                  <a:pt x="1000" y="0"/>
                </a:lnTo>
              </a:path>
            </a:pathLst>
          </a:custGeom>
          <a:solidFill>
            <a:srgbClr val="C00000"/>
          </a:solidFill>
          <a:ln w="9525">
            <a:solidFill>
              <a:srgbClr val="C00000"/>
            </a:solidFill>
            <a:round/>
            <a:headEnd/>
            <a:tailEnd/>
          </a:ln>
        </p:spPr>
        <p:txBody>
          <a:bodyPr/>
          <a:lstStyle/>
          <a:p>
            <a:endParaRPr lang="zh-CN" altLang="en-US">
              <a:solidFill>
                <a:prstClr val="black"/>
              </a:solidFill>
            </a:endParaRPr>
          </a:p>
        </p:txBody>
      </p:sp>
      <p:pic>
        <p:nvPicPr>
          <p:cNvPr id="8" name="Picture 4">
            <a:extLst>
              <a:ext uri="{FF2B5EF4-FFF2-40B4-BE49-F238E27FC236}">
                <a16:creationId xmlns:a16="http://schemas.microsoft.com/office/drawing/2014/main" id="{B9EDA1BD-B4AF-4A0E-A9E6-2D170885183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27641" y="1129548"/>
            <a:ext cx="4795454" cy="1808122"/>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动图">
            <a:extLst>
              <a:ext uri="{FF2B5EF4-FFF2-40B4-BE49-F238E27FC236}">
                <a16:creationId xmlns:a16="http://schemas.microsoft.com/office/drawing/2014/main" id="{1147A112-B0DF-4024-AC99-047DEF28C060}"/>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4433236" y="3163438"/>
            <a:ext cx="7336733" cy="330153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5" name="表格 36">
            <a:extLst>
              <a:ext uri="{FF2B5EF4-FFF2-40B4-BE49-F238E27FC236}">
                <a16:creationId xmlns:a16="http://schemas.microsoft.com/office/drawing/2014/main" id="{740B9918-C9EA-4613-B3E2-73EA200028B6}"/>
              </a:ext>
            </a:extLst>
          </p:cNvPr>
          <p:cNvGraphicFramePr>
            <a:graphicFrameLocks noGrp="1"/>
          </p:cNvGraphicFramePr>
          <p:nvPr>
            <p:extLst>
              <p:ext uri="{D42A27DB-BD31-4B8C-83A1-F6EECF244321}">
                <p14:modId xmlns:p14="http://schemas.microsoft.com/office/powerpoint/2010/main" val="698671823"/>
              </p:ext>
            </p:extLst>
          </p:nvPr>
        </p:nvGraphicFramePr>
        <p:xfrm>
          <a:off x="504651" y="972961"/>
          <a:ext cx="3650254" cy="5787678"/>
        </p:xfrm>
        <a:graphic>
          <a:graphicData uri="http://schemas.openxmlformats.org/drawingml/2006/table">
            <a:tbl>
              <a:tblPr firstRow="1" bandRow="1">
                <a:tableStyleId>{B301B821-A1FF-4177-AEE7-76D212191A09}</a:tableStyleId>
              </a:tblPr>
              <a:tblGrid>
                <a:gridCol w="1825127">
                  <a:extLst>
                    <a:ext uri="{9D8B030D-6E8A-4147-A177-3AD203B41FA5}">
                      <a16:colId xmlns:a16="http://schemas.microsoft.com/office/drawing/2014/main" val="453898733"/>
                    </a:ext>
                  </a:extLst>
                </a:gridCol>
                <a:gridCol w="1825127">
                  <a:extLst>
                    <a:ext uri="{9D8B030D-6E8A-4147-A177-3AD203B41FA5}">
                      <a16:colId xmlns:a16="http://schemas.microsoft.com/office/drawing/2014/main" val="2609692151"/>
                    </a:ext>
                  </a:extLst>
                </a:gridCol>
              </a:tblGrid>
              <a:tr h="375783">
                <a:tc>
                  <a:txBody>
                    <a:bodyPr/>
                    <a:lstStyle/>
                    <a:p>
                      <a:pPr algn="ctr"/>
                      <a:endParaRPr lang="en-US" altLang="zh-CN" dirty="0"/>
                    </a:p>
                    <a:p>
                      <a:pPr algn="ctr"/>
                      <a:r>
                        <a:rPr lang="en-US" altLang="zh-CN" dirty="0"/>
                        <a:t>categories</a:t>
                      </a:r>
                      <a:endParaRPr lang="zh-CN" altLang="en-US" dirty="0"/>
                    </a:p>
                  </a:txBody>
                  <a:tcPr>
                    <a:lnR w="12700" cap="flat" cmpd="sng" algn="ctr">
                      <a:solidFill>
                        <a:schemeClr val="tx1"/>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b="1" dirty="0">
                          <a:solidFill>
                            <a:schemeClr val="bg1"/>
                          </a:solidFill>
                        </a:rPr>
                        <a:t>6</a:t>
                      </a:r>
                      <a:r>
                        <a:rPr lang="zh-CN" altLang="en-US" b="1" dirty="0">
                          <a:solidFill>
                            <a:schemeClr val="bg1"/>
                          </a:solidFill>
                        </a:rPr>
                        <a:t> different clustering algorithm</a:t>
                      </a:r>
                      <a:r>
                        <a:rPr lang="en-US" altLang="zh-CN" b="1" dirty="0">
                          <a:solidFill>
                            <a:schemeClr val="bg1"/>
                          </a:solidFill>
                        </a:rPr>
                        <a: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87454421"/>
                  </a:ext>
                </a:extLst>
              </a:tr>
              <a:tr h="812213">
                <a:tc rowSpan="6">
                  <a:txBody>
                    <a:bodyPr/>
                    <a:lstStyle/>
                    <a:p>
                      <a:pPr algn="ctr"/>
                      <a:endParaRPr lang="en-US" altLang="zh-CN" dirty="0">
                        <a:solidFill>
                          <a:schemeClr val="tx1"/>
                        </a:solidFill>
                      </a:endParaRPr>
                    </a:p>
                    <a:p>
                      <a:pPr algn="ctr"/>
                      <a:endParaRPr lang="en-US" altLang="zh-CN" dirty="0">
                        <a:solidFill>
                          <a:schemeClr val="tx1"/>
                        </a:solidFill>
                      </a:endParaRPr>
                    </a:p>
                    <a:p>
                      <a:pPr algn="ctr"/>
                      <a:endParaRPr lang="en-US" altLang="zh-CN" dirty="0">
                        <a:solidFill>
                          <a:schemeClr val="tx1"/>
                        </a:solidFill>
                      </a:endParaRPr>
                    </a:p>
                    <a:p>
                      <a:pPr algn="ctr"/>
                      <a:endParaRPr lang="en-US" altLang="zh-CN" dirty="0">
                        <a:solidFill>
                          <a:schemeClr val="tx1"/>
                        </a:solidFill>
                      </a:endParaRPr>
                    </a:p>
                    <a:p>
                      <a:pPr algn="ctr"/>
                      <a:endParaRPr lang="en-US" altLang="zh-CN" dirty="0">
                        <a:solidFill>
                          <a:schemeClr val="tx1"/>
                        </a:solidFill>
                      </a:endParaRPr>
                    </a:p>
                    <a:p>
                      <a:pPr algn="ctr"/>
                      <a:endParaRPr lang="en-US" altLang="zh-CN" dirty="0">
                        <a:solidFill>
                          <a:schemeClr val="tx1"/>
                        </a:solidFill>
                      </a:endParaRPr>
                    </a:p>
                    <a:p>
                      <a:pPr algn="ctr"/>
                      <a:endParaRPr lang="en-US" altLang="zh-CN" dirty="0">
                        <a:solidFill>
                          <a:schemeClr val="tx1"/>
                        </a:solidFill>
                      </a:endParaRPr>
                    </a:p>
                    <a:p>
                      <a:pPr algn="ctr"/>
                      <a:r>
                        <a:rPr lang="zh-CN" altLang="en-US" dirty="0">
                          <a:solidFill>
                            <a:schemeClr val="tx1"/>
                          </a:solidFill>
                        </a:rPr>
                        <a:t>bottom-up aggregating </a:t>
                      </a:r>
                      <a:endParaRPr lang="en-US" altLang="zh-CN" dirty="0">
                        <a:solidFill>
                          <a:schemeClr val="tx1"/>
                        </a:solidFill>
                      </a:endParaRPr>
                    </a:p>
                  </a:txBody>
                  <a:tcPr>
                    <a:lnR w="12700" cap="flat" cmpd="sng" algn="ctr">
                      <a:solidFill>
                        <a:schemeClr val="tx1"/>
                      </a:solidFill>
                      <a:prstDash val="solid"/>
                      <a:round/>
                      <a:headEnd type="none" w="med" len="med"/>
                      <a:tailEnd type="none" w="med" len="med"/>
                    </a:ln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dirty="0">
                          <a:solidFill>
                            <a:schemeClr val="tx1"/>
                          </a:solidFill>
                        </a:rPr>
                        <a:t>single-linkage edge joining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63839962"/>
                  </a:ext>
                </a:extLst>
              </a:tr>
              <a:tr h="812213">
                <a:tc vMerge="1">
                  <a:txBody>
                    <a:bodyPr/>
                    <a:lstStyle/>
                    <a:p>
                      <a:endParaRPr lang="zh-CN" altLang="en-US"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dirty="0">
                          <a:solidFill>
                            <a:schemeClr val="tx1"/>
                          </a:solidFill>
                        </a:rPr>
                        <a:t>centroid-linkage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5118983"/>
                  </a:ext>
                </a:extLst>
              </a:tr>
              <a:tr h="812213">
                <a:tc vMerge="1">
                  <a:txBody>
                    <a:bodyPr/>
                    <a:lstStyle/>
                    <a:p>
                      <a:endParaRPr lang="zh-CN" altLang="en-US"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dirty="0">
                          <a:solidFill>
                            <a:schemeClr val="tx1"/>
                          </a:solidFill>
                        </a:rPr>
                        <a:t>average-linkage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06399312"/>
                  </a:ext>
                </a:extLst>
              </a:tr>
              <a:tr h="812213">
                <a:tc vMerge="1">
                  <a:txBody>
                    <a:bodyPr/>
                    <a:lstStyle/>
                    <a:p>
                      <a:endParaRPr lang="zh-CN" altLang="en-US"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dirty="0">
                          <a:solidFill>
                            <a:schemeClr val="tx1"/>
                          </a:solidFill>
                        </a:rPr>
                        <a:t>complete-linkage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76784447"/>
                  </a:ext>
                </a:extLst>
              </a:tr>
              <a:tr h="812213">
                <a:tc vMerge="1">
                  <a:txBody>
                    <a:bodyPr/>
                    <a:lstStyle/>
                    <a:p>
                      <a:endParaRPr lang="zh-CN" altLang="en-US"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dirty="0">
                          <a:solidFill>
                            <a:schemeClr val="tx1"/>
                          </a:solidFill>
                        </a:rPr>
                        <a:t>centripetal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29308106"/>
                  </a:ext>
                </a:extLst>
              </a:tr>
              <a:tr h="812213">
                <a:tc vMerge="1">
                  <a:txBody>
                    <a:bodyPr/>
                    <a:lstStyle/>
                    <a:p>
                      <a:endParaRPr lang="zh-CN" altLang="en-US"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dirty="0">
                          <a:solidFill>
                            <a:schemeClr val="tx1"/>
                          </a:solidFill>
                        </a:rPr>
                        <a:t>centripetal-complete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65456919"/>
                  </a:ext>
                </a:extLst>
              </a:tr>
            </a:tbl>
          </a:graphicData>
        </a:graphic>
      </p:graphicFrame>
    </p:spTree>
    <p:extLst>
      <p:ext uri="{BB962C8B-B14F-4D97-AF65-F5344CB8AC3E}">
        <p14:creationId xmlns:p14="http://schemas.microsoft.com/office/powerpoint/2010/main" val="33267646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81"/>
          <p:cNvSpPr txBox="1"/>
          <p:nvPr/>
        </p:nvSpPr>
        <p:spPr>
          <a:xfrm>
            <a:off x="1524001" y="0"/>
            <a:ext cx="10266946" cy="742511"/>
          </a:xfrm>
          <a:prstGeom prst="rect">
            <a:avLst/>
          </a:prstGeom>
          <a:noFill/>
        </p:spPr>
        <p:txBody>
          <a:bodyPr wrap="square" rtlCol="0">
            <a:spAutoFit/>
          </a:bodyPr>
          <a:lstStyle/>
          <a:p>
            <a:pPr>
              <a:lnSpc>
                <a:spcPct val="150000"/>
              </a:lnSpc>
              <a:spcBef>
                <a:spcPct val="50000"/>
              </a:spcBef>
            </a:pPr>
            <a:r>
              <a:rPr lang="en-US" altLang="zh-CN" sz="3200" b="1" dirty="0">
                <a:solidFill>
                  <a:srgbClr val="C00000"/>
                </a:solidFill>
                <a:ea typeface="黑体" charset="0"/>
                <a:cs typeface="黑体" charset="0"/>
              </a:rPr>
              <a:t>3.2 </a:t>
            </a:r>
            <a:r>
              <a:rPr lang="zh-CN" altLang="en-US" sz="3200" b="1" dirty="0">
                <a:solidFill>
                  <a:srgbClr val="C00000"/>
                </a:solidFill>
                <a:ea typeface="黑体" charset="0"/>
              </a:rPr>
              <a:t>bottom-up aggregating</a:t>
            </a:r>
            <a:endParaRPr lang="en-US" altLang="zh-CN" sz="3200" b="1" dirty="0">
              <a:solidFill>
                <a:srgbClr val="C00000"/>
              </a:solidFill>
              <a:ea typeface="黑体" charset="0"/>
            </a:endParaRPr>
          </a:p>
        </p:txBody>
      </p:sp>
      <p:sp>
        <p:nvSpPr>
          <p:cNvPr id="7" name="AutoShape 12"/>
          <p:cNvSpPr>
            <a:spLocks noChangeArrowheads="1"/>
          </p:cNvSpPr>
          <p:nvPr/>
        </p:nvSpPr>
        <p:spPr bwMode="auto">
          <a:xfrm>
            <a:off x="1524001" y="778111"/>
            <a:ext cx="8367713" cy="65314"/>
          </a:xfrm>
          <a:custGeom>
            <a:avLst/>
            <a:gdLst>
              <a:gd name="T0" fmla="*/ 0 w 1000"/>
              <a:gd name="T1" fmla="*/ 0 h 1000"/>
              <a:gd name="T2" fmla="*/ 2147483647 w 1000"/>
              <a:gd name="T3" fmla="*/ 0 h 1000"/>
              <a:gd name="T4" fmla="*/ 2147483647 w 1000"/>
              <a:gd name="T5" fmla="*/ 2147483647 h 1000"/>
              <a:gd name="T6" fmla="*/ 0 w 1000"/>
              <a:gd name="T7" fmla="*/ 2147483647 h 1000"/>
              <a:gd name="T8" fmla="*/ 0 w 1000"/>
              <a:gd name="T9" fmla="*/ 0 h 1000"/>
              <a:gd name="T10" fmla="*/ 2147483647 w 1000"/>
              <a:gd name="T11" fmla="*/ 0 h 1000"/>
              <a:gd name="T12" fmla="*/ 0 60000 65536"/>
              <a:gd name="T13" fmla="*/ 0 60000 65536"/>
              <a:gd name="T14" fmla="*/ 0 60000 65536"/>
              <a:gd name="T15" fmla="*/ 0 60000 65536"/>
              <a:gd name="T16" fmla="*/ 0 60000 65536"/>
              <a:gd name="T17" fmla="*/ 0 60000 65536"/>
              <a:gd name="T18" fmla="*/ 0 w 1000"/>
              <a:gd name="T19" fmla="*/ 0 h 1000"/>
              <a:gd name="T20" fmla="*/ 1000 w 1000"/>
              <a:gd name="T21" fmla="*/ 1000 h 1000"/>
            </a:gdLst>
            <a:ahLst/>
            <a:cxnLst>
              <a:cxn ang="T12">
                <a:pos x="T0" y="T1"/>
              </a:cxn>
              <a:cxn ang="T13">
                <a:pos x="T2" y="T3"/>
              </a:cxn>
              <a:cxn ang="T14">
                <a:pos x="T4" y="T5"/>
              </a:cxn>
              <a:cxn ang="T15">
                <a:pos x="T6" y="T7"/>
              </a:cxn>
              <a:cxn ang="T16">
                <a:pos x="T8" y="T9"/>
              </a:cxn>
              <a:cxn ang="T17">
                <a:pos x="T10" y="T11"/>
              </a:cxn>
            </a:cxnLst>
            <a:rect l="T18" t="T19" r="T20" b="T21"/>
            <a:pathLst>
              <a:path w="1000" h="1000" stroke="0">
                <a:moveTo>
                  <a:pt x="0" y="0"/>
                </a:moveTo>
                <a:lnTo>
                  <a:pt x="585" y="0"/>
                </a:lnTo>
                <a:lnTo>
                  <a:pt x="585" y="1000"/>
                </a:lnTo>
                <a:lnTo>
                  <a:pt x="0" y="1000"/>
                </a:lnTo>
                <a:lnTo>
                  <a:pt x="0" y="0"/>
                </a:lnTo>
                <a:close/>
              </a:path>
              <a:path w="1000" h="1000">
                <a:moveTo>
                  <a:pt x="0" y="0"/>
                </a:moveTo>
                <a:lnTo>
                  <a:pt x="1000" y="0"/>
                </a:lnTo>
              </a:path>
            </a:pathLst>
          </a:custGeom>
          <a:solidFill>
            <a:srgbClr val="C00000"/>
          </a:solidFill>
          <a:ln w="9525">
            <a:solidFill>
              <a:srgbClr val="C00000"/>
            </a:solidFill>
            <a:round/>
            <a:headEnd/>
            <a:tailEnd/>
          </a:ln>
        </p:spPr>
        <p:txBody>
          <a:bodyPr/>
          <a:lstStyle/>
          <a:p>
            <a:endParaRPr lang="zh-CN" altLang="en-US">
              <a:solidFill>
                <a:prstClr val="black"/>
              </a:solidFill>
            </a:endParaRPr>
          </a:p>
        </p:txBody>
      </p:sp>
      <p:graphicFrame>
        <p:nvGraphicFramePr>
          <p:cNvPr id="10" name="表格 36">
            <a:extLst>
              <a:ext uri="{FF2B5EF4-FFF2-40B4-BE49-F238E27FC236}">
                <a16:creationId xmlns:a16="http://schemas.microsoft.com/office/drawing/2014/main" id="{F15B0BDC-AB77-4E9F-A77B-90FFE6CAE111}"/>
              </a:ext>
            </a:extLst>
          </p:cNvPr>
          <p:cNvGraphicFramePr>
            <a:graphicFrameLocks noGrp="1"/>
          </p:cNvGraphicFramePr>
          <p:nvPr>
            <p:extLst>
              <p:ext uri="{D42A27DB-BD31-4B8C-83A1-F6EECF244321}">
                <p14:modId xmlns:p14="http://schemas.microsoft.com/office/powerpoint/2010/main" val="3306351658"/>
              </p:ext>
            </p:extLst>
          </p:nvPr>
        </p:nvGraphicFramePr>
        <p:xfrm>
          <a:off x="608924" y="1315950"/>
          <a:ext cx="3650254" cy="4916408"/>
        </p:xfrm>
        <a:graphic>
          <a:graphicData uri="http://schemas.openxmlformats.org/drawingml/2006/table">
            <a:tbl>
              <a:tblPr firstRow="1" bandRow="1">
                <a:tableStyleId>{B301B821-A1FF-4177-AEE7-76D212191A09}</a:tableStyleId>
              </a:tblPr>
              <a:tblGrid>
                <a:gridCol w="1825127">
                  <a:extLst>
                    <a:ext uri="{9D8B030D-6E8A-4147-A177-3AD203B41FA5}">
                      <a16:colId xmlns:a16="http://schemas.microsoft.com/office/drawing/2014/main" val="453898733"/>
                    </a:ext>
                  </a:extLst>
                </a:gridCol>
                <a:gridCol w="1825127">
                  <a:extLst>
                    <a:ext uri="{9D8B030D-6E8A-4147-A177-3AD203B41FA5}">
                      <a16:colId xmlns:a16="http://schemas.microsoft.com/office/drawing/2014/main" val="2609692151"/>
                    </a:ext>
                  </a:extLst>
                </a:gridCol>
              </a:tblGrid>
              <a:tr h="928028">
                <a:tc>
                  <a:txBody>
                    <a:bodyPr/>
                    <a:lstStyle/>
                    <a:p>
                      <a:pPr algn="ctr"/>
                      <a:endParaRPr lang="en-US" altLang="zh-CN" dirty="0"/>
                    </a:p>
                    <a:p>
                      <a:pPr algn="ctr"/>
                      <a:r>
                        <a:rPr lang="en-US" altLang="zh-CN" dirty="0"/>
                        <a:t>categories</a:t>
                      </a:r>
                      <a:endParaRPr lang="zh-CN" altLang="en-US" dirty="0"/>
                    </a:p>
                  </a:txBody>
                  <a:tcPr>
                    <a:lnR w="12700" cap="flat" cmpd="sng" algn="ctr">
                      <a:solidFill>
                        <a:schemeClr val="tx1"/>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b="1" dirty="0">
                          <a:solidFill>
                            <a:schemeClr val="bg1"/>
                          </a:solidFill>
                        </a:rPr>
                        <a:t>6</a:t>
                      </a:r>
                      <a:r>
                        <a:rPr lang="zh-CN" altLang="en-US" b="1" dirty="0">
                          <a:solidFill>
                            <a:schemeClr val="bg1"/>
                          </a:solidFill>
                        </a:rPr>
                        <a:t> different clustering algorithm</a:t>
                      </a:r>
                      <a:r>
                        <a:rPr lang="en-US" altLang="zh-CN" b="1" dirty="0">
                          <a:solidFill>
                            <a:schemeClr val="bg1"/>
                          </a:solidFill>
                        </a:rPr>
                        <a: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87454421"/>
                  </a:ext>
                </a:extLst>
              </a:tr>
              <a:tr h="745958">
                <a:tc rowSpan="4">
                  <a:txBody>
                    <a:bodyPr/>
                    <a:lstStyle/>
                    <a:p>
                      <a:pPr algn="ctr"/>
                      <a:endParaRPr lang="en-US" altLang="zh-CN" dirty="0">
                        <a:solidFill>
                          <a:schemeClr val="tx1"/>
                        </a:solidFill>
                      </a:endParaRPr>
                    </a:p>
                    <a:p>
                      <a:pPr algn="ctr"/>
                      <a:endParaRPr lang="en-US" altLang="zh-CN" dirty="0">
                        <a:solidFill>
                          <a:schemeClr val="tx1"/>
                        </a:solidFill>
                      </a:endParaRPr>
                    </a:p>
                    <a:p>
                      <a:pPr algn="ctr"/>
                      <a:endParaRPr lang="en-US" altLang="zh-CN" dirty="0">
                        <a:solidFill>
                          <a:schemeClr val="tx1"/>
                        </a:solidFill>
                      </a:endParaRPr>
                    </a:p>
                    <a:p>
                      <a:pPr algn="ctr"/>
                      <a:endParaRPr lang="en-US" altLang="zh-CN" dirty="0">
                        <a:solidFill>
                          <a:schemeClr val="tx1"/>
                        </a:solidFill>
                      </a:endParaRPr>
                    </a:p>
                    <a:p>
                      <a:pPr algn="ctr"/>
                      <a:endParaRPr lang="en-US" altLang="zh-CN" dirty="0">
                        <a:solidFill>
                          <a:schemeClr val="tx1"/>
                        </a:solidFill>
                      </a:endParaRPr>
                    </a:p>
                    <a:p>
                      <a:pPr algn="ctr"/>
                      <a:r>
                        <a:rPr lang="zh-CN" altLang="en-US" dirty="0">
                          <a:solidFill>
                            <a:schemeClr val="tx1"/>
                          </a:solidFill>
                        </a:rPr>
                        <a:t>bottom-up aggregating </a:t>
                      </a:r>
                      <a:endParaRPr lang="en-US" altLang="zh-CN" dirty="0">
                        <a:solidFill>
                          <a:schemeClr val="tx1"/>
                        </a:solidFill>
                      </a:endParaRPr>
                    </a:p>
                  </a:txBody>
                  <a:tcPr>
                    <a:lnR w="12700" cap="flat" cmpd="sng" algn="ctr">
                      <a:solidFill>
                        <a:schemeClr val="tx1"/>
                      </a:solidFill>
                      <a:prstDash val="solid"/>
                      <a:round/>
                      <a:headEnd type="none" w="med" len="med"/>
                      <a:tailEnd type="none" w="med" len="med"/>
                    </a:ln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dirty="0">
                          <a:solidFill>
                            <a:schemeClr val="tx1"/>
                          </a:solidFill>
                        </a:rPr>
                        <a:t>single-linkage edge joining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63839962"/>
                  </a:ext>
                </a:extLst>
              </a:tr>
              <a:tr h="585537">
                <a:tc vMerge="1">
                  <a:txBody>
                    <a:bodyPr/>
                    <a:lstStyle/>
                    <a:p>
                      <a:endParaRPr lang="zh-CN" altLang="en-US"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dirty="0">
                          <a:solidFill>
                            <a:schemeClr val="tx1"/>
                          </a:solidFill>
                        </a:rPr>
                        <a:t>centroid-linkage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5118983"/>
                  </a:ext>
                </a:extLst>
              </a:tr>
              <a:tr h="1403684">
                <a:tc vMerge="1">
                  <a:txBody>
                    <a:bodyPr/>
                    <a:lstStyle/>
                    <a:p>
                      <a:endParaRPr lang="zh-CN" altLang="en-US"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altLang="zh-CN" dirty="0">
                        <a:solidFill>
                          <a:schemeClr val="tx1"/>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dirty="0">
                          <a:solidFill>
                            <a:schemeClr val="tx1"/>
                          </a:solidFill>
                        </a:rPr>
                        <a:t>complete-linkage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06399312"/>
                  </a:ext>
                </a:extLst>
              </a:tr>
              <a:tr h="1253201">
                <a:tc vMerge="1">
                  <a:txBody>
                    <a:bodyPr/>
                    <a:lstStyle/>
                    <a:p>
                      <a:endParaRPr lang="zh-CN" altLang="en-US"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altLang="zh-CN" dirty="0">
                        <a:solidFill>
                          <a:schemeClr val="tx1"/>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dirty="0">
                          <a:solidFill>
                            <a:schemeClr val="tx1"/>
                          </a:solidFill>
                        </a:rPr>
                        <a:t>average-linkage</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altLang="zh-C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76784447"/>
                  </a:ext>
                </a:extLst>
              </a:tr>
            </a:tbl>
          </a:graphicData>
        </a:graphic>
      </p:graphicFrame>
      <p:sp>
        <p:nvSpPr>
          <p:cNvPr id="12" name="文本框 11">
            <a:extLst>
              <a:ext uri="{FF2B5EF4-FFF2-40B4-BE49-F238E27FC236}">
                <a16:creationId xmlns:a16="http://schemas.microsoft.com/office/drawing/2014/main" id="{EE7C45EE-DEEE-43A4-897F-5E3D928D6C6A}"/>
              </a:ext>
            </a:extLst>
          </p:cNvPr>
          <p:cNvSpPr txBox="1"/>
          <p:nvPr/>
        </p:nvSpPr>
        <p:spPr>
          <a:xfrm>
            <a:off x="4491792" y="1303849"/>
            <a:ext cx="7356331" cy="923330"/>
          </a:xfrm>
          <a:prstGeom prst="rect">
            <a:avLst/>
          </a:prstGeom>
          <a:noFill/>
        </p:spPr>
        <p:txBody>
          <a:bodyPr wrap="square">
            <a:spAutoFit/>
          </a:bodyPr>
          <a:lstStyle/>
          <a:p>
            <a:pPr marL="342900" indent="-342900">
              <a:buAutoNum type="arabicPeriod"/>
            </a:pPr>
            <a:r>
              <a:rPr lang="en-US" altLang="zh-CN" dirty="0"/>
              <a:t>Assign each point to its own cluster.</a:t>
            </a:r>
          </a:p>
          <a:p>
            <a:pPr marL="342900" indent="-342900">
              <a:buAutoNum type="arabicPeriod"/>
            </a:pPr>
            <a:r>
              <a:rPr lang="en-US" altLang="zh-CN" dirty="0"/>
              <a:t>Calculate in different ways and aggregate.</a:t>
            </a:r>
          </a:p>
          <a:p>
            <a:pPr marL="342900" indent="-342900">
              <a:buAutoNum type="arabicPeriod"/>
            </a:pPr>
            <a:r>
              <a:rPr lang="en-US" altLang="zh-CN" dirty="0"/>
              <a:t>If the desired cluster count has been reached, stop; otherwise go to Step 2. </a:t>
            </a:r>
            <a:endParaRPr lang="zh-CN" altLang="en-US" dirty="0"/>
          </a:p>
        </p:txBody>
      </p:sp>
      <p:grpSp>
        <p:nvGrpSpPr>
          <p:cNvPr id="17" name="组合 16">
            <a:extLst>
              <a:ext uri="{FF2B5EF4-FFF2-40B4-BE49-F238E27FC236}">
                <a16:creationId xmlns:a16="http://schemas.microsoft.com/office/drawing/2014/main" id="{C6BC7243-250F-4086-8E44-E69BF5FB1F21}"/>
              </a:ext>
            </a:extLst>
          </p:cNvPr>
          <p:cNvGrpSpPr/>
          <p:nvPr/>
        </p:nvGrpSpPr>
        <p:grpSpPr>
          <a:xfrm>
            <a:off x="5112941" y="2399181"/>
            <a:ext cx="4778773" cy="1055026"/>
            <a:chOff x="1038958" y="2025622"/>
            <a:chExt cx="4611565" cy="1071505"/>
          </a:xfrm>
        </p:grpSpPr>
        <p:pic>
          <p:nvPicPr>
            <p:cNvPr id="18" name="Picture 2">
              <a:extLst>
                <a:ext uri="{FF2B5EF4-FFF2-40B4-BE49-F238E27FC236}">
                  <a16:creationId xmlns:a16="http://schemas.microsoft.com/office/drawing/2014/main" id="{C5CF0679-C91B-4CA4-A042-984B11CF9A8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32037"/>
            <a:stretch/>
          </p:blipFill>
          <p:spPr bwMode="auto">
            <a:xfrm>
              <a:off x="1038958" y="2025622"/>
              <a:ext cx="1993411" cy="1071505"/>
            </a:xfrm>
            <a:prstGeom prst="rect">
              <a:avLst/>
            </a:prstGeom>
            <a:noFill/>
            <a:extLst>
              <a:ext uri="{909E8E84-426E-40DD-AFC4-6F175D3DCCD1}">
                <a14:hiddenFill xmlns:a14="http://schemas.microsoft.com/office/drawing/2010/main">
                  <a:solidFill>
                    <a:srgbClr val="FFFFFF"/>
                  </a:solidFill>
                </a14:hiddenFill>
              </a:ext>
            </a:extLst>
          </p:spPr>
        </p:pic>
        <p:sp>
          <p:nvSpPr>
            <p:cNvPr id="19" name="文本框 18">
              <a:extLst>
                <a:ext uri="{FF2B5EF4-FFF2-40B4-BE49-F238E27FC236}">
                  <a16:creationId xmlns:a16="http://schemas.microsoft.com/office/drawing/2014/main" id="{BD5BE35C-239D-4E1C-BF58-8887019C2AEB}"/>
                </a:ext>
              </a:extLst>
            </p:cNvPr>
            <p:cNvSpPr txBox="1"/>
            <p:nvPr/>
          </p:nvSpPr>
          <p:spPr>
            <a:xfrm>
              <a:off x="3032369" y="2376708"/>
              <a:ext cx="2618154" cy="369332"/>
            </a:xfrm>
            <a:prstGeom prst="rect">
              <a:avLst/>
            </a:prstGeom>
            <a:noFill/>
          </p:spPr>
          <p:txBody>
            <a:bodyPr wrap="square" rtlCol="0">
              <a:spAutoFit/>
            </a:bodyPr>
            <a:lstStyle/>
            <a:p>
              <a:r>
                <a:rPr lang="en-US" altLang="zh-CN" i="1" dirty="0"/>
                <a:t>L(</a:t>
              </a:r>
              <a:r>
                <a:rPr lang="en-US" altLang="zh-CN" i="1" dirty="0" err="1"/>
                <a:t>r,s</a:t>
              </a:r>
              <a:r>
                <a:rPr lang="en-US" altLang="zh-CN" i="1" dirty="0"/>
                <a:t>)</a:t>
              </a:r>
              <a:r>
                <a:rPr lang="en-US" altLang="zh-CN" dirty="0"/>
                <a:t>=min(</a:t>
              </a:r>
              <a:r>
                <a:rPr lang="en-US" altLang="zh-CN" i="1" dirty="0"/>
                <a:t>D(X</a:t>
              </a:r>
              <a:r>
                <a:rPr lang="en-US" altLang="zh-CN" i="1" baseline="-25000" dirty="0"/>
                <a:t>ri</a:t>
              </a:r>
              <a:r>
                <a:rPr lang="en-US" altLang="zh-CN" i="1" dirty="0"/>
                <a:t>,X</a:t>
              </a:r>
              <a:r>
                <a:rPr lang="en-US" altLang="zh-CN" i="1" baseline="-25000" dirty="0"/>
                <a:t>sj</a:t>
              </a:r>
              <a:r>
                <a:rPr lang="en-US" altLang="zh-CN" dirty="0"/>
                <a:t>))</a:t>
              </a:r>
              <a:endParaRPr lang="zh-CN" altLang="en-US" dirty="0"/>
            </a:p>
          </p:txBody>
        </p:sp>
      </p:grpSp>
      <p:grpSp>
        <p:nvGrpSpPr>
          <p:cNvPr id="2" name="组合 1">
            <a:extLst>
              <a:ext uri="{FF2B5EF4-FFF2-40B4-BE49-F238E27FC236}">
                <a16:creationId xmlns:a16="http://schemas.microsoft.com/office/drawing/2014/main" id="{CA244F95-9516-4862-A544-071D1A322ED2}"/>
              </a:ext>
            </a:extLst>
          </p:cNvPr>
          <p:cNvGrpSpPr/>
          <p:nvPr/>
        </p:nvGrpSpPr>
        <p:grpSpPr>
          <a:xfrm>
            <a:off x="5016477" y="3626209"/>
            <a:ext cx="5002746" cy="1137577"/>
            <a:chOff x="4940429" y="3322313"/>
            <a:chExt cx="5069844" cy="1177498"/>
          </a:xfrm>
        </p:grpSpPr>
        <p:pic>
          <p:nvPicPr>
            <p:cNvPr id="7170" name="Picture 2">
              <a:extLst>
                <a:ext uri="{FF2B5EF4-FFF2-40B4-BE49-F238E27FC236}">
                  <a16:creationId xmlns:a16="http://schemas.microsoft.com/office/drawing/2014/main" id="{28D383CD-2565-4102-94FC-7EA0F90B79D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29822"/>
            <a:stretch/>
          </p:blipFill>
          <p:spPr bwMode="auto">
            <a:xfrm>
              <a:off x="4940429" y="3322313"/>
              <a:ext cx="2086013" cy="1177498"/>
            </a:xfrm>
            <a:prstGeom prst="rect">
              <a:avLst/>
            </a:prstGeom>
            <a:noFill/>
            <a:extLst>
              <a:ext uri="{909E8E84-426E-40DD-AFC4-6F175D3DCCD1}">
                <a14:hiddenFill xmlns:a14="http://schemas.microsoft.com/office/drawing/2010/main">
                  <a:solidFill>
                    <a:srgbClr val="FFFFFF"/>
                  </a:solidFill>
                </a14:hiddenFill>
              </a:ext>
            </a:extLst>
          </p:spPr>
        </p:pic>
        <p:sp>
          <p:nvSpPr>
            <p:cNvPr id="20" name="文本框 19">
              <a:extLst>
                <a:ext uri="{FF2B5EF4-FFF2-40B4-BE49-F238E27FC236}">
                  <a16:creationId xmlns:a16="http://schemas.microsoft.com/office/drawing/2014/main" id="{9E26D99F-5E75-4895-80CD-48D86F4E306F}"/>
                </a:ext>
              </a:extLst>
            </p:cNvPr>
            <p:cNvSpPr txBox="1"/>
            <p:nvPr/>
          </p:nvSpPr>
          <p:spPr>
            <a:xfrm>
              <a:off x="7187896" y="3676233"/>
              <a:ext cx="2822377" cy="381133"/>
            </a:xfrm>
            <a:prstGeom prst="rect">
              <a:avLst/>
            </a:prstGeom>
            <a:noFill/>
          </p:spPr>
          <p:txBody>
            <a:bodyPr wrap="square" rtlCol="0">
              <a:spAutoFit/>
            </a:bodyPr>
            <a:lstStyle/>
            <a:p>
              <a:r>
                <a:rPr lang="en-US" altLang="zh-CN" i="1" dirty="0"/>
                <a:t>L(</a:t>
              </a:r>
              <a:r>
                <a:rPr lang="en-US" altLang="zh-CN" i="1" dirty="0" err="1"/>
                <a:t>r,s</a:t>
              </a:r>
              <a:r>
                <a:rPr lang="en-US" altLang="zh-CN" i="1" dirty="0"/>
                <a:t>)</a:t>
              </a:r>
              <a:r>
                <a:rPr lang="en-US" altLang="zh-CN" dirty="0"/>
                <a:t>=max(</a:t>
              </a:r>
              <a:r>
                <a:rPr lang="en-US" altLang="zh-CN" i="1" dirty="0"/>
                <a:t>D(X</a:t>
              </a:r>
              <a:r>
                <a:rPr lang="en-US" altLang="zh-CN" i="1" baseline="-25000" dirty="0"/>
                <a:t>ri</a:t>
              </a:r>
              <a:r>
                <a:rPr lang="en-US" altLang="zh-CN" i="1" dirty="0"/>
                <a:t>,X</a:t>
              </a:r>
              <a:r>
                <a:rPr lang="en-US" altLang="zh-CN" i="1" baseline="-25000" dirty="0"/>
                <a:t>sj</a:t>
              </a:r>
              <a:r>
                <a:rPr lang="en-US" altLang="zh-CN" dirty="0"/>
                <a:t>))</a:t>
              </a:r>
              <a:endParaRPr lang="zh-CN" altLang="en-US" dirty="0"/>
            </a:p>
          </p:txBody>
        </p:sp>
      </p:grpSp>
      <p:pic>
        <p:nvPicPr>
          <p:cNvPr id="7174" name="Picture 6">
            <a:extLst>
              <a:ext uri="{FF2B5EF4-FFF2-40B4-BE49-F238E27FC236}">
                <a16:creationId xmlns:a16="http://schemas.microsoft.com/office/drawing/2014/main" id="{E49DACF7-6E7C-428A-A260-CEE1775890E3}"/>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35476"/>
          <a:stretch/>
        </p:blipFill>
        <p:spPr bwMode="auto">
          <a:xfrm>
            <a:off x="4852241" y="5025239"/>
            <a:ext cx="2381958" cy="1137577"/>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6">
            <a:extLst>
              <a:ext uri="{FF2B5EF4-FFF2-40B4-BE49-F238E27FC236}">
                <a16:creationId xmlns:a16="http://schemas.microsoft.com/office/drawing/2014/main" id="{B5189CC7-973F-4029-AB28-2B112244EA55}"/>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68029"/>
          <a:stretch/>
        </p:blipFill>
        <p:spPr bwMode="auto">
          <a:xfrm>
            <a:off x="6980215" y="5255436"/>
            <a:ext cx="3109914" cy="735919"/>
          </a:xfrm>
          <a:prstGeom prst="rect">
            <a:avLst/>
          </a:prstGeom>
          <a:noFill/>
          <a:extLst>
            <a:ext uri="{909E8E84-426E-40DD-AFC4-6F175D3DCCD1}">
              <a14:hiddenFill xmlns:a14="http://schemas.microsoft.com/office/drawing/2010/main">
                <a:solidFill>
                  <a:srgbClr val="FFFFFF"/>
                </a:solidFill>
              </a14:hiddenFill>
            </a:ext>
          </a:extLst>
        </p:spPr>
      </p:pic>
      <p:sp>
        <p:nvSpPr>
          <p:cNvPr id="3" name="矩形 2">
            <a:extLst>
              <a:ext uri="{FF2B5EF4-FFF2-40B4-BE49-F238E27FC236}">
                <a16:creationId xmlns:a16="http://schemas.microsoft.com/office/drawing/2014/main" id="{28842E89-EDE8-4575-B72B-A93878FFE56C}"/>
              </a:ext>
            </a:extLst>
          </p:cNvPr>
          <p:cNvSpPr/>
          <p:nvPr/>
        </p:nvSpPr>
        <p:spPr>
          <a:xfrm>
            <a:off x="8936382" y="5667083"/>
            <a:ext cx="1082841" cy="28883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39468161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81"/>
          <p:cNvSpPr txBox="1"/>
          <p:nvPr/>
        </p:nvSpPr>
        <p:spPr>
          <a:xfrm>
            <a:off x="1524001" y="0"/>
            <a:ext cx="10266946" cy="742511"/>
          </a:xfrm>
          <a:prstGeom prst="rect">
            <a:avLst/>
          </a:prstGeom>
          <a:noFill/>
        </p:spPr>
        <p:txBody>
          <a:bodyPr wrap="square" rtlCol="0">
            <a:spAutoFit/>
          </a:bodyPr>
          <a:lstStyle/>
          <a:p>
            <a:pPr>
              <a:lnSpc>
                <a:spcPct val="150000"/>
              </a:lnSpc>
              <a:spcBef>
                <a:spcPct val="50000"/>
              </a:spcBef>
            </a:pPr>
            <a:r>
              <a:rPr lang="en-US" altLang="zh-CN" sz="3200" b="1" dirty="0">
                <a:solidFill>
                  <a:srgbClr val="C00000"/>
                </a:solidFill>
                <a:ea typeface="黑体" charset="0"/>
                <a:cs typeface="黑体" charset="0"/>
              </a:rPr>
              <a:t>3.2 </a:t>
            </a:r>
            <a:r>
              <a:rPr lang="zh-CN" altLang="en-US" sz="3200" b="1" dirty="0">
                <a:solidFill>
                  <a:srgbClr val="C00000"/>
                </a:solidFill>
                <a:ea typeface="黑体" charset="0"/>
              </a:rPr>
              <a:t>bottom-up aggregating </a:t>
            </a:r>
            <a:r>
              <a:rPr lang="en-US" altLang="zh-CN" sz="3200" b="1" dirty="0">
                <a:solidFill>
                  <a:srgbClr val="C00000"/>
                </a:solidFill>
                <a:ea typeface="黑体" charset="0"/>
              </a:rPr>
              <a:t>(Centripetal)</a:t>
            </a:r>
          </a:p>
        </p:txBody>
      </p:sp>
      <p:sp>
        <p:nvSpPr>
          <p:cNvPr id="7" name="AutoShape 12"/>
          <p:cNvSpPr>
            <a:spLocks noChangeArrowheads="1"/>
          </p:cNvSpPr>
          <p:nvPr/>
        </p:nvSpPr>
        <p:spPr bwMode="auto">
          <a:xfrm>
            <a:off x="1524001" y="778111"/>
            <a:ext cx="8367713" cy="65314"/>
          </a:xfrm>
          <a:custGeom>
            <a:avLst/>
            <a:gdLst>
              <a:gd name="T0" fmla="*/ 0 w 1000"/>
              <a:gd name="T1" fmla="*/ 0 h 1000"/>
              <a:gd name="T2" fmla="*/ 2147483647 w 1000"/>
              <a:gd name="T3" fmla="*/ 0 h 1000"/>
              <a:gd name="T4" fmla="*/ 2147483647 w 1000"/>
              <a:gd name="T5" fmla="*/ 2147483647 h 1000"/>
              <a:gd name="T6" fmla="*/ 0 w 1000"/>
              <a:gd name="T7" fmla="*/ 2147483647 h 1000"/>
              <a:gd name="T8" fmla="*/ 0 w 1000"/>
              <a:gd name="T9" fmla="*/ 0 h 1000"/>
              <a:gd name="T10" fmla="*/ 2147483647 w 1000"/>
              <a:gd name="T11" fmla="*/ 0 h 1000"/>
              <a:gd name="T12" fmla="*/ 0 60000 65536"/>
              <a:gd name="T13" fmla="*/ 0 60000 65536"/>
              <a:gd name="T14" fmla="*/ 0 60000 65536"/>
              <a:gd name="T15" fmla="*/ 0 60000 65536"/>
              <a:gd name="T16" fmla="*/ 0 60000 65536"/>
              <a:gd name="T17" fmla="*/ 0 60000 65536"/>
              <a:gd name="T18" fmla="*/ 0 w 1000"/>
              <a:gd name="T19" fmla="*/ 0 h 1000"/>
              <a:gd name="T20" fmla="*/ 1000 w 1000"/>
              <a:gd name="T21" fmla="*/ 1000 h 1000"/>
            </a:gdLst>
            <a:ahLst/>
            <a:cxnLst>
              <a:cxn ang="T12">
                <a:pos x="T0" y="T1"/>
              </a:cxn>
              <a:cxn ang="T13">
                <a:pos x="T2" y="T3"/>
              </a:cxn>
              <a:cxn ang="T14">
                <a:pos x="T4" y="T5"/>
              </a:cxn>
              <a:cxn ang="T15">
                <a:pos x="T6" y="T7"/>
              </a:cxn>
              <a:cxn ang="T16">
                <a:pos x="T8" y="T9"/>
              </a:cxn>
              <a:cxn ang="T17">
                <a:pos x="T10" y="T11"/>
              </a:cxn>
            </a:cxnLst>
            <a:rect l="T18" t="T19" r="T20" b="T21"/>
            <a:pathLst>
              <a:path w="1000" h="1000" stroke="0">
                <a:moveTo>
                  <a:pt x="0" y="0"/>
                </a:moveTo>
                <a:lnTo>
                  <a:pt x="585" y="0"/>
                </a:lnTo>
                <a:lnTo>
                  <a:pt x="585" y="1000"/>
                </a:lnTo>
                <a:lnTo>
                  <a:pt x="0" y="1000"/>
                </a:lnTo>
                <a:lnTo>
                  <a:pt x="0" y="0"/>
                </a:lnTo>
                <a:close/>
              </a:path>
              <a:path w="1000" h="1000">
                <a:moveTo>
                  <a:pt x="0" y="0"/>
                </a:moveTo>
                <a:lnTo>
                  <a:pt x="1000" y="0"/>
                </a:lnTo>
              </a:path>
            </a:pathLst>
          </a:custGeom>
          <a:solidFill>
            <a:srgbClr val="C00000"/>
          </a:solidFill>
          <a:ln w="9525">
            <a:solidFill>
              <a:srgbClr val="C00000"/>
            </a:solidFill>
            <a:round/>
            <a:headEnd/>
            <a:tailEnd/>
          </a:ln>
        </p:spPr>
        <p:txBody>
          <a:bodyPr/>
          <a:lstStyle/>
          <a:p>
            <a:endParaRPr lang="zh-CN" altLang="en-US">
              <a:solidFill>
                <a:prstClr val="black"/>
              </a:solidFill>
            </a:endParaRPr>
          </a:p>
        </p:txBody>
      </p:sp>
      <p:pic>
        <p:nvPicPr>
          <p:cNvPr id="4" name="图片 3">
            <a:extLst>
              <a:ext uri="{FF2B5EF4-FFF2-40B4-BE49-F238E27FC236}">
                <a16:creationId xmlns:a16="http://schemas.microsoft.com/office/drawing/2014/main" id="{28D6BC3B-FF7E-4359-B09F-497C717734B9}"/>
              </a:ext>
            </a:extLst>
          </p:cNvPr>
          <p:cNvPicPr>
            <a:picLocks noChangeAspect="1"/>
          </p:cNvPicPr>
          <p:nvPr/>
        </p:nvPicPr>
        <p:blipFill rotWithShape="1">
          <a:blip r:embed="rId3">
            <a:extLst>
              <a:ext uri="{28A0092B-C50C-407E-A947-70E740481C1C}">
                <a14:useLocalDpi xmlns:a14="http://schemas.microsoft.com/office/drawing/2010/main" val="0"/>
              </a:ext>
            </a:extLst>
          </a:blip>
          <a:srcRect t="10377" b="29785"/>
          <a:stretch/>
        </p:blipFill>
        <p:spPr>
          <a:xfrm>
            <a:off x="3180989" y="1597335"/>
            <a:ext cx="8057640" cy="3198109"/>
          </a:xfrm>
          <a:prstGeom prst="rect">
            <a:avLst/>
          </a:prstGeom>
        </p:spPr>
      </p:pic>
      <p:graphicFrame>
        <p:nvGraphicFramePr>
          <p:cNvPr id="5" name="表格 36">
            <a:extLst>
              <a:ext uri="{FF2B5EF4-FFF2-40B4-BE49-F238E27FC236}">
                <a16:creationId xmlns:a16="http://schemas.microsoft.com/office/drawing/2014/main" id="{1E41C3D9-65D9-4B09-988B-5A068E598CE9}"/>
              </a:ext>
            </a:extLst>
          </p:cNvPr>
          <p:cNvGraphicFramePr>
            <a:graphicFrameLocks noGrp="1"/>
          </p:cNvGraphicFramePr>
          <p:nvPr>
            <p:extLst>
              <p:ext uri="{D42A27DB-BD31-4B8C-83A1-F6EECF244321}">
                <p14:modId xmlns:p14="http://schemas.microsoft.com/office/powerpoint/2010/main" val="278908425"/>
              </p:ext>
            </p:extLst>
          </p:nvPr>
        </p:nvGraphicFramePr>
        <p:xfrm>
          <a:off x="370714" y="2159587"/>
          <a:ext cx="3650254" cy="2538826"/>
        </p:xfrm>
        <a:graphic>
          <a:graphicData uri="http://schemas.openxmlformats.org/drawingml/2006/table">
            <a:tbl>
              <a:tblPr firstRow="1" bandRow="1">
                <a:tableStyleId>{B301B821-A1FF-4177-AEE7-76D212191A09}</a:tableStyleId>
              </a:tblPr>
              <a:tblGrid>
                <a:gridCol w="1825127">
                  <a:extLst>
                    <a:ext uri="{9D8B030D-6E8A-4147-A177-3AD203B41FA5}">
                      <a16:colId xmlns:a16="http://schemas.microsoft.com/office/drawing/2014/main" val="453898733"/>
                    </a:ext>
                  </a:extLst>
                </a:gridCol>
                <a:gridCol w="1825127">
                  <a:extLst>
                    <a:ext uri="{9D8B030D-6E8A-4147-A177-3AD203B41FA5}">
                      <a16:colId xmlns:a16="http://schemas.microsoft.com/office/drawing/2014/main" val="2609692151"/>
                    </a:ext>
                  </a:extLst>
                </a:gridCol>
              </a:tblGrid>
              <a:tr h="375783">
                <a:tc>
                  <a:txBody>
                    <a:bodyPr/>
                    <a:lstStyle/>
                    <a:p>
                      <a:pPr algn="ctr"/>
                      <a:endParaRPr lang="en-US" altLang="zh-CN" dirty="0"/>
                    </a:p>
                    <a:p>
                      <a:pPr algn="ctr"/>
                      <a:r>
                        <a:rPr lang="en-US" altLang="zh-CN" dirty="0"/>
                        <a:t>categories</a:t>
                      </a:r>
                      <a:endParaRPr lang="zh-CN" altLang="en-US" dirty="0"/>
                    </a:p>
                  </a:txBody>
                  <a:tcPr>
                    <a:lnR w="12700" cap="flat" cmpd="sng" algn="ctr">
                      <a:solidFill>
                        <a:schemeClr val="tx1"/>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b="1" dirty="0">
                          <a:solidFill>
                            <a:schemeClr val="bg1"/>
                          </a:solidFill>
                        </a:rPr>
                        <a:t>6</a:t>
                      </a:r>
                      <a:r>
                        <a:rPr lang="zh-CN" altLang="en-US" b="1" dirty="0">
                          <a:solidFill>
                            <a:schemeClr val="bg1"/>
                          </a:solidFill>
                        </a:rPr>
                        <a:t> different clustering algorithm</a:t>
                      </a:r>
                      <a:r>
                        <a:rPr lang="en-US" altLang="zh-CN" b="1" dirty="0">
                          <a:solidFill>
                            <a:schemeClr val="bg1"/>
                          </a:solidFill>
                        </a:rPr>
                        <a: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87454421"/>
                  </a:ext>
                </a:extLst>
              </a:tr>
              <a:tr h="812213">
                <a:tc rowSpan="2">
                  <a:txBody>
                    <a:bodyPr/>
                    <a:lstStyle/>
                    <a:p>
                      <a:pPr algn="ctr"/>
                      <a:endParaRPr lang="en-US" altLang="zh-CN" dirty="0"/>
                    </a:p>
                    <a:p>
                      <a:pPr algn="ctr"/>
                      <a:endParaRPr lang="en-US" altLang="zh-CN" dirty="0"/>
                    </a:p>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dirty="0">
                          <a:solidFill>
                            <a:schemeClr val="tx1"/>
                          </a:solidFill>
                        </a:rPr>
                        <a:t>bottom-up aggregating </a:t>
                      </a:r>
                      <a:endParaRPr lang="en-US" altLang="zh-CN" dirty="0">
                        <a:solidFill>
                          <a:schemeClr val="tx1"/>
                        </a:solidFill>
                      </a:endParaRPr>
                    </a:p>
                    <a:p>
                      <a:pPr algn="ctr"/>
                      <a:endParaRPr lang="zh-CN" altLang="en-US" dirty="0"/>
                    </a:p>
                  </a:txBody>
                  <a:tcPr>
                    <a:lnR w="12700" cap="flat" cmpd="sng" algn="ctr">
                      <a:solidFill>
                        <a:schemeClr val="tx1"/>
                      </a:solidFill>
                      <a:prstDash val="solid"/>
                      <a:round/>
                      <a:headEnd type="none" w="med" len="med"/>
                      <a:tailEnd type="none" w="med" len="med"/>
                    </a:ln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dirty="0">
                          <a:solidFill>
                            <a:schemeClr val="tx1"/>
                          </a:solidFill>
                        </a:rPr>
                        <a:t>centripetal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29308106"/>
                  </a:ext>
                </a:extLst>
              </a:tr>
              <a:tr h="812213">
                <a:tc vMerge="1">
                  <a:txBody>
                    <a:bodyPr/>
                    <a:lstStyle/>
                    <a:p>
                      <a:endParaRPr lang="zh-CN" altLang="en-US"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dirty="0">
                          <a:solidFill>
                            <a:schemeClr val="tx1"/>
                          </a:solidFill>
                        </a:rPr>
                        <a:t>centripetal-complete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65456919"/>
                  </a:ext>
                </a:extLst>
              </a:tr>
            </a:tbl>
          </a:graphicData>
        </a:graphic>
      </p:graphicFrame>
    </p:spTree>
    <p:extLst>
      <p:ext uri="{BB962C8B-B14F-4D97-AF65-F5344CB8AC3E}">
        <p14:creationId xmlns:p14="http://schemas.microsoft.com/office/powerpoint/2010/main" val="29545191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81"/>
          <p:cNvSpPr txBox="1"/>
          <p:nvPr/>
        </p:nvSpPr>
        <p:spPr>
          <a:xfrm>
            <a:off x="1524001" y="0"/>
            <a:ext cx="7713783" cy="742511"/>
          </a:xfrm>
          <a:prstGeom prst="rect">
            <a:avLst/>
          </a:prstGeom>
          <a:noFill/>
        </p:spPr>
        <p:txBody>
          <a:bodyPr wrap="square" rtlCol="0">
            <a:spAutoFit/>
          </a:bodyPr>
          <a:lstStyle/>
          <a:p>
            <a:pPr>
              <a:lnSpc>
                <a:spcPct val="150000"/>
              </a:lnSpc>
              <a:spcBef>
                <a:spcPct val="50000"/>
              </a:spcBef>
            </a:pPr>
            <a:r>
              <a:rPr lang="en-US" altLang="zh-CN" sz="3200" b="1" dirty="0">
                <a:solidFill>
                  <a:srgbClr val="C00000"/>
                </a:solidFill>
                <a:ea typeface="黑体" charset="0"/>
                <a:cs typeface="黑体" charset="0"/>
              </a:rPr>
              <a:t>3.2 </a:t>
            </a:r>
            <a:r>
              <a:rPr lang="zh-CN" altLang="en-US" sz="3200" b="1" dirty="0">
                <a:solidFill>
                  <a:srgbClr val="C00000"/>
                </a:solidFill>
                <a:ea typeface="黑体" charset="0"/>
              </a:rPr>
              <a:t>bottom-up aggregating</a:t>
            </a:r>
            <a:endParaRPr lang="en-US" altLang="zh-CN" sz="3200" b="1" dirty="0">
              <a:solidFill>
                <a:srgbClr val="C00000"/>
              </a:solidFill>
              <a:ea typeface="黑体" charset="0"/>
              <a:cs typeface="黑体" charset="0"/>
            </a:endParaRPr>
          </a:p>
        </p:txBody>
      </p:sp>
      <p:sp>
        <p:nvSpPr>
          <p:cNvPr id="7" name="AutoShape 12"/>
          <p:cNvSpPr>
            <a:spLocks noChangeArrowheads="1"/>
          </p:cNvSpPr>
          <p:nvPr/>
        </p:nvSpPr>
        <p:spPr bwMode="auto">
          <a:xfrm>
            <a:off x="1524001" y="778111"/>
            <a:ext cx="8367713" cy="65314"/>
          </a:xfrm>
          <a:custGeom>
            <a:avLst/>
            <a:gdLst>
              <a:gd name="T0" fmla="*/ 0 w 1000"/>
              <a:gd name="T1" fmla="*/ 0 h 1000"/>
              <a:gd name="T2" fmla="*/ 2147483647 w 1000"/>
              <a:gd name="T3" fmla="*/ 0 h 1000"/>
              <a:gd name="T4" fmla="*/ 2147483647 w 1000"/>
              <a:gd name="T5" fmla="*/ 2147483647 h 1000"/>
              <a:gd name="T6" fmla="*/ 0 w 1000"/>
              <a:gd name="T7" fmla="*/ 2147483647 h 1000"/>
              <a:gd name="T8" fmla="*/ 0 w 1000"/>
              <a:gd name="T9" fmla="*/ 0 h 1000"/>
              <a:gd name="T10" fmla="*/ 2147483647 w 1000"/>
              <a:gd name="T11" fmla="*/ 0 h 1000"/>
              <a:gd name="T12" fmla="*/ 0 60000 65536"/>
              <a:gd name="T13" fmla="*/ 0 60000 65536"/>
              <a:gd name="T14" fmla="*/ 0 60000 65536"/>
              <a:gd name="T15" fmla="*/ 0 60000 65536"/>
              <a:gd name="T16" fmla="*/ 0 60000 65536"/>
              <a:gd name="T17" fmla="*/ 0 60000 65536"/>
              <a:gd name="T18" fmla="*/ 0 w 1000"/>
              <a:gd name="T19" fmla="*/ 0 h 1000"/>
              <a:gd name="T20" fmla="*/ 1000 w 1000"/>
              <a:gd name="T21" fmla="*/ 1000 h 1000"/>
            </a:gdLst>
            <a:ahLst/>
            <a:cxnLst>
              <a:cxn ang="T12">
                <a:pos x="T0" y="T1"/>
              </a:cxn>
              <a:cxn ang="T13">
                <a:pos x="T2" y="T3"/>
              </a:cxn>
              <a:cxn ang="T14">
                <a:pos x="T4" y="T5"/>
              </a:cxn>
              <a:cxn ang="T15">
                <a:pos x="T6" y="T7"/>
              </a:cxn>
              <a:cxn ang="T16">
                <a:pos x="T8" y="T9"/>
              </a:cxn>
              <a:cxn ang="T17">
                <a:pos x="T10" y="T11"/>
              </a:cxn>
            </a:cxnLst>
            <a:rect l="T18" t="T19" r="T20" b="T21"/>
            <a:pathLst>
              <a:path w="1000" h="1000" stroke="0">
                <a:moveTo>
                  <a:pt x="0" y="0"/>
                </a:moveTo>
                <a:lnTo>
                  <a:pt x="585" y="0"/>
                </a:lnTo>
                <a:lnTo>
                  <a:pt x="585" y="1000"/>
                </a:lnTo>
                <a:lnTo>
                  <a:pt x="0" y="1000"/>
                </a:lnTo>
                <a:lnTo>
                  <a:pt x="0" y="0"/>
                </a:lnTo>
                <a:close/>
              </a:path>
              <a:path w="1000" h="1000">
                <a:moveTo>
                  <a:pt x="0" y="0"/>
                </a:moveTo>
                <a:lnTo>
                  <a:pt x="1000" y="0"/>
                </a:lnTo>
              </a:path>
            </a:pathLst>
          </a:custGeom>
          <a:solidFill>
            <a:srgbClr val="C00000"/>
          </a:solidFill>
          <a:ln w="9525">
            <a:solidFill>
              <a:srgbClr val="C00000"/>
            </a:solidFill>
            <a:round/>
            <a:headEnd/>
            <a:tailEnd/>
          </a:ln>
        </p:spPr>
        <p:txBody>
          <a:bodyPr/>
          <a:lstStyle/>
          <a:p>
            <a:endParaRPr lang="zh-CN" altLang="en-US">
              <a:solidFill>
                <a:prstClr val="black"/>
              </a:solidFill>
            </a:endParaRPr>
          </a:p>
        </p:txBody>
      </p:sp>
      <p:graphicFrame>
        <p:nvGraphicFramePr>
          <p:cNvPr id="15" name="表格 36">
            <a:extLst>
              <a:ext uri="{FF2B5EF4-FFF2-40B4-BE49-F238E27FC236}">
                <a16:creationId xmlns:a16="http://schemas.microsoft.com/office/drawing/2014/main" id="{740B9918-C9EA-4613-B3E2-73EA200028B6}"/>
              </a:ext>
            </a:extLst>
          </p:cNvPr>
          <p:cNvGraphicFramePr>
            <a:graphicFrameLocks noGrp="1"/>
          </p:cNvGraphicFramePr>
          <p:nvPr>
            <p:extLst>
              <p:ext uri="{D42A27DB-BD31-4B8C-83A1-F6EECF244321}">
                <p14:modId xmlns:p14="http://schemas.microsoft.com/office/powerpoint/2010/main" val="3458121590"/>
              </p:ext>
            </p:extLst>
          </p:nvPr>
        </p:nvGraphicFramePr>
        <p:xfrm>
          <a:off x="504651" y="972961"/>
          <a:ext cx="3650254" cy="5889865"/>
        </p:xfrm>
        <a:graphic>
          <a:graphicData uri="http://schemas.openxmlformats.org/drawingml/2006/table">
            <a:tbl>
              <a:tblPr firstRow="1" bandRow="1">
                <a:tableStyleId>{B301B821-A1FF-4177-AEE7-76D212191A09}</a:tableStyleId>
              </a:tblPr>
              <a:tblGrid>
                <a:gridCol w="1825127">
                  <a:extLst>
                    <a:ext uri="{9D8B030D-6E8A-4147-A177-3AD203B41FA5}">
                      <a16:colId xmlns:a16="http://schemas.microsoft.com/office/drawing/2014/main" val="453898733"/>
                    </a:ext>
                  </a:extLst>
                </a:gridCol>
                <a:gridCol w="1825127">
                  <a:extLst>
                    <a:ext uri="{9D8B030D-6E8A-4147-A177-3AD203B41FA5}">
                      <a16:colId xmlns:a16="http://schemas.microsoft.com/office/drawing/2014/main" val="2609692151"/>
                    </a:ext>
                  </a:extLst>
                </a:gridCol>
              </a:tblGrid>
              <a:tr h="375783">
                <a:tc>
                  <a:txBody>
                    <a:bodyPr/>
                    <a:lstStyle/>
                    <a:p>
                      <a:pPr algn="ctr"/>
                      <a:endParaRPr lang="en-US" altLang="zh-CN" dirty="0"/>
                    </a:p>
                    <a:p>
                      <a:pPr algn="ctr"/>
                      <a:r>
                        <a:rPr lang="en-US" altLang="zh-CN" dirty="0"/>
                        <a:t>categories</a:t>
                      </a:r>
                      <a:endParaRPr lang="zh-CN" altLang="en-US" dirty="0"/>
                    </a:p>
                  </a:txBody>
                  <a:tcPr>
                    <a:lnR w="12700" cap="flat" cmpd="sng" algn="ctr">
                      <a:solidFill>
                        <a:schemeClr val="tx1"/>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b="1" dirty="0">
                          <a:solidFill>
                            <a:schemeClr val="bg1"/>
                          </a:solidFill>
                        </a:rPr>
                        <a:t>6</a:t>
                      </a:r>
                      <a:r>
                        <a:rPr lang="zh-CN" altLang="en-US" b="1" dirty="0">
                          <a:solidFill>
                            <a:schemeClr val="bg1"/>
                          </a:solidFill>
                        </a:rPr>
                        <a:t> different clustering algorithm</a:t>
                      </a:r>
                      <a:r>
                        <a:rPr lang="en-US" altLang="zh-CN" b="1" dirty="0">
                          <a:solidFill>
                            <a:schemeClr val="bg1"/>
                          </a:solidFill>
                        </a:rPr>
                        <a: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87454421"/>
                  </a:ext>
                </a:extLst>
              </a:tr>
              <a:tr h="812213">
                <a:tc rowSpan="6">
                  <a:txBody>
                    <a:bodyPr/>
                    <a:lstStyle/>
                    <a:p>
                      <a:pPr algn="ctr"/>
                      <a:endParaRPr lang="en-US" altLang="zh-CN" dirty="0">
                        <a:solidFill>
                          <a:schemeClr val="tx1"/>
                        </a:solidFill>
                      </a:endParaRPr>
                    </a:p>
                    <a:p>
                      <a:pPr algn="ctr"/>
                      <a:endParaRPr lang="en-US" altLang="zh-CN" dirty="0">
                        <a:solidFill>
                          <a:schemeClr val="tx1"/>
                        </a:solidFill>
                      </a:endParaRPr>
                    </a:p>
                    <a:p>
                      <a:pPr algn="ctr"/>
                      <a:endParaRPr lang="en-US" altLang="zh-CN" dirty="0">
                        <a:solidFill>
                          <a:schemeClr val="tx1"/>
                        </a:solidFill>
                      </a:endParaRPr>
                    </a:p>
                    <a:p>
                      <a:pPr algn="ctr"/>
                      <a:endParaRPr lang="en-US" altLang="zh-CN" dirty="0">
                        <a:solidFill>
                          <a:schemeClr val="tx1"/>
                        </a:solidFill>
                      </a:endParaRPr>
                    </a:p>
                    <a:p>
                      <a:pPr algn="ctr"/>
                      <a:endParaRPr lang="en-US" altLang="zh-CN" dirty="0">
                        <a:solidFill>
                          <a:schemeClr val="tx1"/>
                        </a:solidFill>
                      </a:endParaRPr>
                    </a:p>
                    <a:p>
                      <a:pPr algn="ctr"/>
                      <a:endParaRPr lang="en-US" altLang="zh-CN" dirty="0">
                        <a:solidFill>
                          <a:schemeClr val="tx1"/>
                        </a:solidFill>
                      </a:endParaRPr>
                    </a:p>
                    <a:p>
                      <a:pPr algn="ctr"/>
                      <a:endParaRPr lang="en-US" altLang="zh-CN" dirty="0">
                        <a:solidFill>
                          <a:schemeClr val="tx1"/>
                        </a:solidFill>
                      </a:endParaRPr>
                    </a:p>
                    <a:p>
                      <a:pPr algn="ctr"/>
                      <a:r>
                        <a:rPr lang="zh-CN" altLang="en-US" dirty="0">
                          <a:solidFill>
                            <a:schemeClr val="tx1"/>
                          </a:solidFill>
                        </a:rPr>
                        <a:t>bottom-up aggregating </a:t>
                      </a:r>
                      <a:endParaRPr lang="en-US" altLang="zh-CN" dirty="0">
                        <a:solidFill>
                          <a:schemeClr val="tx1"/>
                        </a:solidFill>
                      </a:endParaRPr>
                    </a:p>
                  </a:txBody>
                  <a:tcPr>
                    <a:lnR w="12700" cap="flat" cmpd="sng" algn="ctr">
                      <a:solidFill>
                        <a:schemeClr val="tx1"/>
                      </a:solidFill>
                      <a:prstDash val="solid"/>
                      <a:round/>
                      <a:headEnd type="none" w="med" len="med"/>
                      <a:tailEnd type="none" w="med" len="med"/>
                    </a:ln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dirty="0">
                          <a:solidFill>
                            <a:schemeClr val="tx1"/>
                          </a:solidFill>
                          <a:highlight>
                            <a:srgbClr val="FFFF00"/>
                          </a:highlight>
                        </a:rPr>
                        <a:t>centroid-linkage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63839962"/>
                  </a:ext>
                </a:extLst>
              </a:tr>
              <a:tr h="812213">
                <a:tc vMerge="1">
                  <a:txBody>
                    <a:bodyPr/>
                    <a:lstStyle/>
                    <a:p>
                      <a:endParaRPr lang="zh-CN" altLang="en-US"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dirty="0">
                          <a:solidFill>
                            <a:schemeClr val="tx1"/>
                          </a:solidFill>
                          <a:highlight>
                            <a:srgbClr val="FFFF00"/>
                          </a:highlight>
                        </a:rPr>
                        <a:t>average-linkage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5118983"/>
                  </a:ext>
                </a:extLst>
              </a:tr>
              <a:tr h="812213">
                <a:tc vMerge="1">
                  <a:txBody>
                    <a:bodyPr/>
                    <a:lstStyle/>
                    <a:p>
                      <a:endParaRPr lang="zh-CN" altLang="en-US"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dirty="0">
                          <a:solidFill>
                            <a:schemeClr val="tx1"/>
                          </a:solidFill>
                          <a:highlight>
                            <a:srgbClr val="FFFF00"/>
                          </a:highlight>
                        </a:rPr>
                        <a:t>centripetal</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zh-CN" altLang="en-US" dirty="0">
                        <a:solidFill>
                          <a:schemeClr val="tx1"/>
                        </a:solidFill>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06399312"/>
                  </a:ext>
                </a:extLst>
              </a:tr>
              <a:tr h="812213">
                <a:tc vMerge="1">
                  <a:txBody>
                    <a:bodyPr/>
                    <a:lstStyle/>
                    <a:p>
                      <a:endParaRPr lang="zh-CN" altLang="en-US"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dirty="0">
                          <a:solidFill>
                            <a:schemeClr val="tx1"/>
                          </a:solidFill>
                        </a:rPr>
                        <a:t>complete-linkage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76784447"/>
                  </a:ext>
                </a:extLst>
              </a:tr>
              <a:tr h="812213">
                <a:tc vMerge="1">
                  <a:txBody>
                    <a:bodyPr/>
                    <a:lstStyle/>
                    <a:p>
                      <a:endParaRPr lang="zh-CN" altLang="en-US"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dirty="0">
                          <a:solidFill>
                            <a:schemeClr val="tx1"/>
                          </a:solidFill>
                        </a:rPr>
                        <a:t>centripetal-complete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29308106"/>
                  </a:ext>
                </a:extLst>
              </a:tr>
              <a:tr h="812213">
                <a:tc vMerge="1">
                  <a:txBody>
                    <a:bodyPr/>
                    <a:lstStyle/>
                    <a:p>
                      <a:endParaRPr lang="zh-CN" altLang="en-US"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dirty="0">
                          <a:solidFill>
                            <a:schemeClr val="tx1"/>
                          </a:solidFill>
                        </a:rPr>
                        <a:t>single-linkage edge joining</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zh-CN"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65456919"/>
                  </a:ext>
                </a:extLst>
              </a:tr>
            </a:tbl>
          </a:graphicData>
        </a:graphic>
      </p:graphicFrame>
      <p:sp>
        <p:nvSpPr>
          <p:cNvPr id="9" name="文本框 8">
            <a:extLst>
              <a:ext uri="{FF2B5EF4-FFF2-40B4-BE49-F238E27FC236}">
                <a16:creationId xmlns:a16="http://schemas.microsoft.com/office/drawing/2014/main" id="{E56A60E5-8998-43F7-A6FF-B04A157567D4}"/>
              </a:ext>
            </a:extLst>
          </p:cNvPr>
          <p:cNvSpPr txBox="1"/>
          <p:nvPr/>
        </p:nvSpPr>
        <p:spPr>
          <a:xfrm>
            <a:off x="4345353" y="1082376"/>
            <a:ext cx="7166707" cy="646331"/>
          </a:xfrm>
          <a:prstGeom prst="rect">
            <a:avLst/>
          </a:prstGeom>
          <a:noFill/>
        </p:spPr>
        <p:txBody>
          <a:bodyPr wrap="square">
            <a:spAutoFit/>
          </a:bodyPr>
          <a:lstStyle/>
          <a:p>
            <a:r>
              <a:rPr lang="en-US" altLang="zh-CN" dirty="0"/>
              <a:t>1.   have a tendency to produce outlier or singleton clusters</a:t>
            </a:r>
          </a:p>
          <a:p>
            <a:r>
              <a:rPr lang="en-US" altLang="zh-CN" dirty="0"/>
              <a:t>2.   Careful choice of cluster count is one way to mitigate this sensitivity</a:t>
            </a:r>
          </a:p>
        </p:txBody>
      </p:sp>
      <p:sp>
        <p:nvSpPr>
          <p:cNvPr id="10" name="文本框 9">
            <a:extLst>
              <a:ext uri="{FF2B5EF4-FFF2-40B4-BE49-F238E27FC236}">
                <a16:creationId xmlns:a16="http://schemas.microsoft.com/office/drawing/2014/main" id="{E3FC9578-6648-4008-A332-8A737A27AEF7}"/>
              </a:ext>
            </a:extLst>
          </p:cNvPr>
          <p:cNvSpPr txBox="1"/>
          <p:nvPr/>
        </p:nvSpPr>
        <p:spPr>
          <a:xfrm>
            <a:off x="4345353" y="6099802"/>
            <a:ext cx="6096000" cy="646331"/>
          </a:xfrm>
          <a:prstGeom prst="rect">
            <a:avLst/>
          </a:prstGeom>
          <a:noFill/>
        </p:spPr>
        <p:txBody>
          <a:bodyPr wrap="square">
            <a:spAutoFit/>
          </a:bodyPr>
          <a:lstStyle/>
          <a:p>
            <a:pPr marL="342900" indent="-342900">
              <a:buAutoNum type="arabicPeriod"/>
            </a:pPr>
            <a:r>
              <a:rPr lang="en-US" altLang="zh-CN" dirty="0"/>
              <a:t>C</a:t>
            </a:r>
            <a:r>
              <a:rPr lang="zh-CN" altLang="en-US" dirty="0"/>
              <a:t>an handle clusters of differing sizes</a:t>
            </a:r>
            <a:endParaRPr lang="en-US" altLang="zh-CN" dirty="0"/>
          </a:p>
          <a:p>
            <a:pPr marL="342900" indent="-342900">
              <a:buAutoNum type="arabicPeriod"/>
            </a:pPr>
            <a:r>
              <a:rPr lang="en-US" altLang="zh-CN" dirty="0"/>
              <a:t>F</a:t>
            </a:r>
            <a:r>
              <a:rPr lang="zh-CN" altLang="en-US" dirty="0"/>
              <a:t>ragile </a:t>
            </a:r>
            <a:r>
              <a:rPr lang="en-US" altLang="zh-CN" dirty="0"/>
              <a:t>and sensitive</a:t>
            </a:r>
            <a:endParaRPr lang="zh-CN" altLang="en-US" dirty="0"/>
          </a:p>
        </p:txBody>
      </p:sp>
      <p:sp>
        <p:nvSpPr>
          <p:cNvPr id="13" name="文本框 12">
            <a:extLst>
              <a:ext uri="{FF2B5EF4-FFF2-40B4-BE49-F238E27FC236}">
                <a16:creationId xmlns:a16="http://schemas.microsoft.com/office/drawing/2014/main" id="{F338D32E-2394-436A-8AB6-D7959937644D}"/>
              </a:ext>
            </a:extLst>
          </p:cNvPr>
          <p:cNvSpPr txBox="1"/>
          <p:nvPr/>
        </p:nvSpPr>
        <p:spPr>
          <a:xfrm>
            <a:off x="4345353" y="4913669"/>
            <a:ext cx="6096000" cy="646331"/>
          </a:xfrm>
          <a:prstGeom prst="rect">
            <a:avLst/>
          </a:prstGeom>
          <a:noFill/>
        </p:spPr>
        <p:txBody>
          <a:bodyPr wrap="square">
            <a:spAutoFit/>
          </a:bodyPr>
          <a:lstStyle/>
          <a:p>
            <a:pPr marL="342900" indent="-342900">
              <a:buAutoNum type="arabicPeriod"/>
            </a:pPr>
            <a:r>
              <a:rPr lang="en-US" altLang="zh-CN" dirty="0"/>
              <a:t>Avoid </a:t>
            </a:r>
            <a:r>
              <a:rPr lang="zh-CN" altLang="en-US" dirty="0"/>
              <a:t>produc</a:t>
            </a:r>
            <a:r>
              <a:rPr lang="en-US" altLang="zh-CN" dirty="0" err="1"/>
              <a:t>ing</a:t>
            </a:r>
            <a:r>
              <a:rPr lang="zh-CN" altLang="en-US" dirty="0"/>
              <a:t> singleton clusters. </a:t>
            </a:r>
            <a:endParaRPr lang="en-US" altLang="zh-CN" dirty="0"/>
          </a:p>
          <a:p>
            <a:r>
              <a:rPr lang="en-US" altLang="zh-CN" dirty="0"/>
              <a:t>2.   T</a:t>
            </a:r>
            <a:r>
              <a:rPr lang="zh-CN" altLang="en-US" dirty="0"/>
              <a:t>he resulting clusters tend to be small.</a:t>
            </a:r>
          </a:p>
        </p:txBody>
      </p:sp>
      <p:sp>
        <p:nvSpPr>
          <p:cNvPr id="16" name="文本框 15">
            <a:extLst>
              <a:ext uri="{FF2B5EF4-FFF2-40B4-BE49-F238E27FC236}">
                <a16:creationId xmlns:a16="http://schemas.microsoft.com/office/drawing/2014/main" id="{3EBB81E3-0026-41CD-8BFD-EC2C45515552}"/>
              </a:ext>
            </a:extLst>
          </p:cNvPr>
          <p:cNvSpPr txBox="1"/>
          <p:nvPr/>
        </p:nvSpPr>
        <p:spPr>
          <a:xfrm>
            <a:off x="4345353" y="3557492"/>
            <a:ext cx="8128001" cy="646331"/>
          </a:xfrm>
          <a:prstGeom prst="rect">
            <a:avLst/>
          </a:prstGeom>
          <a:noFill/>
        </p:spPr>
        <p:txBody>
          <a:bodyPr wrap="square">
            <a:spAutoFit/>
          </a:bodyPr>
          <a:lstStyle/>
          <a:p>
            <a:r>
              <a:rPr lang="en-US" altLang="zh-CN" dirty="0"/>
              <a:t>1. </a:t>
            </a:r>
            <a:r>
              <a:rPr lang="zh-CN" altLang="en-US" dirty="0"/>
              <a:t>It tends to produce a larger minimum cluster size</a:t>
            </a:r>
            <a:r>
              <a:rPr lang="en-US" altLang="zh-CN" dirty="0"/>
              <a:t>.</a:t>
            </a:r>
          </a:p>
          <a:p>
            <a:r>
              <a:rPr lang="en-US" altLang="zh-CN" dirty="0"/>
              <a:t>2. It’s </a:t>
            </a:r>
            <a:r>
              <a:rPr lang="zh-CN" altLang="en-US" dirty="0"/>
              <a:t> parameters may </a:t>
            </a:r>
            <a:r>
              <a:rPr lang="en-US" altLang="zh-CN" dirty="0"/>
              <a:t>be of help</a:t>
            </a:r>
            <a:r>
              <a:rPr lang="zh-CN" altLang="en-US" dirty="0"/>
              <a:t> to improve cluster quality.</a:t>
            </a:r>
          </a:p>
        </p:txBody>
      </p:sp>
      <p:sp>
        <p:nvSpPr>
          <p:cNvPr id="17" name="文本框 16">
            <a:extLst>
              <a:ext uri="{FF2B5EF4-FFF2-40B4-BE49-F238E27FC236}">
                <a16:creationId xmlns:a16="http://schemas.microsoft.com/office/drawing/2014/main" id="{EFCC00A4-1A16-4B6A-8D30-D50044A0D463}"/>
              </a:ext>
            </a:extLst>
          </p:cNvPr>
          <p:cNvSpPr txBox="1"/>
          <p:nvPr/>
        </p:nvSpPr>
        <p:spPr>
          <a:xfrm>
            <a:off x="4345353" y="2401051"/>
            <a:ext cx="7573879" cy="646331"/>
          </a:xfrm>
          <a:prstGeom prst="rect">
            <a:avLst/>
          </a:prstGeom>
          <a:noFill/>
        </p:spPr>
        <p:txBody>
          <a:bodyPr wrap="square">
            <a:spAutoFit/>
          </a:bodyPr>
          <a:lstStyle/>
          <a:p>
            <a:r>
              <a:rPr lang="en-US" altLang="zh-CN" dirty="0"/>
              <a:t>1. Give </a:t>
            </a:r>
            <a:r>
              <a:rPr lang="zh-CN" altLang="en-US" dirty="0"/>
              <a:t>consistently good results as quantified by DBI and pSF. </a:t>
            </a:r>
            <a:endParaRPr lang="en-US" altLang="zh-CN" dirty="0"/>
          </a:p>
          <a:p>
            <a:r>
              <a:rPr lang="en-US" altLang="zh-CN" dirty="0"/>
              <a:t>2. </a:t>
            </a:r>
            <a:r>
              <a:rPr lang="zh-CN" altLang="en-US" dirty="0"/>
              <a:t>They can produce clusters of varying sizes and possibly concave shapes. </a:t>
            </a:r>
          </a:p>
        </p:txBody>
      </p:sp>
    </p:spTree>
    <p:extLst>
      <p:ext uri="{BB962C8B-B14F-4D97-AF65-F5344CB8AC3E}">
        <p14:creationId xmlns:p14="http://schemas.microsoft.com/office/powerpoint/2010/main" val="1461446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81"/>
          <p:cNvSpPr txBox="1"/>
          <p:nvPr/>
        </p:nvSpPr>
        <p:spPr>
          <a:xfrm>
            <a:off x="1524001" y="100914"/>
            <a:ext cx="10266946" cy="742511"/>
          </a:xfrm>
          <a:prstGeom prst="rect">
            <a:avLst/>
          </a:prstGeom>
          <a:noFill/>
        </p:spPr>
        <p:txBody>
          <a:bodyPr wrap="square" rtlCol="0">
            <a:spAutoFit/>
          </a:bodyPr>
          <a:lstStyle/>
          <a:p>
            <a:pPr>
              <a:lnSpc>
                <a:spcPct val="150000"/>
              </a:lnSpc>
              <a:spcBef>
                <a:spcPct val="50000"/>
              </a:spcBef>
            </a:pPr>
            <a:r>
              <a:rPr lang="en-US" altLang="zh-CN" sz="3200" b="1" dirty="0">
                <a:solidFill>
                  <a:srgbClr val="C00000"/>
                </a:solidFill>
                <a:ea typeface="黑体" charset="0"/>
                <a:cs typeface="黑体" charset="0"/>
              </a:rPr>
              <a:t>3.3 </a:t>
            </a:r>
            <a:r>
              <a:rPr lang="en-US" altLang="zh-CN" sz="3200" b="1" dirty="0">
                <a:solidFill>
                  <a:srgbClr val="C00000"/>
                </a:solidFill>
                <a:ea typeface="黑体" charset="0"/>
              </a:rPr>
              <a:t>refinement</a:t>
            </a:r>
          </a:p>
        </p:txBody>
      </p:sp>
      <p:sp>
        <p:nvSpPr>
          <p:cNvPr id="7" name="AutoShape 12"/>
          <p:cNvSpPr>
            <a:spLocks noChangeArrowheads="1"/>
          </p:cNvSpPr>
          <p:nvPr/>
        </p:nvSpPr>
        <p:spPr bwMode="auto">
          <a:xfrm>
            <a:off x="1524001" y="778111"/>
            <a:ext cx="8367713" cy="65314"/>
          </a:xfrm>
          <a:custGeom>
            <a:avLst/>
            <a:gdLst>
              <a:gd name="T0" fmla="*/ 0 w 1000"/>
              <a:gd name="T1" fmla="*/ 0 h 1000"/>
              <a:gd name="T2" fmla="*/ 2147483647 w 1000"/>
              <a:gd name="T3" fmla="*/ 0 h 1000"/>
              <a:gd name="T4" fmla="*/ 2147483647 w 1000"/>
              <a:gd name="T5" fmla="*/ 2147483647 h 1000"/>
              <a:gd name="T6" fmla="*/ 0 w 1000"/>
              <a:gd name="T7" fmla="*/ 2147483647 h 1000"/>
              <a:gd name="T8" fmla="*/ 0 w 1000"/>
              <a:gd name="T9" fmla="*/ 0 h 1000"/>
              <a:gd name="T10" fmla="*/ 2147483647 w 1000"/>
              <a:gd name="T11" fmla="*/ 0 h 1000"/>
              <a:gd name="T12" fmla="*/ 0 60000 65536"/>
              <a:gd name="T13" fmla="*/ 0 60000 65536"/>
              <a:gd name="T14" fmla="*/ 0 60000 65536"/>
              <a:gd name="T15" fmla="*/ 0 60000 65536"/>
              <a:gd name="T16" fmla="*/ 0 60000 65536"/>
              <a:gd name="T17" fmla="*/ 0 60000 65536"/>
              <a:gd name="T18" fmla="*/ 0 w 1000"/>
              <a:gd name="T19" fmla="*/ 0 h 1000"/>
              <a:gd name="T20" fmla="*/ 1000 w 1000"/>
              <a:gd name="T21" fmla="*/ 1000 h 1000"/>
            </a:gdLst>
            <a:ahLst/>
            <a:cxnLst>
              <a:cxn ang="T12">
                <a:pos x="T0" y="T1"/>
              </a:cxn>
              <a:cxn ang="T13">
                <a:pos x="T2" y="T3"/>
              </a:cxn>
              <a:cxn ang="T14">
                <a:pos x="T4" y="T5"/>
              </a:cxn>
              <a:cxn ang="T15">
                <a:pos x="T6" y="T7"/>
              </a:cxn>
              <a:cxn ang="T16">
                <a:pos x="T8" y="T9"/>
              </a:cxn>
              <a:cxn ang="T17">
                <a:pos x="T10" y="T11"/>
              </a:cxn>
            </a:cxnLst>
            <a:rect l="T18" t="T19" r="T20" b="T21"/>
            <a:pathLst>
              <a:path w="1000" h="1000" stroke="0">
                <a:moveTo>
                  <a:pt x="0" y="0"/>
                </a:moveTo>
                <a:lnTo>
                  <a:pt x="585" y="0"/>
                </a:lnTo>
                <a:lnTo>
                  <a:pt x="585" y="1000"/>
                </a:lnTo>
                <a:lnTo>
                  <a:pt x="0" y="1000"/>
                </a:lnTo>
                <a:lnTo>
                  <a:pt x="0" y="0"/>
                </a:lnTo>
                <a:close/>
              </a:path>
              <a:path w="1000" h="1000">
                <a:moveTo>
                  <a:pt x="0" y="0"/>
                </a:moveTo>
                <a:lnTo>
                  <a:pt x="1000" y="0"/>
                </a:lnTo>
              </a:path>
            </a:pathLst>
          </a:custGeom>
          <a:solidFill>
            <a:srgbClr val="C00000"/>
          </a:solidFill>
          <a:ln w="9525">
            <a:solidFill>
              <a:srgbClr val="C00000"/>
            </a:solidFill>
            <a:round/>
            <a:headEnd/>
            <a:tailEnd/>
          </a:ln>
        </p:spPr>
        <p:txBody>
          <a:bodyPr/>
          <a:lstStyle/>
          <a:p>
            <a:endParaRPr lang="zh-CN" altLang="en-US">
              <a:solidFill>
                <a:prstClr val="black"/>
              </a:solidFill>
            </a:endParaRPr>
          </a:p>
        </p:txBody>
      </p:sp>
      <p:graphicFrame>
        <p:nvGraphicFramePr>
          <p:cNvPr id="11" name="表格 36">
            <a:extLst>
              <a:ext uri="{FF2B5EF4-FFF2-40B4-BE49-F238E27FC236}">
                <a16:creationId xmlns:a16="http://schemas.microsoft.com/office/drawing/2014/main" id="{B00A970A-CA1B-4169-A7BF-F5B5D5746E6A}"/>
              </a:ext>
            </a:extLst>
          </p:cNvPr>
          <p:cNvGraphicFramePr>
            <a:graphicFrameLocks noGrp="1"/>
          </p:cNvGraphicFramePr>
          <p:nvPr>
            <p:extLst>
              <p:ext uri="{D42A27DB-BD31-4B8C-83A1-F6EECF244321}">
                <p14:modId xmlns:p14="http://schemas.microsoft.com/office/powerpoint/2010/main" val="2357315257"/>
              </p:ext>
            </p:extLst>
          </p:nvPr>
        </p:nvGraphicFramePr>
        <p:xfrm>
          <a:off x="1524001" y="1452308"/>
          <a:ext cx="3650254" cy="4214398"/>
        </p:xfrm>
        <a:graphic>
          <a:graphicData uri="http://schemas.openxmlformats.org/drawingml/2006/table">
            <a:tbl>
              <a:tblPr firstRow="1" bandRow="1">
                <a:tableStyleId>{B301B821-A1FF-4177-AEE7-76D212191A09}</a:tableStyleId>
              </a:tblPr>
              <a:tblGrid>
                <a:gridCol w="1825127">
                  <a:extLst>
                    <a:ext uri="{9D8B030D-6E8A-4147-A177-3AD203B41FA5}">
                      <a16:colId xmlns:a16="http://schemas.microsoft.com/office/drawing/2014/main" val="453898733"/>
                    </a:ext>
                  </a:extLst>
                </a:gridCol>
                <a:gridCol w="1825127">
                  <a:extLst>
                    <a:ext uri="{9D8B030D-6E8A-4147-A177-3AD203B41FA5}">
                      <a16:colId xmlns:a16="http://schemas.microsoft.com/office/drawing/2014/main" val="2609692151"/>
                    </a:ext>
                  </a:extLst>
                </a:gridCol>
              </a:tblGrid>
              <a:tr h="928028">
                <a:tc>
                  <a:txBody>
                    <a:bodyPr/>
                    <a:lstStyle/>
                    <a:p>
                      <a:pPr algn="ctr"/>
                      <a:endParaRPr lang="en-US" altLang="zh-CN" dirty="0"/>
                    </a:p>
                    <a:p>
                      <a:pPr algn="ctr"/>
                      <a:r>
                        <a:rPr lang="en-US" altLang="zh-CN" dirty="0"/>
                        <a:t>categories</a:t>
                      </a:r>
                      <a:endParaRPr lang="zh-CN" altLang="en-US" dirty="0"/>
                    </a:p>
                  </a:txBody>
                  <a:tcPr>
                    <a:lnR w="12700" cap="flat" cmpd="sng" algn="ctr">
                      <a:solidFill>
                        <a:schemeClr val="tx1"/>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b="1" dirty="0">
                          <a:solidFill>
                            <a:schemeClr val="bg1"/>
                          </a:solidFill>
                        </a:rPr>
                        <a:t>3</a:t>
                      </a:r>
                      <a:r>
                        <a:rPr lang="zh-CN" altLang="en-US" b="1" dirty="0">
                          <a:solidFill>
                            <a:schemeClr val="bg1"/>
                          </a:solidFill>
                        </a:rPr>
                        <a:t> different clustering algorithm</a:t>
                      </a:r>
                      <a:r>
                        <a:rPr lang="en-US" altLang="zh-CN" b="1" dirty="0">
                          <a:solidFill>
                            <a:schemeClr val="bg1"/>
                          </a:solidFill>
                        </a:rPr>
                        <a: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87454421"/>
                  </a:ext>
                </a:extLst>
              </a:tr>
              <a:tr h="389807">
                <a:tc rowSpan="3">
                  <a:txBody>
                    <a:bodyPr/>
                    <a:lstStyle/>
                    <a:p>
                      <a:endParaRPr lang="en-US" altLang="zh-CN" dirty="0"/>
                    </a:p>
                    <a:p>
                      <a:endParaRPr lang="en-US" altLang="zh-CN" dirty="0"/>
                    </a:p>
                    <a:p>
                      <a:pPr algn="ctr"/>
                      <a:endParaRPr lang="en-US" altLang="zh-CN" dirty="0"/>
                    </a:p>
                    <a:p>
                      <a:pPr algn="ctr"/>
                      <a:endParaRPr lang="en-US" altLang="zh-CN" dirty="0"/>
                    </a:p>
                    <a:p>
                      <a:pPr algn="ctr"/>
                      <a:endParaRPr lang="en-US" altLang="zh-CN" dirty="0"/>
                    </a:p>
                    <a:p>
                      <a:pPr algn="ctr"/>
                      <a:r>
                        <a:rPr lang="zh-CN" altLang="en-US" dirty="0">
                          <a:solidFill>
                            <a:schemeClr val="tx1"/>
                          </a:solidFill>
                        </a:rPr>
                        <a:t>refinement </a:t>
                      </a:r>
                    </a:p>
                    <a:p>
                      <a:pPr algn="ctr"/>
                      <a:endParaRPr lang="en-US" altLang="zh-CN" dirty="0"/>
                    </a:p>
                    <a:p>
                      <a:endParaRPr lang="zh-CN" altLang="en-US" dirty="0"/>
                    </a:p>
                  </a:txBody>
                  <a:tcPr>
                    <a:lnR w="12700" cap="flat" cmpd="sng" algn="ctr">
                      <a:solidFill>
                        <a:schemeClr val="tx1"/>
                      </a:solidFill>
                      <a:prstDash val="solid"/>
                      <a:round/>
                      <a:headEnd type="none" w="med" len="med"/>
                      <a:tailEnd type="none" w="med" len="med"/>
                    </a:ln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dirty="0">
                          <a:solidFill>
                            <a:schemeClr val="tx1"/>
                          </a:solidFill>
                        </a:rPr>
                        <a:t>means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06399312"/>
                  </a:ext>
                </a:extLst>
              </a:tr>
              <a:tr h="664307">
                <a:tc vMerge="1">
                  <a:txBody>
                    <a:bodyPr/>
                    <a:lstStyle/>
                    <a:p>
                      <a:endParaRPr lang="zh-CN" altLang="en-US"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dirty="0">
                          <a:solidFill>
                            <a:schemeClr val="tx1"/>
                          </a:solidFill>
                        </a:rPr>
                        <a:t>Bayesian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76784447"/>
                  </a:ext>
                </a:extLst>
              </a:tr>
              <a:tr h="1000370">
                <a:tc vMerge="1">
                  <a:txBody>
                    <a:bodyPr/>
                    <a:lstStyle/>
                    <a:p>
                      <a:endParaRPr lang="zh-CN" altLang="en-US" dirty="0"/>
                    </a:p>
                  </a:txBody>
                  <a:tcPr>
                    <a:lnR w="12700" cap="flat" cmpd="sng" algn="ctr">
                      <a:solidFill>
                        <a:schemeClr val="tx1"/>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altLang="zh-CN" dirty="0">
                        <a:solidFill>
                          <a:schemeClr val="tx1"/>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dirty="0">
                          <a:solidFill>
                            <a:srgbClr val="FF0000"/>
                          </a:solidFill>
                        </a:rPr>
                        <a:t>self-organizing maps</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altLang="zh-C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14309724"/>
                  </a:ext>
                </a:extLst>
              </a:tr>
              <a:tr h="1000370">
                <a:tc>
                  <a:txBody>
                    <a:bodyPr/>
                    <a:lstStyle/>
                    <a:p>
                      <a:pPr algn="ctr"/>
                      <a:r>
                        <a:rPr lang="zh-CN" altLang="en-US" dirty="0">
                          <a:solidFill>
                            <a:schemeClr val="tx1"/>
                          </a:solidFill>
                        </a:rPr>
                        <a:t>tree algorithm</a:t>
                      </a:r>
                    </a:p>
                  </a:txBody>
                  <a:tcPr>
                    <a:lnR w="12700" cap="flat" cmpd="sng" algn="ctr">
                      <a:solidFill>
                        <a:schemeClr val="tx1"/>
                      </a:solidFill>
                      <a:prstDash val="solid"/>
                      <a:round/>
                      <a:headEnd type="none" w="med" len="med"/>
                      <a:tailEnd type="none" w="med" len="med"/>
                    </a:ln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dirty="0">
                          <a:solidFill>
                            <a:schemeClr val="tx1"/>
                          </a:solidFill>
                        </a:rPr>
                        <a:t>COBWEB</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053122414"/>
                  </a:ext>
                </a:extLst>
              </a:tr>
            </a:tbl>
          </a:graphicData>
        </a:graphic>
      </p:graphicFrame>
      <p:sp>
        <p:nvSpPr>
          <p:cNvPr id="14" name="文本框 13">
            <a:extLst>
              <a:ext uri="{FF2B5EF4-FFF2-40B4-BE49-F238E27FC236}">
                <a16:creationId xmlns:a16="http://schemas.microsoft.com/office/drawing/2014/main" id="{90379759-A9CC-4257-B841-879121F552CA}"/>
              </a:ext>
            </a:extLst>
          </p:cNvPr>
          <p:cNvSpPr txBox="1"/>
          <p:nvPr/>
        </p:nvSpPr>
        <p:spPr>
          <a:xfrm>
            <a:off x="5374783" y="2771267"/>
            <a:ext cx="7123370" cy="646331"/>
          </a:xfrm>
          <a:prstGeom prst="rect">
            <a:avLst/>
          </a:prstGeom>
          <a:noFill/>
        </p:spPr>
        <p:txBody>
          <a:bodyPr wrap="square">
            <a:spAutoFit/>
          </a:bodyPr>
          <a:lstStyle/>
          <a:p>
            <a:pPr marL="342900" indent="-342900">
              <a:buAutoNum type="arabicPeriod"/>
            </a:pPr>
            <a:r>
              <a:rPr lang="zh-CN" altLang="en-US" dirty="0"/>
              <a:t>results become poor for high cluster counts. </a:t>
            </a:r>
            <a:endParaRPr lang="en-US" altLang="zh-CN" dirty="0"/>
          </a:p>
          <a:p>
            <a:pPr marL="342900" indent="-342900">
              <a:buAutoNum type="arabicPeriod"/>
            </a:pPr>
            <a:r>
              <a:rPr lang="en-US" altLang="zh-CN" dirty="0"/>
              <a:t>Need </a:t>
            </a:r>
            <a:r>
              <a:rPr lang="zh-CN" altLang="en-US" dirty="0"/>
              <a:t>be repeated many times with new random seeds. </a:t>
            </a:r>
          </a:p>
        </p:txBody>
      </p:sp>
      <p:sp>
        <p:nvSpPr>
          <p:cNvPr id="13" name="箭头: 右 12">
            <a:extLst>
              <a:ext uri="{FF2B5EF4-FFF2-40B4-BE49-F238E27FC236}">
                <a16:creationId xmlns:a16="http://schemas.microsoft.com/office/drawing/2014/main" id="{B24165CD-C86E-4BA2-B117-2BB71E2D9E16}"/>
              </a:ext>
            </a:extLst>
          </p:cNvPr>
          <p:cNvSpPr/>
          <p:nvPr/>
        </p:nvSpPr>
        <p:spPr>
          <a:xfrm>
            <a:off x="5268246" y="2463103"/>
            <a:ext cx="1101969" cy="29698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a:extLst>
              <a:ext uri="{FF2B5EF4-FFF2-40B4-BE49-F238E27FC236}">
                <a16:creationId xmlns:a16="http://schemas.microsoft.com/office/drawing/2014/main" id="{0B508C36-124A-4CA0-8780-75D2C29EEE71}"/>
              </a:ext>
            </a:extLst>
          </p:cNvPr>
          <p:cNvSpPr txBox="1"/>
          <p:nvPr/>
        </p:nvSpPr>
        <p:spPr>
          <a:xfrm>
            <a:off x="6570537" y="2406803"/>
            <a:ext cx="1852246" cy="369332"/>
          </a:xfrm>
          <a:prstGeom prst="rect">
            <a:avLst/>
          </a:prstGeom>
          <a:noFill/>
        </p:spPr>
        <p:txBody>
          <a:bodyPr wrap="square" rtlCol="0">
            <a:spAutoFit/>
          </a:bodyPr>
          <a:lstStyle/>
          <a:p>
            <a:r>
              <a:rPr lang="en-US" altLang="zh-CN" dirty="0">
                <a:solidFill>
                  <a:srgbClr val="FF0000"/>
                </a:solidFill>
              </a:rPr>
              <a:t>K-means</a:t>
            </a:r>
            <a:endParaRPr lang="zh-CN" altLang="en-US" dirty="0">
              <a:solidFill>
                <a:srgbClr val="FF0000"/>
              </a:solidFill>
            </a:endParaRPr>
          </a:p>
        </p:txBody>
      </p:sp>
      <p:sp>
        <p:nvSpPr>
          <p:cNvPr id="20" name="文本框 19">
            <a:extLst>
              <a:ext uri="{FF2B5EF4-FFF2-40B4-BE49-F238E27FC236}">
                <a16:creationId xmlns:a16="http://schemas.microsoft.com/office/drawing/2014/main" id="{3BD0A46F-C2A7-4F6A-9042-F97909B43D81}"/>
              </a:ext>
            </a:extLst>
          </p:cNvPr>
          <p:cNvSpPr txBox="1"/>
          <p:nvPr/>
        </p:nvSpPr>
        <p:spPr>
          <a:xfrm>
            <a:off x="5268246" y="4774266"/>
            <a:ext cx="6651715" cy="646331"/>
          </a:xfrm>
          <a:prstGeom prst="rect">
            <a:avLst/>
          </a:prstGeom>
          <a:noFill/>
        </p:spPr>
        <p:txBody>
          <a:bodyPr wrap="square">
            <a:spAutoFit/>
          </a:bodyPr>
          <a:lstStyle/>
          <a:p>
            <a:r>
              <a:rPr lang="en-US" altLang="zh-CN" dirty="0"/>
              <a:t>1. I</a:t>
            </a:r>
            <a:r>
              <a:rPr lang="zh-CN" altLang="en-US" dirty="0"/>
              <a:t>t is highly dependent on the order of the points</a:t>
            </a:r>
            <a:r>
              <a:rPr lang="en-US" altLang="zh-CN" dirty="0"/>
              <a:t>.</a:t>
            </a:r>
          </a:p>
          <a:p>
            <a:r>
              <a:rPr lang="en-US" altLang="zh-CN" dirty="0"/>
              <a:t>2. T</a:t>
            </a:r>
            <a:r>
              <a:rPr lang="zh-CN" altLang="en-US" dirty="0"/>
              <a:t>he variations between multiple COBWEB runs are relatively large.</a:t>
            </a:r>
          </a:p>
        </p:txBody>
      </p:sp>
      <p:sp>
        <p:nvSpPr>
          <p:cNvPr id="22" name="文本框 21">
            <a:extLst>
              <a:ext uri="{FF2B5EF4-FFF2-40B4-BE49-F238E27FC236}">
                <a16:creationId xmlns:a16="http://schemas.microsoft.com/office/drawing/2014/main" id="{2D2EA747-E6F6-464F-8BC3-BC1191FB9DED}"/>
              </a:ext>
            </a:extLst>
          </p:cNvPr>
          <p:cNvSpPr txBox="1"/>
          <p:nvPr/>
        </p:nvSpPr>
        <p:spPr>
          <a:xfrm>
            <a:off x="5374783" y="1676063"/>
            <a:ext cx="6248400" cy="369332"/>
          </a:xfrm>
          <a:prstGeom prst="rect">
            <a:avLst/>
          </a:prstGeom>
          <a:noFill/>
        </p:spPr>
        <p:txBody>
          <a:bodyPr wrap="square">
            <a:spAutoFit/>
          </a:bodyPr>
          <a:lstStyle/>
          <a:p>
            <a:r>
              <a:rPr lang="zh-CN" altLang="en-US" dirty="0"/>
              <a:t>random</a:t>
            </a:r>
          </a:p>
        </p:txBody>
      </p:sp>
    </p:spTree>
    <p:extLst>
      <p:ext uri="{BB962C8B-B14F-4D97-AF65-F5344CB8AC3E}">
        <p14:creationId xmlns:p14="http://schemas.microsoft.com/office/powerpoint/2010/main" val="4222190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81"/>
          <p:cNvSpPr txBox="1"/>
          <p:nvPr/>
        </p:nvSpPr>
        <p:spPr>
          <a:xfrm>
            <a:off x="1524001" y="0"/>
            <a:ext cx="10266946" cy="742511"/>
          </a:xfrm>
          <a:prstGeom prst="rect">
            <a:avLst/>
          </a:prstGeom>
          <a:noFill/>
        </p:spPr>
        <p:txBody>
          <a:bodyPr wrap="square" rtlCol="0">
            <a:spAutoFit/>
          </a:bodyPr>
          <a:lstStyle/>
          <a:p>
            <a:pPr>
              <a:lnSpc>
                <a:spcPct val="150000"/>
              </a:lnSpc>
              <a:spcBef>
                <a:spcPct val="50000"/>
              </a:spcBef>
            </a:pPr>
            <a:r>
              <a:rPr lang="en-US" altLang="zh-CN" sz="3200" b="1" dirty="0">
                <a:solidFill>
                  <a:srgbClr val="C00000"/>
                </a:solidFill>
                <a:ea typeface="黑体" charset="0"/>
                <a:cs typeface="黑体" charset="0"/>
              </a:rPr>
              <a:t>3.4   </a:t>
            </a:r>
            <a:r>
              <a:rPr lang="en-US" altLang="zh-CN" sz="3200" b="1" dirty="0">
                <a:solidFill>
                  <a:srgbClr val="C00000"/>
                </a:solidFill>
                <a:ea typeface="黑体" charset="0"/>
              </a:rPr>
              <a:t>k-means</a:t>
            </a:r>
          </a:p>
        </p:txBody>
      </p:sp>
      <p:sp>
        <p:nvSpPr>
          <p:cNvPr id="7" name="AutoShape 12"/>
          <p:cNvSpPr>
            <a:spLocks noChangeArrowheads="1"/>
          </p:cNvSpPr>
          <p:nvPr/>
        </p:nvSpPr>
        <p:spPr bwMode="auto">
          <a:xfrm>
            <a:off x="1524001" y="778111"/>
            <a:ext cx="8367713" cy="65314"/>
          </a:xfrm>
          <a:custGeom>
            <a:avLst/>
            <a:gdLst>
              <a:gd name="T0" fmla="*/ 0 w 1000"/>
              <a:gd name="T1" fmla="*/ 0 h 1000"/>
              <a:gd name="T2" fmla="*/ 2147483647 w 1000"/>
              <a:gd name="T3" fmla="*/ 0 h 1000"/>
              <a:gd name="T4" fmla="*/ 2147483647 w 1000"/>
              <a:gd name="T5" fmla="*/ 2147483647 h 1000"/>
              <a:gd name="T6" fmla="*/ 0 w 1000"/>
              <a:gd name="T7" fmla="*/ 2147483647 h 1000"/>
              <a:gd name="T8" fmla="*/ 0 w 1000"/>
              <a:gd name="T9" fmla="*/ 0 h 1000"/>
              <a:gd name="T10" fmla="*/ 2147483647 w 1000"/>
              <a:gd name="T11" fmla="*/ 0 h 1000"/>
              <a:gd name="T12" fmla="*/ 0 60000 65536"/>
              <a:gd name="T13" fmla="*/ 0 60000 65536"/>
              <a:gd name="T14" fmla="*/ 0 60000 65536"/>
              <a:gd name="T15" fmla="*/ 0 60000 65536"/>
              <a:gd name="T16" fmla="*/ 0 60000 65536"/>
              <a:gd name="T17" fmla="*/ 0 60000 65536"/>
              <a:gd name="T18" fmla="*/ 0 w 1000"/>
              <a:gd name="T19" fmla="*/ 0 h 1000"/>
              <a:gd name="T20" fmla="*/ 1000 w 1000"/>
              <a:gd name="T21" fmla="*/ 1000 h 1000"/>
            </a:gdLst>
            <a:ahLst/>
            <a:cxnLst>
              <a:cxn ang="T12">
                <a:pos x="T0" y="T1"/>
              </a:cxn>
              <a:cxn ang="T13">
                <a:pos x="T2" y="T3"/>
              </a:cxn>
              <a:cxn ang="T14">
                <a:pos x="T4" y="T5"/>
              </a:cxn>
              <a:cxn ang="T15">
                <a:pos x="T6" y="T7"/>
              </a:cxn>
              <a:cxn ang="T16">
                <a:pos x="T8" y="T9"/>
              </a:cxn>
              <a:cxn ang="T17">
                <a:pos x="T10" y="T11"/>
              </a:cxn>
            </a:cxnLst>
            <a:rect l="T18" t="T19" r="T20" b="T21"/>
            <a:pathLst>
              <a:path w="1000" h="1000" stroke="0">
                <a:moveTo>
                  <a:pt x="0" y="0"/>
                </a:moveTo>
                <a:lnTo>
                  <a:pt x="585" y="0"/>
                </a:lnTo>
                <a:lnTo>
                  <a:pt x="585" y="1000"/>
                </a:lnTo>
                <a:lnTo>
                  <a:pt x="0" y="1000"/>
                </a:lnTo>
                <a:lnTo>
                  <a:pt x="0" y="0"/>
                </a:lnTo>
                <a:close/>
              </a:path>
              <a:path w="1000" h="1000">
                <a:moveTo>
                  <a:pt x="0" y="0"/>
                </a:moveTo>
                <a:lnTo>
                  <a:pt x="1000" y="0"/>
                </a:lnTo>
              </a:path>
            </a:pathLst>
          </a:custGeom>
          <a:solidFill>
            <a:srgbClr val="C00000"/>
          </a:solidFill>
          <a:ln w="9525">
            <a:solidFill>
              <a:srgbClr val="C00000"/>
            </a:solidFill>
            <a:round/>
            <a:headEnd/>
            <a:tailEnd/>
          </a:ln>
        </p:spPr>
        <p:txBody>
          <a:bodyPr/>
          <a:lstStyle/>
          <a:p>
            <a:endParaRPr lang="zh-CN" altLang="en-US">
              <a:solidFill>
                <a:prstClr val="black"/>
              </a:solidFill>
            </a:endParaRPr>
          </a:p>
        </p:txBody>
      </p:sp>
      <p:pic>
        <p:nvPicPr>
          <p:cNvPr id="1028" name="Picture 4" descr="动图">
            <a:extLst>
              <a:ext uri="{FF2B5EF4-FFF2-40B4-BE49-F238E27FC236}">
                <a16:creationId xmlns:a16="http://schemas.microsoft.com/office/drawing/2014/main" id="{E568210A-AEE8-4E23-9E09-E3ECC9167558}"/>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1213530"/>
            <a:ext cx="5319691" cy="5319691"/>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4168E4E0-DDDD-4AF5-B673-F36AD7D4C170}"/>
              </a:ext>
            </a:extLst>
          </p:cNvPr>
          <p:cNvSpPr>
            <a:spLocks noChangeArrowheads="1"/>
          </p:cNvSpPr>
          <p:nvPr/>
        </p:nvSpPr>
        <p:spPr bwMode="auto">
          <a:xfrm>
            <a:off x="1469087" y="1207861"/>
            <a:ext cx="4564389" cy="56323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zh-CN" sz="1800" b="0" i="0" u="none" strike="noStrike" cap="none" normalizeH="0" baseline="0" dirty="0">
                <a:ln>
                  <a:noFill/>
                </a:ln>
                <a:solidFill>
                  <a:srgbClr val="121212"/>
                </a:solidFill>
                <a:effectLst/>
                <a:latin typeface="Arial" panose="020B0604020202020204" pitchFamily="34" charset="0"/>
                <a:ea typeface="-apple-system"/>
              </a:rPr>
              <a:t>牧师—村民模型：</a:t>
            </a:r>
            <a:endParaRPr kumimoji="0" lang="zh-CN" altLang="zh-CN"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800" b="0" i="0" u="none" strike="noStrike" cap="none" normalizeH="0" baseline="0" dirty="0">
                <a:ln>
                  <a:noFill/>
                </a:ln>
                <a:solidFill>
                  <a:schemeClr val="tx1"/>
                </a:solidFill>
                <a:effectLst/>
                <a:latin typeface="Arial" panose="020B0604020202020204" pitchFamily="34" charset="0"/>
              </a:rPr>
              <a:t>      </a:t>
            </a:r>
            <a:r>
              <a:rPr kumimoji="0" lang="zh-CN" altLang="zh-CN" sz="1800" b="0" i="0" u="none" strike="noStrike" cap="none" normalizeH="0" baseline="0" dirty="0">
                <a:ln>
                  <a:noFill/>
                </a:ln>
                <a:solidFill>
                  <a:schemeClr val="tx1"/>
                </a:solidFill>
                <a:effectLst/>
                <a:latin typeface="Arial" panose="020B0604020202020204" pitchFamily="34" charset="0"/>
              </a:rPr>
              <a:t>四个牧师去郊区布道，一开始牧师们随意选了几个布道点，并且把这几个布道点的情况公告给了郊区所有的村民，于是每个村民到离自己家最近的布道点去听</a:t>
            </a:r>
            <a:r>
              <a:rPr lang="zh-CN" altLang="en-US" dirty="0"/>
              <a:t>布道会</a:t>
            </a:r>
            <a:r>
              <a:rPr kumimoji="0" lang="zh-CN" altLang="zh-CN" sz="1800" b="0" i="0" u="none" strike="noStrike" cap="none" normalizeH="0" baseline="0" dirty="0">
                <a:ln>
                  <a:noFill/>
                </a:ln>
                <a:solidFill>
                  <a:schemeClr val="tx1"/>
                </a:solidFill>
                <a:effectLst/>
                <a:latin typeface="Arial" panose="020B0604020202020204" pitchFamily="34" charset="0"/>
              </a:rPr>
              <a:t>。</a:t>
            </a:r>
            <a:br>
              <a:rPr kumimoji="0" lang="zh-CN" altLang="zh-CN" sz="1800" b="0" i="0" u="none" strike="noStrike" cap="none" normalizeH="0" baseline="0" dirty="0">
                <a:ln>
                  <a:noFill/>
                </a:ln>
                <a:solidFill>
                  <a:schemeClr val="tx1"/>
                </a:solidFill>
                <a:effectLst/>
                <a:latin typeface="Arial" panose="020B0604020202020204" pitchFamily="34" charset="0"/>
              </a:rPr>
            </a:br>
            <a:r>
              <a:rPr kumimoji="0" lang="en-US" altLang="zh-CN" sz="1800" b="0" i="0" u="none" strike="noStrike" cap="none" normalizeH="0" baseline="0" dirty="0">
                <a:ln>
                  <a:noFill/>
                </a:ln>
                <a:solidFill>
                  <a:schemeClr val="tx1"/>
                </a:solidFill>
                <a:effectLst/>
                <a:latin typeface="Arial" panose="020B0604020202020204" pitchFamily="34" charset="0"/>
              </a:rPr>
              <a:t>     </a:t>
            </a:r>
            <a:r>
              <a:rPr kumimoji="0" lang="zh-CN" altLang="zh-CN" sz="1800" b="0" i="0" u="none" strike="noStrike" cap="none" normalizeH="0" baseline="0" dirty="0">
                <a:ln>
                  <a:noFill/>
                </a:ln>
                <a:solidFill>
                  <a:schemeClr val="tx1"/>
                </a:solidFill>
                <a:effectLst/>
                <a:latin typeface="Arial" panose="020B0604020202020204" pitchFamily="34" charset="0"/>
              </a:rPr>
              <a:t>听课之后，大家觉得距离太远了，于是每个牧师统计了一下自己的</a:t>
            </a:r>
            <a:r>
              <a:rPr lang="zh-CN" altLang="en-US" dirty="0"/>
              <a:t>布道会上</a:t>
            </a:r>
            <a:r>
              <a:rPr kumimoji="0" lang="zh-CN" altLang="zh-CN" sz="1800" b="0" i="0" u="none" strike="noStrike" cap="none" normalizeH="0" baseline="0" dirty="0">
                <a:ln>
                  <a:noFill/>
                </a:ln>
                <a:solidFill>
                  <a:schemeClr val="tx1"/>
                </a:solidFill>
                <a:effectLst/>
                <a:latin typeface="Arial" panose="020B0604020202020204" pitchFamily="34" charset="0"/>
              </a:rPr>
              <a:t>所有的村民的地址，搬到了所有地址的中心地带，并且</a:t>
            </a:r>
            <a:r>
              <a:rPr kumimoji="0" lang="zh-CN" altLang="en-US" sz="1800" b="0" i="0" u="none" strike="noStrike" cap="none" normalizeH="0" baseline="0" dirty="0">
                <a:ln>
                  <a:noFill/>
                </a:ln>
                <a:solidFill>
                  <a:schemeClr val="tx1"/>
                </a:solidFill>
                <a:effectLst/>
                <a:latin typeface="Arial" panose="020B0604020202020204" pitchFamily="34" charset="0"/>
              </a:rPr>
              <a:t>向村民们</a:t>
            </a:r>
            <a:r>
              <a:rPr kumimoji="0" lang="zh-CN" altLang="zh-CN" sz="1800" b="0" i="0" u="none" strike="noStrike" cap="none" normalizeH="0" baseline="0" dirty="0">
                <a:ln>
                  <a:noFill/>
                </a:ln>
                <a:solidFill>
                  <a:schemeClr val="tx1"/>
                </a:solidFill>
                <a:effectLst/>
                <a:latin typeface="Arial" panose="020B0604020202020204" pitchFamily="34" charset="0"/>
              </a:rPr>
              <a:t>更新了自己的布道点的位置。</a:t>
            </a:r>
            <a:br>
              <a:rPr kumimoji="0" lang="zh-CN" altLang="zh-CN" sz="1800" b="0" i="0" u="none" strike="noStrike" cap="none" normalizeH="0" baseline="0" dirty="0">
                <a:ln>
                  <a:noFill/>
                </a:ln>
                <a:solidFill>
                  <a:schemeClr val="tx1"/>
                </a:solidFill>
                <a:effectLst/>
                <a:latin typeface="Arial" panose="020B0604020202020204" pitchFamily="34" charset="0"/>
              </a:rPr>
            </a:br>
            <a:r>
              <a:rPr kumimoji="0" lang="en-US" altLang="zh-CN" sz="1800" b="0" i="0" u="none" strike="noStrike" cap="none" normalizeH="0" baseline="0" dirty="0">
                <a:ln>
                  <a:noFill/>
                </a:ln>
                <a:solidFill>
                  <a:schemeClr val="tx1"/>
                </a:solidFill>
                <a:effectLst/>
                <a:latin typeface="Arial" panose="020B0604020202020204" pitchFamily="34" charset="0"/>
              </a:rPr>
              <a:t>     </a:t>
            </a:r>
            <a:r>
              <a:rPr kumimoji="0" lang="zh-CN" altLang="zh-CN" sz="1800" b="0" i="0" u="none" strike="noStrike" cap="none" normalizeH="0" baseline="0" dirty="0">
                <a:ln>
                  <a:noFill/>
                </a:ln>
                <a:solidFill>
                  <a:schemeClr val="tx1"/>
                </a:solidFill>
                <a:effectLst/>
                <a:latin typeface="Arial" panose="020B0604020202020204" pitchFamily="34" charset="0"/>
              </a:rPr>
              <a:t>牧师</a:t>
            </a:r>
            <a:r>
              <a:rPr kumimoji="0" lang="zh-CN" altLang="en-US" sz="1800" b="0" i="0" u="none" strike="noStrike" cap="none" normalizeH="0" baseline="0" dirty="0">
                <a:ln>
                  <a:noFill/>
                </a:ln>
                <a:solidFill>
                  <a:schemeClr val="tx1"/>
                </a:solidFill>
                <a:effectLst/>
                <a:latin typeface="Arial" panose="020B0604020202020204" pitchFamily="34" charset="0"/>
              </a:rPr>
              <a:t>们的</a:t>
            </a:r>
            <a:r>
              <a:rPr kumimoji="0" lang="zh-CN" altLang="zh-CN" sz="1800" b="0" i="0" u="none" strike="noStrike" cap="none" normalizeH="0" baseline="0" dirty="0">
                <a:ln>
                  <a:noFill/>
                </a:ln>
                <a:solidFill>
                  <a:schemeClr val="tx1"/>
                </a:solidFill>
                <a:effectLst/>
                <a:latin typeface="Arial" panose="020B0604020202020204" pitchFamily="34" charset="0"/>
              </a:rPr>
              <a:t>每一次移动不可能离所有人都更近，有的</a:t>
            </a:r>
            <a:r>
              <a:rPr lang="zh-CN" altLang="en-US" dirty="0"/>
              <a:t>村民</a:t>
            </a:r>
            <a:r>
              <a:rPr kumimoji="0" lang="zh-CN" altLang="zh-CN" sz="1800" b="0" i="0" u="none" strike="noStrike" cap="none" normalizeH="0" baseline="0" dirty="0">
                <a:ln>
                  <a:noFill/>
                </a:ln>
                <a:solidFill>
                  <a:schemeClr val="tx1"/>
                </a:solidFill>
                <a:effectLst/>
                <a:latin typeface="Arial" panose="020B0604020202020204" pitchFamily="34" charset="0"/>
              </a:rPr>
              <a:t>发现A牧师移动以后自己还不如去B牧师处听课更近，于是每个村民又去了离自己最近的布道点……</a:t>
            </a:r>
            <a:br>
              <a:rPr kumimoji="0" lang="zh-CN" altLang="zh-CN" sz="1800" b="0" i="0" u="none" strike="noStrike" cap="none" normalizeH="0" baseline="0" dirty="0">
                <a:ln>
                  <a:noFill/>
                </a:ln>
                <a:solidFill>
                  <a:schemeClr val="tx1"/>
                </a:solidFill>
                <a:effectLst/>
                <a:latin typeface="Arial" panose="020B0604020202020204" pitchFamily="34" charset="0"/>
              </a:rPr>
            </a:br>
            <a:r>
              <a:rPr kumimoji="0" lang="en-US" altLang="zh-CN" sz="1800" b="0" i="0" u="none" strike="noStrike" cap="none" normalizeH="0" baseline="0" dirty="0">
                <a:ln>
                  <a:noFill/>
                </a:ln>
                <a:solidFill>
                  <a:schemeClr val="tx1"/>
                </a:solidFill>
                <a:effectLst/>
                <a:latin typeface="Arial" panose="020B0604020202020204" pitchFamily="34" charset="0"/>
              </a:rPr>
              <a:t>     </a:t>
            </a:r>
            <a:r>
              <a:rPr kumimoji="0" lang="zh-CN" altLang="zh-CN" sz="1800" b="0" i="0" u="none" strike="noStrike" cap="none" normalizeH="0" baseline="0" dirty="0">
                <a:ln>
                  <a:noFill/>
                </a:ln>
                <a:solidFill>
                  <a:schemeClr val="tx1"/>
                </a:solidFill>
                <a:effectLst/>
                <a:latin typeface="Arial" panose="020B0604020202020204" pitchFamily="34" charset="0"/>
              </a:rPr>
              <a:t>就这样，牧师每个礼拜更新自己的位置，村民根据自己的情况选择布道点，最终稳定了下来。</a:t>
            </a:r>
            <a:br>
              <a:rPr kumimoji="0" lang="zh-CN" altLang="zh-CN" sz="1800" b="0" i="0" u="none" strike="noStrike" cap="none" normalizeH="0" baseline="0" dirty="0">
                <a:ln>
                  <a:noFill/>
                </a:ln>
                <a:solidFill>
                  <a:schemeClr val="tx1"/>
                </a:solidFill>
                <a:effectLst/>
                <a:latin typeface="Arial" panose="020B0604020202020204" pitchFamily="34" charset="0"/>
              </a:rPr>
            </a:br>
            <a:endParaRPr kumimoji="0" lang="zh-CN" altLang="zh-CN"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zh-CN" sz="1800" b="0" i="0" u="none" strike="noStrike" cap="none" normalizeH="0" baseline="0" dirty="0">
                <a:ln>
                  <a:noFill/>
                </a:ln>
                <a:solidFill>
                  <a:srgbClr val="121212"/>
                </a:solidFill>
                <a:effectLst/>
                <a:latin typeface="Arial" panose="020B0604020202020204" pitchFamily="34" charset="0"/>
                <a:ea typeface="-apple-system"/>
              </a:rPr>
              <a:t>我们可以看到该牧师的目的是为了让每个村民到其最近中心点的距离和最小。</a:t>
            </a:r>
            <a:endParaRPr kumimoji="0" lang="zh-CN" altLang="zh-CN"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zh-CN" altLang="zh-CN"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6430891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81"/>
          <p:cNvSpPr txBox="1"/>
          <p:nvPr/>
        </p:nvSpPr>
        <p:spPr>
          <a:xfrm>
            <a:off x="1524001" y="0"/>
            <a:ext cx="10266946" cy="742511"/>
          </a:xfrm>
          <a:prstGeom prst="rect">
            <a:avLst/>
          </a:prstGeom>
          <a:noFill/>
        </p:spPr>
        <p:txBody>
          <a:bodyPr wrap="square" rtlCol="0">
            <a:spAutoFit/>
          </a:bodyPr>
          <a:lstStyle/>
          <a:p>
            <a:pPr>
              <a:lnSpc>
                <a:spcPct val="150000"/>
              </a:lnSpc>
              <a:spcBef>
                <a:spcPct val="50000"/>
              </a:spcBef>
            </a:pPr>
            <a:r>
              <a:rPr lang="en-US" altLang="zh-CN" sz="3200" b="1" dirty="0">
                <a:solidFill>
                  <a:srgbClr val="C00000"/>
                </a:solidFill>
                <a:ea typeface="黑体" charset="0"/>
                <a:cs typeface="黑体" charset="0"/>
              </a:rPr>
              <a:t>3.4   </a:t>
            </a:r>
            <a:r>
              <a:rPr lang="en-US" altLang="zh-CN" sz="3200" b="1" dirty="0">
                <a:solidFill>
                  <a:srgbClr val="C00000"/>
                </a:solidFill>
                <a:ea typeface="黑体" charset="0"/>
              </a:rPr>
              <a:t>k-means</a:t>
            </a:r>
          </a:p>
        </p:txBody>
      </p:sp>
      <p:sp>
        <p:nvSpPr>
          <p:cNvPr id="7" name="AutoShape 12"/>
          <p:cNvSpPr>
            <a:spLocks noChangeArrowheads="1"/>
          </p:cNvSpPr>
          <p:nvPr/>
        </p:nvSpPr>
        <p:spPr bwMode="auto">
          <a:xfrm>
            <a:off x="1524001" y="778111"/>
            <a:ext cx="8367713" cy="65314"/>
          </a:xfrm>
          <a:custGeom>
            <a:avLst/>
            <a:gdLst>
              <a:gd name="T0" fmla="*/ 0 w 1000"/>
              <a:gd name="T1" fmla="*/ 0 h 1000"/>
              <a:gd name="T2" fmla="*/ 2147483647 w 1000"/>
              <a:gd name="T3" fmla="*/ 0 h 1000"/>
              <a:gd name="T4" fmla="*/ 2147483647 w 1000"/>
              <a:gd name="T5" fmla="*/ 2147483647 h 1000"/>
              <a:gd name="T6" fmla="*/ 0 w 1000"/>
              <a:gd name="T7" fmla="*/ 2147483647 h 1000"/>
              <a:gd name="T8" fmla="*/ 0 w 1000"/>
              <a:gd name="T9" fmla="*/ 0 h 1000"/>
              <a:gd name="T10" fmla="*/ 2147483647 w 1000"/>
              <a:gd name="T11" fmla="*/ 0 h 1000"/>
              <a:gd name="T12" fmla="*/ 0 60000 65536"/>
              <a:gd name="T13" fmla="*/ 0 60000 65536"/>
              <a:gd name="T14" fmla="*/ 0 60000 65536"/>
              <a:gd name="T15" fmla="*/ 0 60000 65536"/>
              <a:gd name="T16" fmla="*/ 0 60000 65536"/>
              <a:gd name="T17" fmla="*/ 0 60000 65536"/>
              <a:gd name="T18" fmla="*/ 0 w 1000"/>
              <a:gd name="T19" fmla="*/ 0 h 1000"/>
              <a:gd name="T20" fmla="*/ 1000 w 1000"/>
              <a:gd name="T21" fmla="*/ 1000 h 1000"/>
            </a:gdLst>
            <a:ahLst/>
            <a:cxnLst>
              <a:cxn ang="T12">
                <a:pos x="T0" y="T1"/>
              </a:cxn>
              <a:cxn ang="T13">
                <a:pos x="T2" y="T3"/>
              </a:cxn>
              <a:cxn ang="T14">
                <a:pos x="T4" y="T5"/>
              </a:cxn>
              <a:cxn ang="T15">
                <a:pos x="T6" y="T7"/>
              </a:cxn>
              <a:cxn ang="T16">
                <a:pos x="T8" y="T9"/>
              </a:cxn>
              <a:cxn ang="T17">
                <a:pos x="T10" y="T11"/>
              </a:cxn>
            </a:cxnLst>
            <a:rect l="T18" t="T19" r="T20" b="T21"/>
            <a:pathLst>
              <a:path w="1000" h="1000" stroke="0">
                <a:moveTo>
                  <a:pt x="0" y="0"/>
                </a:moveTo>
                <a:lnTo>
                  <a:pt x="585" y="0"/>
                </a:lnTo>
                <a:lnTo>
                  <a:pt x="585" y="1000"/>
                </a:lnTo>
                <a:lnTo>
                  <a:pt x="0" y="1000"/>
                </a:lnTo>
                <a:lnTo>
                  <a:pt x="0" y="0"/>
                </a:lnTo>
                <a:close/>
              </a:path>
              <a:path w="1000" h="1000">
                <a:moveTo>
                  <a:pt x="0" y="0"/>
                </a:moveTo>
                <a:lnTo>
                  <a:pt x="1000" y="0"/>
                </a:lnTo>
              </a:path>
            </a:pathLst>
          </a:custGeom>
          <a:solidFill>
            <a:srgbClr val="C00000"/>
          </a:solidFill>
          <a:ln w="9525">
            <a:solidFill>
              <a:srgbClr val="C00000"/>
            </a:solidFill>
            <a:round/>
            <a:headEnd/>
            <a:tailEnd/>
          </a:ln>
        </p:spPr>
        <p:txBody>
          <a:bodyPr/>
          <a:lstStyle/>
          <a:p>
            <a:endParaRPr lang="zh-CN" altLang="en-US">
              <a:solidFill>
                <a:prstClr val="black"/>
              </a:solidFill>
            </a:endParaRPr>
          </a:p>
        </p:txBody>
      </p:sp>
      <p:pic>
        <p:nvPicPr>
          <p:cNvPr id="1028" name="Picture 4" descr="动图">
            <a:extLst>
              <a:ext uri="{FF2B5EF4-FFF2-40B4-BE49-F238E27FC236}">
                <a16:creationId xmlns:a16="http://schemas.microsoft.com/office/drawing/2014/main" id="{E568210A-AEE8-4E23-9E09-E3ECC9167558}"/>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6844103" y="170616"/>
            <a:ext cx="4057535" cy="4057535"/>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4168E4E0-DDDD-4AF5-B673-F36AD7D4C170}"/>
              </a:ext>
            </a:extLst>
          </p:cNvPr>
          <p:cNvSpPr>
            <a:spLocks noChangeArrowheads="1"/>
          </p:cNvSpPr>
          <p:nvPr/>
        </p:nvSpPr>
        <p:spPr bwMode="auto">
          <a:xfrm>
            <a:off x="1469087" y="1207861"/>
            <a:ext cx="4564389" cy="56323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zh-CN" sz="1800" b="0" i="0" u="none" strike="noStrike" cap="none" normalizeH="0" baseline="0" dirty="0">
                <a:ln>
                  <a:noFill/>
                </a:ln>
                <a:solidFill>
                  <a:srgbClr val="121212"/>
                </a:solidFill>
                <a:effectLst/>
                <a:latin typeface="Arial" panose="020B0604020202020204" pitchFamily="34" charset="0"/>
                <a:ea typeface="-apple-system"/>
              </a:rPr>
              <a:t>牧师—村民模型：</a:t>
            </a:r>
            <a:endParaRPr kumimoji="0" lang="zh-CN" altLang="zh-CN"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800" b="0" i="0" u="none" strike="noStrike" cap="none" normalizeH="0" baseline="0" dirty="0">
                <a:ln>
                  <a:noFill/>
                </a:ln>
                <a:solidFill>
                  <a:schemeClr val="tx1"/>
                </a:solidFill>
                <a:effectLst/>
                <a:latin typeface="Arial" panose="020B0604020202020204" pitchFamily="34" charset="0"/>
              </a:rPr>
              <a:t>      </a:t>
            </a:r>
            <a:r>
              <a:rPr kumimoji="0" lang="zh-CN" altLang="zh-CN" sz="1800" b="0" i="0" u="none" strike="noStrike" cap="none" normalizeH="0" baseline="0" dirty="0">
                <a:ln>
                  <a:noFill/>
                </a:ln>
                <a:solidFill>
                  <a:schemeClr val="tx1"/>
                </a:solidFill>
                <a:effectLst/>
                <a:latin typeface="Arial" panose="020B0604020202020204" pitchFamily="34" charset="0"/>
              </a:rPr>
              <a:t>四个牧师去郊区布道，一开始牧师们随意选了几个布道点，并且把这几个布道点的情况公告给了郊区所有的村民，于是每个村民到离自己家最近的布道点去听</a:t>
            </a:r>
            <a:r>
              <a:rPr lang="zh-CN" altLang="en-US" dirty="0"/>
              <a:t>布道会</a:t>
            </a:r>
            <a:r>
              <a:rPr kumimoji="0" lang="zh-CN" altLang="zh-CN" sz="1800" b="0" i="0" u="none" strike="noStrike" cap="none" normalizeH="0" baseline="0" dirty="0">
                <a:ln>
                  <a:noFill/>
                </a:ln>
                <a:solidFill>
                  <a:schemeClr val="tx1"/>
                </a:solidFill>
                <a:effectLst/>
                <a:latin typeface="Arial" panose="020B0604020202020204" pitchFamily="34" charset="0"/>
              </a:rPr>
              <a:t>。</a:t>
            </a:r>
            <a:br>
              <a:rPr kumimoji="0" lang="zh-CN" altLang="zh-CN" sz="1800" b="0" i="0" u="none" strike="noStrike" cap="none" normalizeH="0" baseline="0" dirty="0">
                <a:ln>
                  <a:noFill/>
                </a:ln>
                <a:solidFill>
                  <a:schemeClr val="tx1"/>
                </a:solidFill>
                <a:effectLst/>
                <a:latin typeface="Arial" panose="020B0604020202020204" pitchFamily="34" charset="0"/>
              </a:rPr>
            </a:br>
            <a:r>
              <a:rPr kumimoji="0" lang="en-US" altLang="zh-CN" sz="1800" b="0" i="0" u="none" strike="noStrike" cap="none" normalizeH="0" baseline="0" dirty="0">
                <a:ln>
                  <a:noFill/>
                </a:ln>
                <a:solidFill>
                  <a:schemeClr val="tx1"/>
                </a:solidFill>
                <a:effectLst/>
                <a:latin typeface="Arial" panose="020B0604020202020204" pitchFamily="34" charset="0"/>
              </a:rPr>
              <a:t>     </a:t>
            </a:r>
            <a:r>
              <a:rPr kumimoji="0" lang="zh-CN" altLang="zh-CN" sz="1800" b="0" i="0" u="none" strike="noStrike" cap="none" normalizeH="0" baseline="0" dirty="0">
                <a:ln>
                  <a:noFill/>
                </a:ln>
                <a:solidFill>
                  <a:schemeClr val="tx1"/>
                </a:solidFill>
                <a:effectLst/>
                <a:latin typeface="Arial" panose="020B0604020202020204" pitchFamily="34" charset="0"/>
              </a:rPr>
              <a:t>听课之后，大家觉得距离太远了，于是每个牧师统计了一下自己的</a:t>
            </a:r>
            <a:r>
              <a:rPr lang="zh-CN" altLang="en-US" dirty="0"/>
              <a:t>布道会上</a:t>
            </a:r>
            <a:r>
              <a:rPr kumimoji="0" lang="zh-CN" altLang="zh-CN" sz="1800" b="0" i="0" u="none" strike="noStrike" cap="none" normalizeH="0" baseline="0" dirty="0">
                <a:ln>
                  <a:noFill/>
                </a:ln>
                <a:solidFill>
                  <a:schemeClr val="tx1"/>
                </a:solidFill>
                <a:effectLst/>
                <a:latin typeface="Arial" panose="020B0604020202020204" pitchFamily="34" charset="0"/>
              </a:rPr>
              <a:t>所有的村民的地址，搬到了所有地址的中心地带，并且</a:t>
            </a:r>
            <a:r>
              <a:rPr kumimoji="0" lang="zh-CN" altLang="en-US" sz="1800" b="0" i="0" u="none" strike="noStrike" cap="none" normalizeH="0" baseline="0" dirty="0">
                <a:ln>
                  <a:noFill/>
                </a:ln>
                <a:solidFill>
                  <a:schemeClr val="tx1"/>
                </a:solidFill>
                <a:effectLst/>
                <a:latin typeface="Arial" panose="020B0604020202020204" pitchFamily="34" charset="0"/>
              </a:rPr>
              <a:t>向村民们</a:t>
            </a:r>
            <a:r>
              <a:rPr kumimoji="0" lang="zh-CN" altLang="zh-CN" sz="1800" b="0" i="0" u="none" strike="noStrike" cap="none" normalizeH="0" baseline="0" dirty="0">
                <a:ln>
                  <a:noFill/>
                </a:ln>
                <a:solidFill>
                  <a:schemeClr val="tx1"/>
                </a:solidFill>
                <a:effectLst/>
                <a:latin typeface="Arial" panose="020B0604020202020204" pitchFamily="34" charset="0"/>
              </a:rPr>
              <a:t>更新了自己的布道点的位置。</a:t>
            </a:r>
            <a:br>
              <a:rPr kumimoji="0" lang="zh-CN" altLang="zh-CN" sz="1800" b="0" i="0" u="none" strike="noStrike" cap="none" normalizeH="0" baseline="0" dirty="0">
                <a:ln>
                  <a:noFill/>
                </a:ln>
                <a:solidFill>
                  <a:schemeClr val="tx1"/>
                </a:solidFill>
                <a:effectLst/>
                <a:latin typeface="Arial" panose="020B0604020202020204" pitchFamily="34" charset="0"/>
              </a:rPr>
            </a:br>
            <a:r>
              <a:rPr kumimoji="0" lang="en-US" altLang="zh-CN" sz="1800" b="0" i="0" u="none" strike="noStrike" cap="none" normalizeH="0" baseline="0" dirty="0">
                <a:ln>
                  <a:noFill/>
                </a:ln>
                <a:solidFill>
                  <a:schemeClr val="tx1"/>
                </a:solidFill>
                <a:effectLst/>
                <a:latin typeface="Arial" panose="020B0604020202020204" pitchFamily="34" charset="0"/>
              </a:rPr>
              <a:t>     </a:t>
            </a:r>
            <a:r>
              <a:rPr kumimoji="0" lang="zh-CN" altLang="zh-CN" sz="1800" b="0" i="0" u="none" strike="noStrike" cap="none" normalizeH="0" baseline="0" dirty="0">
                <a:ln>
                  <a:noFill/>
                </a:ln>
                <a:solidFill>
                  <a:schemeClr val="tx1"/>
                </a:solidFill>
                <a:effectLst/>
                <a:latin typeface="Arial" panose="020B0604020202020204" pitchFamily="34" charset="0"/>
              </a:rPr>
              <a:t>牧师</a:t>
            </a:r>
            <a:r>
              <a:rPr kumimoji="0" lang="zh-CN" altLang="en-US" sz="1800" b="0" i="0" u="none" strike="noStrike" cap="none" normalizeH="0" baseline="0" dirty="0">
                <a:ln>
                  <a:noFill/>
                </a:ln>
                <a:solidFill>
                  <a:schemeClr val="tx1"/>
                </a:solidFill>
                <a:effectLst/>
                <a:latin typeface="Arial" panose="020B0604020202020204" pitchFamily="34" charset="0"/>
              </a:rPr>
              <a:t>们的</a:t>
            </a:r>
            <a:r>
              <a:rPr kumimoji="0" lang="zh-CN" altLang="zh-CN" sz="1800" b="0" i="0" u="none" strike="noStrike" cap="none" normalizeH="0" baseline="0" dirty="0">
                <a:ln>
                  <a:noFill/>
                </a:ln>
                <a:solidFill>
                  <a:schemeClr val="tx1"/>
                </a:solidFill>
                <a:effectLst/>
                <a:latin typeface="Arial" panose="020B0604020202020204" pitchFamily="34" charset="0"/>
              </a:rPr>
              <a:t>每一次移动不可能离所有人都更近，有的</a:t>
            </a:r>
            <a:r>
              <a:rPr lang="zh-CN" altLang="en-US" dirty="0"/>
              <a:t>村民</a:t>
            </a:r>
            <a:r>
              <a:rPr kumimoji="0" lang="zh-CN" altLang="zh-CN" sz="1800" b="0" i="0" u="none" strike="noStrike" cap="none" normalizeH="0" baseline="0" dirty="0">
                <a:ln>
                  <a:noFill/>
                </a:ln>
                <a:solidFill>
                  <a:schemeClr val="tx1"/>
                </a:solidFill>
                <a:effectLst/>
                <a:latin typeface="Arial" panose="020B0604020202020204" pitchFamily="34" charset="0"/>
              </a:rPr>
              <a:t>发现A牧师移动以后自己还不如去B牧师处听课更近，于是每个村民又去了离自己最近的布道点……</a:t>
            </a:r>
            <a:br>
              <a:rPr kumimoji="0" lang="zh-CN" altLang="zh-CN" sz="1800" b="0" i="0" u="none" strike="noStrike" cap="none" normalizeH="0" baseline="0" dirty="0">
                <a:ln>
                  <a:noFill/>
                </a:ln>
                <a:solidFill>
                  <a:schemeClr val="tx1"/>
                </a:solidFill>
                <a:effectLst/>
                <a:latin typeface="Arial" panose="020B0604020202020204" pitchFamily="34" charset="0"/>
              </a:rPr>
            </a:br>
            <a:r>
              <a:rPr kumimoji="0" lang="en-US" altLang="zh-CN" sz="1800" b="0" i="0" u="none" strike="noStrike" cap="none" normalizeH="0" baseline="0" dirty="0">
                <a:ln>
                  <a:noFill/>
                </a:ln>
                <a:solidFill>
                  <a:schemeClr val="tx1"/>
                </a:solidFill>
                <a:effectLst/>
                <a:latin typeface="Arial" panose="020B0604020202020204" pitchFamily="34" charset="0"/>
              </a:rPr>
              <a:t>     </a:t>
            </a:r>
            <a:r>
              <a:rPr kumimoji="0" lang="zh-CN" altLang="zh-CN" sz="1800" b="0" i="0" u="none" strike="noStrike" cap="none" normalizeH="0" baseline="0" dirty="0">
                <a:ln>
                  <a:noFill/>
                </a:ln>
                <a:solidFill>
                  <a:schemeClr val="tx1"/>
                </a:solidFill>
                <a:effectLst/>
                <a:latin typeface="Arial" panose="020B0604020202020204" pitchFamily="34" charset="0"/>
              </a:rPr>
              <a:t>就这样，牧师每个礼拜更新自己的位置，村民根据自己的情况选择布道点，最终稳定了下来。</a:t>
            </a:r>
            <a:br>
              <a:rPr kumimoji="0" lang="zh-CN" altLang="zh-CN" sz="1800" b="0" i="0" u="none" strike="noStrike" cap="none" normalizeH="0" baseline="0" dirty="0">
                <a:ln>
                  <a:noFill/>
                </a:ln>
                <a:solidFill>
                  <a:schemeClr val="tx1"/>
                </a:solidFill>
                <a:effectLst/>
                <a:latin typeface="Arial" panose="020B0604020202020204" pitchFamily="34" charset="0"/>
              </a:rPr>
            </a:br>
            <a:endParaRPr kumimoji="0" lang="zh-CN" altLang="zh-CN"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zh-CN" sz="1800" b="0" i="0" u="none" strike="noStrike" cap="none" normalizeH="0" baseline="0" dirty="0">
                <a:ln>
                  <a:noFill/>
                </a:ln>
                <a:solidFill>
                  <a:srgbClr val="121212"/>
                </a:solidFill>
                <a:effectLst/>
                <a:latin typeface="Arial" panose="020B0604020202020204" pitchFamily="34" charset="0"/>
                <a:ea typeface="-apple-system"/>
              </a:rPr>
              <a:t>我们可以看到该牧师的目的是为了让每个村民到其最近中心点的距离和最小。</a:t>
            </a:r>
            <a:endParaRPr kumimoji="0" lang="zh-CN" altLang="zh-CN"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zh-CN" altLang="zh-CN" sz="1800" b="0" i="0" u="none" strike="noStrike" cap="none" normalizeH="0" baseline="0" dirty="0">
              <a:ln>
                <a:noFill/>
              </a:ln>
              <a:solidFill>
                <a:schemeClr val="tx1"/>
              </a:solidFill>
              <a:effectLst/>
              <a:latin typeface="Arial" panose="020B0604020202020204" pitchFamily="34" charset="0"/>
            </a:endParaRPr>
          </a:p>
        </p:txBody>
      </p:sp>
      <p:pic>
        <p:nvPicPr>
          <p:cNvPr id="8" name="图片 7">
            <a:extLst>
              <a:ext uri="{FF2B5EF4-FFF2-40B4-BE49-F238E27FC236}">
                <a16:creationId xmlns:a16="http://schemas.microsoft.com/office/drawing/2014/main" id="{906CD85E-AB83-4B84-935B-79B13CBB98A5}"/>
              </a:ext>
            </a:extLst>
          </p:cNvPr>
          <p:cNvPicPr>
            <a:picLocks noChangeAspect="1"/>
          </p:cNvPicPr>
          <p:nvPr/>
        </p:nvPicPr>
        <p:blipFill rotWithShape="1">
          <a:blip r:embed="rId4">
            <a:extLst>
              <a:ext uri="{28A0092B-C50C-407E-A947-70E740481C1C}">
                <a14:useLocalDpi xmlns:a14="http://schemas.microsoft.com/office/drawing/2010/main" val="0"/>
              </a:ext>
            </a:extLst>
          </a:blip>
          <a:srcRect r="52374" b="50632"/>
          <a:stretch/>
        </p:blipFill>
        <p:spPr>
          <a:xfrm>
            <a:off x="7742562" y="3959659"/>
            <a:ext cx="2514969" cy="2623384"/>
          </a:xfrm>
          <a:prstGeom prst="rect">
            <a:avLst/>
          </a:prstGeom>
        </p:spPr>
      </p:pic>
    </p:spTree>
    <p:extLst>
      <p:ext uri="{BB962C8B-B14F-4D97-AF65-F5344CB8AC3E}">
        <p14:creationId xmlns:p14="http://schemas.microsoft.com/office/powerpoint/2010/main" val="30490632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81"/>
          <p:cNvSpPr txBox="1"/>
          <p:nvPr/>
        </p:nvSpPr>
        <p:spPr>
          <a:xfrm>
            <a:off x="1524001" y="0"/>
            <a:ext cx="10266946" cy="742511"/>
          </a:xfrm>
          <a:prstGeom prst="rect">
            <a:avLst/>
          </a:prstGeom>
          <a:noFill/>
        </p:spPr>
        <p:txBody>
          <a:bodyPr wrap="square" rtlCol="0">
            <a:spAutoFit/>
          </a:bodyPr>
          <a:lstStyle/>
          <a:p>
            <a:pPr>
              <a:lnSpc>
                <a:spcPct val="150000"/>
              </a:lnSpc>
              <a:spcBef>
                <a:spcPct val="50000"/>
              </a:spcBef>
            </a:pPr>
            <a:r>
              <a:rPr lang="en-US" altLang="zh-CN" sz="3200" b="1" dirty="0">
                <a:solidFill>
                  <a:srgbClr val="C00000"/>
                </a:solidFill>
                <a:ea typeface="黑体" charset="0"/>
                <a:cs typeface="黑体" charset="0"/>
              </a:rPr>
              <a:t>3.5 </a:t>
            </a:r>
            <a:r>
              <a:rPr lang="en-US" altLang="zh-CN" sz="3200" b="1" dirty="0">
                <a:solidFill>
                  <a:srgbClr val="C00000"/>
                </a:solidFill>
                <a:ea typeface="黑体" charset="0"/>
              </a:rPr>
              <a:t>refinement (self-organizing maps)</a:t>
            </a:r>
          </a:p>
        </p:txBody>
      </p:sp>
      <p:sp>
        <p:nvSpPr>
          <p:cNvPr id="7" name="AutoShape 12"/>
          <p:cNvSpPr>
            <a:spLocks noChangeArrowheads="1"/>
          </p:cNvSpPr>
          <p:nvPr/>
        </p:nvSpPr>
        <p:spPr bwMode="auto">
          <a:xfrm>
            <a:off x="1524001" y="778111"/>
            <a:ext cx="8367713" cy="65314"/>
          </a:xfrm>
          <a:custGeom>
            <a:avLst/>
            <a:gdLst>
              <a:gd name="T0" fmla="*/ 0 w 1000"/>
              <a:gd name="T1" fmla="*/ 0 h 1000"/>
              <a:gd name="T2" fmla="*/ 2147483647 w 1000"/>
              <a:gd name="T3" fmla="*/ 0 h 1000"/>
              <a:gd name="T4" fmla="*/ 2147483647 w 1000"/>
              <a:gd name="T5" fmla="*/ 2147483647 h 1000"/>
              <a:gd name="T6" fmla="*/ 0 w 1000"/>
              <a:gd name="T7" fmla="*/ 2147483647 h 1000"/>
              <a:gd name="T8" fmla="*/ 0 w 1000"/>
              <a:gd name="T9" fmla="*/ 0 h 1000"/>
              <a:gd name="T10" fmla="*/ 2147483647 w 1000"/>
              <a:gd name="T11" fmla="*/ 0 h 1000"/>
              <a:gd name="T12" fmla="*/ 0 60000 65536"/>
              <a:gd name="T13" fmla="*/ 0 60000 65536"/>
              <a:gd name="T14" fmla="*/ 0 60000 65536"/>
              <a:gd name="T15" fmla="*/ 0 60000 65536"/>
              <a:gd name="T16" fmla="*/ 0 60000 65536"/>
              <a:gd name="T17" fmla="*/ 0 60000 65536"/>
              <a:gd name="T18" fmla="*/ 0 w 1000"/>
              <a:gd name="T19" fmla="*/ 0 h 1000"/>
              <a:gd name="T20" fmla="*/ 1000 w 1000"/>
              <a:gd name="T21" fmla="*/ 1000 h 1000"/>
            </a:gdLst>
            <a:ahLst/>
            <a:cxnLst>
              <a:cxn ang="T12">
                <a:pos x="T0" y="T1"/>
              </a:cxn>
              <a:cxn ang="T13">
                <a:pos x="T2" y="T3"/>
              </a:cxn>
              <a:cxn ang="T14">
                <a:pos x="T4" y="T5"/>
              </a:cxn>
              <a:cxn ang="T15">
                <a:pos x="T6" y="T7"/>
              </a:cxn>
              <a:cxn ang="T16">
                <a:pos x="T8" y="T9"/>
              </a:cxn>
              <a:cxn ang="T17">
                <a:pos x="T10" y="T11"/>
              </a:cxn>
            </a:cxnLst>
            <a:rect l="T18" t="T19" r="T20" b="T21"/>
            <a:pathLst>
              <a:path w="1000" h="1000" stroke="0">
                <a:moveTo>
                  <a:pt x="0" y="0"/>
                </a:moveTo>
                <a:lnTo>
                  <a:pt x="585" y="0"/>
                </a:lnTo>
                <a:lnTo>
                  <a:pt x="585" y="1000"/>
                </a:lnTo>
                <a:lnTo>
                  <a:pt x="0" y="1000"/>
                </a:lnTo>
                <a:lnTo>
                  <a:pt x="0" y="0"/>
                </a:lnTo>
                <a:close/>
              </a:path>
              <a:path w="1000" h="1000">
                <a:moveTo>
                  <a:pt x="0" y="0"/>
                </a:moveTo>
                <a:lnTo>
                  <a:pt x="1000" y="0"/>
                </a:lnTo>
              </a:path>
            </a:pathLst>
          </a:custGeom>
          <a:solidFill>
            <a:srgbClr val="C00000"/>
          </a:solidFill>
          <a:ln w="9525">
            <a:solidFill>
              <a:srgbClr val="C00000"/>
            </a:solidFill>
            <a:round/>
            <a:headEnd/>
            <a:tailEnd/>
          </a:ln>
        </p:spPr>
        <p:txBody>
          <a:bodyPr/>
          <a:lstStyle/>
          <a:p>
            <a:endParaRPr lang="zh-CN" altLang="en-US">
              <a:solidFill>
                <a:prstClr val="black"/>
              </a:solidFill>
            </a:endParaRPr>
          </a:p>
        </p:txBody>
      </p:sp>
      <p:pic>
        <p:nvPicPr>
          <p:cNvPr id="4" name="图片 3">
            <a:extLst>
              <a:ext uri="{FF2B5EF4-FFF2-40B4-BE49-F238E27FC236}">
                <a16:creationId xmlns:a16="http://schemas.microsoft.com/office/drawing/2014/main" id="{C8C2B19C-C8D7-4DA6-AED2-C0B7FDDC21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9890" y="1317389"/>
            <a:ext cx="4819168" cy="2916865"/>
          </a:xfrm>
          <a:prstGeom prst="rect">
            <a:avLst/>
          </a:prstGeom>
        </p:spPr>
      </p:pic>
      <p:pic>
        <p:nvPicPr>
          <p:cNvPr id="11266" name="Picture 2" descr="动图">
            <a:extLst>
              <a:ext uri="{FF2B5EF4-FFF2-40B4-BE49-F238E27FC236}">
                <a16:creationId xmlns:a16="http://schemas.microsoft.com/office/drawing/2014/main" id="{C6B69392-FDEF-4037-A69B-CA90953FC3AB}"/>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6946232" y="1317389"/>
            <a:ext cx="4762500" cy="4762500"/>
          </a:xfrm>
          <a:prstGeom prst="rect">
            <a:avLst/>
          </a:prstGeom>
          <a:noFill/>
          <a:extLst>
            <a:ext uri="{909E8E84-426E-40DD-AFC4-6F175D3DCCD1}">
              <a14:hiddenFill xmlns:a14="http://schemas.microsoft.com/office/drawing/2010/main">
                <a:solidFill>
                  <a:srgbClr val="FFFFFF"/>
                </a:solidFill>
              </a14:hiddenFill>
            </a:ext>
          </a:extLst>
        </p:spPr>
      </p:pic>
      <p:sp>
        <p:nvSpPr>
          <p:cNvPr id="11" name="文本框 10">
            <a:extLst>
              <a:ext uri="{FF2B5EF4-FFF2-40B4-BE49-F238E27FC236}">
                <a16:creationId xmlns:a16="http://schemas.microsoft.com/office/drawing/2014/main" id="{B1184686-6E82-41CC-847D-F18A400685C3}"/>
              </a:ext>
            </a:extLst>
          </p:cNvPr>
          <p:cNvSpPr txBox="1"/>
          <p:nvPr/>
        </p:nvSpPr>
        <p:spPr>
          <a:xfrm>
            <a:off x="850232" y="4390228"/>
            <a:ext cx="6096000" cy="2031325"/>
          </a:xfrm>
          <a:prstGeom prst="rect">
            <a:avLst/>
          </a:prstGeom>
          <a:noFill/>
        </p:spPr>
        <p:txBody>
          <a:bodyPr wrap="square">
            <a:spAutoFit/>
          </a:bodyPr>
          <a:lstStyle/>
          <a:p>
            <a:pPr marL="342900" indent="-342900">
              <a:buAutoNum type="arabicPeriod"/>
            </a:pPr>
            <a:r>
              <a:rPr lang="en-US" altLang="zh-CN" dirty="0"/>
              <a:t>SOM is</a:t>
            </a:r>
            <a:r>
              <a:rPr lang="zh-CN" altLang="en-US" dirty="0"/>
              <a:t> a form of artificial neural network.</a:t>
            </a:r>
            <a:endParaRPr lang="en-US" altLang="zh-CN" dirty="0"/>
          </a:p>
          <a:p>
            <a:pPr marL="342900" indent="-342900">
              <a:buAutoNum type="arabicPeriod"/>
            </a:pPr>
            <a:r>
              <a:rPr lang="en-US" altLang="zh-CN" dirty="0"/>
              <a:t>Randomly assign the values of attributes for each cluster (map node). </a:t>
            </a:r>
          </a:p>
          <a:p>
            <a:pPr marL="342900" indent="-342900">
              <a:buAutoNum type="arabicPeriod"/>
            </a:pPr>
            <a:r>
              <a:rPr lang="en-US" altLang="zh-CN" dirty="0"/>
              <a:t>Train the underlying map (a simple linked loop) with all points.</a:t>
            </a:r>
          </a:p>
          <a:p>
            <a:pPr marL="342900" indent="-342900">
              <a:buAutoNum type="arabicPeriod"/>
            </a:pPr>
            <a:r>
              <a:rPr lang="en-US" altLang="zh-CN" dirty="0"/>
              <a:t>Repeat the training a lot of times. </a:t>
            </a:r>
          </a:p>
          <a:p>
            <a:pPr marL="342900" indent="-342900">
              <a:buAutoNum type="arabicPeriod"/>
            </a:pPr>
            <a:r>
              <a:rPr lang="en-US" altLang="zh-CN" dirty="0"/>
              <a:t>Assign the points to the closest trained cluster. </a:t>
            </a:r>
          </a:p>
        </p:txBody>
      </p:sp>
    </p:spTree>
    <p:extLst>
      <p:ext uri="{BB962C8B-B14F-4D97-AF65-F5344CB8AC3E}">
        <p14:creationId xmlns:p14="http://schemas.microsoft.com/office/powerpoint/2010/main" val="19820822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81"/>
          <p:cNvSpPr txBox="1"/>
          <p:nvPr/>
        </p:nvSpPr>
        <p:spPr>
          <a:xfrm>
            <a:off x="1524001" y="0"/>
            <a:ext cx="10266946" cy="742511"/>
          </a:xfrm>
          <a:prstGeom prst="rect">
            <a:avLst/>
          </a:prstGeom>
          <a:noFill/>
        </p:spPr>
        <p:txBody>
          <a:bodyPr wrap="square" rtlCol="0">
            <a:spAutoFit/>
          </a:bodyPr>
          <a:lstStyle/>
          <a:p>
            <a:pPr>
              <a:lnSpc>
                <a:spcPct val="150000"/>
              </a:lnSpc>
              <a:spcBef>
                <a:spcPct val="50000"/>
              </a:spcBef>
            </a:pPr>
            <a:r>
              <a:rPr lang="en-US" altLang="zh-CN" sz="3200" b="1" dirty="0">
                <a:solidFill>
                  <a:srgbClr val="C00000"/>
                </a:solidFill>
                <a:ea typeface="黑体" charset="0"/>
                <a:cs typeface="黑体" charset="0"/>
              </a:rPr>
              <a:t>3.6 results </a:t>
            </a:r>
            <a:endParaRPr lang="en-US" altLang="zh-CN" sz="3200" b="1" dirty="0">
              <a:solidFill>
                <a:srgbClr val="C00000"/>
              </a:solidFill>
              <a:ea typeface="黑体" charset="0"/>
            </a:endParaRPr>
          </a:p>
        </p:txBody>
      </p:sp>
      <p:sp>
        <p:nvSpPr>
          <p:cNvPr id="7" name="AutoShape 12"/>
          <p:cNvSpPr>
            <a:spLocks noChangeArrowheads="1"/>
          </p:cNvSpPr>
          <p:nvPr/>
        </p:nvSpPr>
        <p:spPr bwMode="auto">
          <a:xfrm>
            <a:off x="1524001" y="778111"/>
            <a:ext cx="8367713" cy="65314"/>
          </a:xfrm>
          <a:custGeom>
            <a:avLst/>
            <a:gdLst>
              <a:gd name="T0" fmla="*/ 0 w 1000"/>
              <a:gd name="T1" fmla="*/ 0 h 1000"/>
              <a:gd name="T2" fmla="*/ 2147483647 w 1000"/>
              <a:gd name="T3" fmla="*/ 0 h 1000"/>
              <a:gd name="T4" fmla="*/ 2147483647 w 1000"/>
              <a:gd name="T5" fmla="*/ 2147483647 h 1000"/>
              <a:gd name="T6" fmla="*/ 0 w 1000"/>
              <a:gd name="T7" fmla="*/ 2147483647 h 1000"/>
              <a:gd name="T8" fmla="*/ 0 w 1000"/>
              <a:gd name="T9" fmla="*/ 0 h 1000"/>
              <a:gd name="T10" fmla="*/ 2147483647 w 1000"/>
              <a:gd name="T11" fmla="*/ 0 h 1000"/>
              <a:gd name="T12" fmla="*/ 0 60000 65536"/>
              <a:gd name="T13" fmla="*/ 0 60000 65536"/>
              <a:gd name="T14" fmla="*/ 0 60000 65536"/>
              <a:gd name="T15" fmla="*/ 0 60000 65536"/>
              <a:gd name="T16" fmla="*/ 0 60000 65536"/>
              <a:gd name="T17" fmla="*/ 0 60000 65536"/>
              <a:gd name="T18" fmla="*/ 0 w 1000"/>
              <a:gd name="T19" fmla="*/ 0 h 1000"/>
              <a:gd name="T20" fmla="*/ 1000 w 1000"/>
              <a:gd name="T21" fmla="*/ 1000 h 1000"/>
            </a:gdLst>
            <a:ahLst/>
            <a:cxnLst>
              <a:cxn ang="T12">
                <a:pos x="T0" y="T1"/>
              </a:cxn>
              <a:cxn ang="T13">
                <a:pos x="T2" y="T3"/>
              </a:cxn>
              <a:cxn ang="T14">
                <a:pos x="T4" y="T5"/>
              </a:cxn>
              <a:cxn ang="T15">
                <a:pos x="T6" y="T7"/>
              </a:cxn>
              <a:cxn ang="T16">
                <a:pos x="T8" y="T9"/>
              </a:cxn>
              <a:cxn ang="T17">
                <a:pos x="T10" y="T11"/>
              </a:cxn>
            </a:cxnLst>
            <a:rect l="T18" t="T19" r="T20" b="T21"/>
            <a:pathLst>
              <a:path w="1000" h="1000" stroke="0">
                <a:moveTo>
                  <a:pt x="0" y="0"/>
                </a:moveTo>
                <a:lnTo>
                  <a:pt x="585" y="0"/>
                </a:lnTo>
                <a:lnTo>
                  <a:pt x="585" y="1000"/>
                </a:lnTo>
                <a:lnTo>
                  <a:pt x="0" y="1000"/>
                </a:lnTo>
                <a:lnTo>
                  <a:pt x="0" y="0"/>
                </a:lnTo>
                <a:close/>
              </a:path>
              <a:path w="1000" h="1000">
                <a:moveTo>
                  <a:pt x="0" y="0"/>
                </a:moveTo>
                <a:lnTo>
                  <a:pt x="1000" y="0"/>
                </a:lnTo>
              </a:path>
            </a:pathLst>
          </a:custGeom>
          <a:solidFill>
            <a:srgbClr val="C00000"/>
          </a:solidFill>
          <a:ln w="9525">
            <a:solidFill>
              <a:srgbClr val="C00000"/>
            </a:solidFill>
            <a:round/>
            <a:headEnd/>
            <a:tailEnd/>
          </a:ln>
        </p:spPr>
        <p:txBody>
          <a:bodyPr/>
          <a:lstStyle/>
          <a:p>
            <a:endParaRPr lang="zh-CN" altLang="en-US">
              <a:solidFill>
                <a:prstClr val="black"/>
              </a:solidFill>
            </a:endParaRPr>
          </a:p>
        </p:txBody>
      </p:sp>
      <p:pic>
        <p:nvPicPr>
          <p:cNvPr id="3" name="图片 2">
            <a:extLst>
              <a:ext uri="{FF2B5EF4-FFF2-40B4-BE49-F238E27FC236}">
                <a16:creationId xmlns:a16="http://schemas.microsoft.com/office/drawing/2014/main" id="{7D236785-2FDE-4195-B273-2011BBC17C9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708" y="1979635"/>
            <a:ext cx="3679196" cy="2256303"/>
          </a:xfrm>
          <a:prstGeom prst="rect">
            <a:avLst/>
          </a:prstGeom>
        </p:spPr>
      </p:pic>
      <p:pic>
        <p:nvPicPr>
          <p:cNvPr id="8" name="图片 7">
            <a:extLst>
              <a:ext uri="{FF2B5EF4-FFF2-40B4-BE49-F238E27FC236}">
                <a16:creationId xmlns:a16="http://schemas.microsoft.com/office/drawing/2014/main" id="{023224ED-B8E8-42EE-928C-554F1ED97ED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23809" y="1945405"/>
            <a:ext cx="3782736" cy="2306030"/>
          </a:xfrm>
          <a:prstGeom prst="rect">
            <a:avLst/>
          </a:prstGeom>
        </p:spPr>
      </p:pic>
      <p:sp>
        <p:nvSpPr>
          <p:cNvPr id="12" name="文本框 11">
            <a:extLst>
              <a:ext uri="{FF2B5EF4-FFF2-40B4-BE49-F238E27FC236}">
                <a16:creationId xmlns:a16="http://schemas.microsoft.com/office/drawing/2014/main" id="{51075A90-B7D4-4E83-9E2C-6B299E465153}"/>
              </a:ext>
            </a:extLst>
          </p:cNvPr>
          <p:cNvSpPr txBox="1"/>
          <p:nvPr/>
        </p:nvSpPr>
        <p:spPr>
          <a:xfrm>
            <a:off x="343877" y="4620416"/>
            <a:ext cx="4179802" cy="707886"/>
          </a:xfrm>
          <a:prstGeom prst="rect">
            <a:avLst/>
          </a:prstGeom>
          <a:noFill/>
        </p:spPr>
        <p:txBody>
          <a:bodyPr wrap="square">
            <a:spAutoFit/>
          </a:bodyPr>
          <a:lstStyle/>
          <a:p>
            <a:r>
              <a:rPr lang="zh-CN" altLang="en-US" sz="2000" dirty="0"/>
              <a:t>Artificial MD Data: </a:t>
            </a:r>
            <a:endParaRPr lang="en-US" altLang="zh-CN" sz="2000" dirty="0"/>
          </a:p>
          <a:p>
            <a:r>
              <a:rPr lang="zh-CN" altLang="en-US" sz="2000" dirty="0"/>
              <a:t>Five Equally Sized Clusters</a:t>
            </a:r>
          </a:p>
        </p:txBody>
      </p:sp>
      <p:pic>
        <p:nvPicPr>
          <p:cNvPr id="10" name="图片 9">
            <a:extLst>
              <a:ext uri="{FF2B5EF4-FFF2-40B4-BE49-F238E27FC236}">
                <a16:creationId xmlns:a16="http://schemas.microsoft.com/office/drawing/2014/main" id="{C53DD1F6-2059-4FE7-A853-9047F9EAF1C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43450" y="1979635"/>
            <a:ext cx="3897612" cy="2271800"/>
          </a:xfrm>
          <a:prstGeom prst="rect">
            <a:avLst/>
          </a:prstGeom>
        </p:spPr>
      </p:pic>
      <p:sp>
        <p:nvSpPr>
          <p:cNvPr id="14" name="文本框 13">
            <a:extLst>
              <a:ext uri="{FF2B5EF4-FFF2-40B4-BE49-F238E27FC236}">
                <a16:creationId xmlns:a16="http://schemas.microsoft.com/office/drawing/2014/main" id="{E6E41014-2C11-40C6-99CF-2C41EEC47A9E}"/>
              </a:ext>
            </a:extLst>
          </p:cNvPr>
          <p:cNvSpPr txBox="1"/>
          <p:nvPr/>
        </p:nvSpPr>
        <p:spPr>
          <a:xfrm>
            <a:off x="3888867" y="4574249"/>
            <a:ext cx="4414265" cy="1015663"/>
          </a:xfrm>
          <a:prstGeom prst="rect">
            <a:avLst/>
          </a:prstGeom>
          <a:noFill/>
        </p:spPr>
        <p:txBody>
          <a:bodyPr wrap="square">
            <a:spAutoFit/>
          </a:bodyPr>
          <a:lstStyle/>
          <a:p>
            <a:r>
              <a:rPr lang="zh-CN" altLang="en-US" sz="2000" dirty="0"/>
              <a:t>Artificial MD Data: </a:t>
            </a:r>
            <a:endParaRPr lang="en-US" altLang="zh-CN" sz="2000" dirty="0"/>
          </a:p>
          <a:p>
            <a:r>
              <a:rPr lang="zh-CN" altLang="en-US" sz="2000" dirty="0"/>
              <a:t>Five Differentially Sized Clusters</a:t>
            </a:r>
            <a:r>
              <a:rPr lang="en-US" altLang="zh-CN" sz="2000" dirty="0"/>
              <a:t> </a:t>
            </a:r>
          </a:p>
          <a:p>
            <a:r>
              <a:rPr lang="en-US" altLang="zh-CN" sz="2000" dirty="0"/>
              <a:t>(2, 15, 50, 100, and 333 configurations)</a:t>
            </a:r>
            <a:endParaRPr lang="zh-CN" altLang="en-US" sz="2000" dirty="0"/>
          </a:p>
        </p:txBody>
      </p:sp>
      <p:sp>
        <p:nvSpPr>
          <p:cNvPr id="15" name="文本框 14">
            <a:extLst>
              <a:ext uri="{FF2B5EF4-FFF2-40B4-BE49-F238E27FC236}">
                <a16:creationId xmlns:a16="http://schemas.microsoft.com/office/drawing/2014/main" id="{398DEE87-3E57-4994-8CC0-676D606A52D0}"/>
              </a:ext>
            </a:extLst>
          </p:cNvPr>
          <p:cNvSpPr txBox="1"/>
          <p:nvPr/>
        </p:nvSpPr>
        <p:spPr>
          <a:xfrm>
            <a:off x="8478616" y="4666582"/>
            <a:ext cx="4048018" cy="923330"/>
          </a:xfrm>
          <a:prstGeom prst="rect">
            <a:avLst/>
          </a:prstGeom>
          <a:noFill/>
        </p:spPr>
        <p:txBody>
          <a:bodyPr wrap="square">
            <a:spAutoFit/>
          </a:bodyPr>
          <a:lstStyle/>
          <a:p>
            <a:r>
              <a:rPr lang="zh-CN" altLang="en-US" dirty="0"/>
              <a:t>Real MD Data: </a:t>
            </a:r>
            <a:endParaRPr lang="en-US" altLang="zh-CN" dirty="0"/>
          </a:p>
          <a:p>
            <a:r>
              <a:rPr lang="zh-CN" altLang="en-US" dirty="0"/>
              <a:t>Simulation of Drug-DNA</a:t>
            </a:r>
          </a:p>
          <a:p>
            <a:r>
              <a:rPr lang="zh-CN" altLang="en-US" dirty="0"/>
              <a:t>Interaction</a:t>
            </a:r>
          </a:p>
        </p:txBody>
      </p:sp>
      <p:sp>
        <p:nvSpPr>
          <p:cNvPr id="13" name="文本框 12">
            <a:extLst>
              <a:ext uri="{FF2B5EF4-FFF2-40B4-BE49-F238E27FC236}">
                <a16:creationId xmlns:a16="http://schemas.microsoft.com/office/drawing/2014/main" id="{D4734638-D224-457F-BAA0-279E41F68462}"/>
              </a:ext>
            </a:extLst>
          </p:cNvPr>
          <p:cNvSpPr txBox="1"/>
          <p:nvPr/>
        </p:nvSpPr>
        <p:spPr>
          <a:xfrm>
            <a:off x="521540" y="1610303"/>
            <a:ext cx="1138989" cy="369332"/>
          </a:xfrm>
          <a:prstGeom prst="rect">
            <a:avLst/>
          </a:prstGeom>
          <a:noFill/>
        </p:spPr>
        <p:txBody>
          <a:bodyPr wrap="square" rtlCol="0">
            <a:spAutoFit/>
          </a:bodyPr>
          <a:lstStyle/>
          <a:p>
            <a:r>
              <a:rPr lang="en-US" altLang="zh-CN" dirty="0"/>
              <a:t>DBI</a:t>
            </a:r>
            <a:endParaRPr lang="zh-CN" altLang="en-US" dirty="0"/>
          </a:p>
        </p:txBody>
      </p:sp>
      <p:sp>
        <p:nvSpPr>
          <p:cNvPr id="17" name="文本框 16">
            <a:extLst>
              <a:ext uri="{FF2B5EF4-FFF2-40B4-BE49-F238E27FC236}">
                <a16:creationId xmlns:a16="http://schemas.microsoft.com/office/drawing/2014/main" id="{CB05BC9E-6F0E-4126-891F-5AAB004A3EE1}"/>
              </a:ext>
            </a:extLst>
          </p:cNvPr>
          <p:cNvSpPr txBox="1"/>
          <p:nvPr/>
        </p:nvSpPr>
        <p:spPr>
          <a:xfrm>
            <a:off x="8343237" y="1580712"/>
            <a:ext cx="1138989" cy="369332"/>
          </a:xfrm>
          <a:prstGeom prst="rect">
            <a:avLst/>
          </a:prstGeom>
          <a:noFill/>
        </p:spPr>
        <p:txBody>
          <a:bodyPr wrap="square" rtlCol="0">
            <a:spAutoFit/>
          </a:bodyPr>
          <a:lstStyle/>
          <a:p>
            <a:r>
              <a:rPr lang="en-US" altLang="zh-CN" dirty="0">
                <a:hlinkClick r:id="rId6" action="ppaction://hlinksldjump"/>
              </a:rPr>
              <a:t>DBI</a:t>
            </a:r>
            <a:endParaRPr lang="zh-CN" altLang="en-US" dirty="0"/>
          </a:p>
        </p:txBody>
      </p:sp>
      <p:sp>
        <p:nvSpPr>
          <p:cNvPr id="18" name="文本框 17">
            <a:extLst>
              <a:ext uri="{FF2B5EF4-FFF2-40B4-BE49-F238E27FC236}">
                <a16:creationId xmlns:a16="http://schemas.microsoft.com/office/drawing/2014/main" id="{16FC1DCB-D4A3-4CA5-924C-7BB277A1DC30}"/>
              </a:ext>
            </a:extLst>
          </p:cNvPr>
          <p:cNvSpPr txBox="1"/>
          <p:nvPr/>
        </p:nvSpPr>
        <p:spPr>
          <a:xfrm>
            <a:off x="4371474" y="1599332"/>
            <a:ext cx="1138989" cy="369332"/>
          </a:xfrm>
          <a:prstGeom prst="rect">
            <a:avLst/>
          </a:prstGeom>
          <a:noFill/>
        </p:spPr>
        <p:txBody>
          <a:bodyPr wrap="square" rtlCol="0">
            <a:spAutoFit/>
          </a:bodyPr>
          <a:lstStyle/>
          <a:p>
            <a:r>
              <a:rPr lang="en-US" altLang="zh-CN" dirty="0"/>
              <a:t>DBI</a:t>
            </a:r>
            <a:endParaRPr lang="zh-CN" altLang="en-US" dirty="0"/>
          </a:p>
        </p:txBody>
      </p:sp>
      <p:sp>
        <p:nvSpPr>
          <p:cNvPr id="19" name="文本框 18">
            <a:extLst>
              <a:ext uri="{FF2B5EF4-FFF2-40B4-BE49-F238E27FC236}">
                <a16:creationId xmlns:a16="http://schemas.microsoft.com/office/drawing/2014/main" id="{CBB01176-2935-4248-B68D-8451BAA37948}"/>
              </a:ext>
            </a:extLst>
          </p:cNvPr>
          <p:cNvSpPr txBox="1"/>
          <p:nvPr/>
        </p:nvSpPr>
        <p:spPr>
          <a:xfrm>
            <a:off x="1409381" y="1610303"/>
            <a:ext cx="1138989" cy="369332"/>
          </a:xfrm>
          <a:prstGeom prst="rect">
            <a:avLst/>
          </a:prstGeom>
          <a:noFill/>
        </p:spPr>
        <p:txBody>
          <a:bodyPr wrap="square" rtlCol="0">
            <a:spAutoFit/>
          </a:bodyPr>
          <a:lstStyle/>
          <a:p>
            <a:r>
              <a:rPr lang="en-US" altLang="zh-CN" dirty="0" err="1"/>
              <a:t>pSF</a:t>
            </a:r>
            <a:endParaRPr lang="zh-CN" altLang="en-US" dirty="0"/>
          </a:p>
        </p:txBody>
      </p:sp>
      <p:sp>
        <p:nvSpPr>
          <p:cNvPr id="20" name="文本框 19">
            <a:extLst>
              <a:ext uri="{FF2B5EF4-FFF2-40B4-BE49-F238E27FC236}">
                <a16:creationId xmlns:a16="http://schemas.microsoft.com/office/drawing/2014/main" id="{E5E02038-85D2-4CA0-BCEC-38979BCBD624}"/>
              </a:ext>
            </a:extLst>
          </p:cNvPr>
          <p:cNvSpPr txBox="1"/>
          <p:nvPr/>
        </p:nvSpPr>
        <p:spPr>
          <a:xfrm>
            <a:off x="5218366" y="1599332"/>
            <a:ext cx="1138989" cy="369332"/>
          </a:xfrm>
          <a:prstGeom prst="rect">
            <a:avLst/>
          </a:prstGeom>
          <a:noFill/>
        </p:spPr>
        <p:txBody>
          <a:bodyPr wrap="square" rtlCol="0">
            <a:spAutoFit/>
          </a:bodyPr>
          <a:lstStyle/>
          <a:p>
            <a:r>
              <a:rPr lang="en-US" altLang="zh-CN" dirty="0" err="1"/>
              <a:t>pSF</a:t>
            </a:r>
            <a:endParaRPr lang="zh-CN" altLang="en-US" dirty="0"/>
          </a:p>
        </p:txBody>
      </p:sp>
      <p:sp>
        <p:nvSpPr>
          <p:cNvPr id="21" name="文本框 20">
            <a:extLst>
              <a:ext uri="{FF2B5EF4-FFF2-40B4-BE49-F238E27FC236}">
                <a16:creationId xmlns:a16="http://schemas.microsoft.com/office/drawing/2014/main" id="{B70604D1-0D3C-4EC6-BFCE-7D0D3031D45A}"/>
              </a:ext>
            </a:extLst>
          </p:cNvPr>
          <p:cNvSpPr txBox="1"/>
          <p:nvPr/>
        </p:nvSpPr>
        <p:spPr>
          <a:xfrm>
            <a:off x="9190129" y="1576073"/>
            <a:ext cx="1138989" cy="369332"/>
          </a:xfrm>
          <a:prstGeom prst="rect">
            <a:avLst/>
          </a:prstGeom>
          <a:noFill/>
        </p:spPr>
        <p:txBody>
          <a:bodyPr wrap="square" rtlCol="0">
            <a:spAutoFit/>
          </a:bodyPr>
          <a:lstStyle/>
          <a:p>
            <a:r>
              <a:rPr lang="en-US" altLang="zh-CN" dirty="0" err="1"/>
              <a:t>pSF</a:t>
            </a:r>
            <a:endParaRPr lang="zh-CN" altLang="en-US" dirty="0"/>
          </a:p>
        </p:txBody>
      </p:sp>
    </p:spTree>
    <p:extLst>
      <p:ext uri="{BB962C8B-B14F-4D97-AF65-F5344CB8AC3E}">
        <p14:creationId xmlns:p14="http://schemas.microsoft.com/office/powerpoint/2010/main" val="34206456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81"/>
          <p:cNvSpPr txBox="1"/>
          <p:nvPr/>
        </p:nvSpPr>
        <p:spPr>
          <a:xfrm>
            <a:off x="1524001" y="0"/>
            <a:ext cx="10266946" cy="742511"/>
          </a:xfrm>
          <a:prstGeom prst="rect">
            <a:avLst/>
          </a:prstGeom>
          <a:noFill/>
        </p:spPr>
        <p:txBody>
          <a:bodyPr wrap="square" rtlCol="0">
            <a:spAutoFit/>
          </a:bodyPr>
          <a:lstStyle/>
          <a:p>
            <a:pPr>
              <a:lnSpc>
                <a:spcPct val="150000"/>
              </a:lnSpc>
              <a:spcBef>
                <a:spcPct val="50000"/>
              </a:spcBef>
            </a:pPr>
            <a:r>
              <a:rPr lang="en-US" altLang="zh-CN" sz="3200" b="1" dirty="0">
                <a:solidFill>
                  <a:srgbClr val="C00000"/>
                </a:solidFill>
                <a:ea typeface="黑体" charset="0"/>
                <a:cs typeface="黑体" charset="0"/>
              </a:rPr>
              <a:t>3.6 results </a:t>
            </a:r>
            <a:endParaRPr lang="en-US" altLang="zh-CN" sz="3200" b="1" dirty="0">
              <a:solidFill>
                <a:srgbClr val="C00000"/>
              </a:solidFill>
              <a:ea typeface="黑体" charset="0"/>
            </a:endParaRPr>
          </a:p>
        </p:txBody>
      </p:sp>
      <p:sp>
        <p:nvSpPr>
          <p:cNvPr id="7" name="AutoShape 12"/>
          <p:cNvSpPr>
            <a:spLocks noChangeArrowheads="1"/>
          </p:cNvSpPr>
          <p:nvPr/>
        </p:nvSpPr>
        <p:spPr bwMode="auto">
          <a:xfrm>
            <a:off x="1524001" y="778111"/>
            <a:ext cx="8367713" cy="65314"/>
          </a:xfrm>
          <a:custGeom>
            <a:avLst/>
            <a:gdLst>
              <a:gd name="T0" fmla="*/ 0 w 1000"/>
              <a:gd name="T1" fmla="*/ 0 h 1000"/>
              <a:gd name="T2" fmla="*/ 2147483647 w 1000"/>
              <a:gd name="T3" fmla="*/ 0 h 1000"/>
              <a:gd name="T4" fmla="*/ 2147483647 w 1000"/>
              <a:gd name="T5" fmla="*/ 2147483647 h 1000"/>
              <a:gd name="T6" fmla="*/ 0 w 1000"/>
              <a:gd name="T7" fmla="*/ 2147483647 h 1000"/>
              <a:gd name="T8" fmla="*/ 0 w 1000"/>
              <a:gd name="T9" fmla="*/ 0 h 1000"/>
              <a:gd name="T10" fmla="*/ 2147483647 w 1000"/>
              <a:gd name="T11" fmla="*/ 0 h 1000"/>
              <a:gd name="T12" fmla="*/ 0 60000 65536"/>
              <a:gd name="T13" fmla="*/ 0 60000 65536"/>
              <a:gd name="T14" fmla="*/ 0 60000 65536"/>
              <a:gd name="T15" fmla="*/ 0 60000 65536"/>
              <a:gd name="T16" fmla="*/ 0 60000 65536"/>
              <a:gd name="T17" fmla="*/ 0 60000 65536"/>
              <a:gd name="T18" fmla="*/ 0 w 1000"/>
              <a:gd name="T19" fmla="*/ 0 h 1000"/>
              <a:gd name="T20" fmla="*/ 1000 w 1000"/>
              <a:gd name="T21" fmla="*/ 1000 h 1000"/>
            </a:gdLst>
            <a:ahLst/>
            <a:cxnLst>
              <a:cxn ang="T12">
                <a:pos x="T0" y="T1"/>
              </a:cxn>
              <a:cxn ang="T13">
                <a:pos x="T2" y="T3"/>
              </a:cxn>
              <a:cxn ang="T14">
                <a:pos x="T4" y="T5"/>
              </a:cxn>
              <a:cxn ang="T15">
                <a:pos x="T6" y="T7"/>
              </a:cxn>
              <a:cxn ang="T16">
                <a:pos x="T8" y="T9"/>
              </a:cxn>
              <a:cxn ang="T17">
                <a:pos x="T10" y="T11"/>
              </a:cxn>
            </a:cxnLst>
            <a:rect l="T18" t="T19" r="T20" b="T21"/>
            <a:pathLst>
              <a:path w="1000" h="1000" stroke="0">
                <a:moveTo>
                  <a:pt x="0" y="0"/>
                </a:moveTo>
                <a:lnTo>
                  <a:pt x="585" y="0"/>
                </a:lnTo>
                <a:lnTo>
                  <a:pt x="585" y="1000"/>
                </a:lnTo>
                <a:lnTo>
                  <a:pt x="0" y="1000"/>
                </a:lnTo>
                <a:lnTo>
                  <a:pt x="0" y="0"/>
                </a:lnTo>
                <a:close/>
              </a:path>
              <a:path w="1000" h="1000">
                <a:moveTo>
                  <a:pt x="0" y="0"/>
                </a:moveTo>
                <a:lnTo>
                  <a:pt x="1000" y="0"/>
                </a:lnTo>
              </a:path>
            </a:pathLst>
          </a:custGeom>
          <a:solidFill>
            <a:srgbClr val="C00000"/>
          </a:solidFill>
          <a:ln w="9525">
            <a:solidFill>
              <a:srgbClr val="C00000"/>
            </a:solidFill>
            <a:round/>
            <a:headEnd/>
            <a:tailEnd/>
          </a:ln>
        </p:spPr>
        <p:txBody>
          <a:bodyPr/>
          <a:lstStyle/>
          <a:p>
            <a:endParaRPr lang="zh-CN" altLang="en-US">
              <a:solidFill>
                <a:prstClr val="black"/>
              </a:solidFill>
            </a:endParaRPr>
          </a:p>
        </p:txBody>
      </p:sp>
      <p:pic>
        <p:nvPicPr>
          <p:cNvPr id="3" name="图片 2">
            <a:extLst>
              <a:ext uri="{FF2B5EF4-FFF2-40B4-BE49-F238E27FC236}">
                <a16:creationId xmlns:a16="http://schemas.microsoft.com/office/drawing/2014/main" id="{8A9F5002-6E04-42D3-9D09-710D8B72855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1141606"/>
            <a:ext cx="5487166" cy="5601482"/>
          </a:xfrm>
          <a:prstGeom prst="rect">
            <a:avLst/>
          </a:prstGeom>
        </p:spPr>
      </p:pic>
      <p:pic>
        <p:nvPicPr>
          <p:cNvPr id="5" name="图片 4">
            <a:extLst>
              <a:ext uri="{FF2B5EF4-FFF2-40B4-BE49-F238E27FC236}">
                <a16:creationId xmlns:a16="http://schemas.microsoft.com/office/drawing/2014/main" id="{77EDF406-7174-4645-BAB7-8CE33465445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8901" y="1325488"/>
            <a:ext cx="5136165" cy="5417600"/>
          </a:xfrm>
          <a:prstGeom prst="rect">
            <a:avLst/>
          </a:prstGeom>
        </p:spPr>
      </p:pic>
    </p:spTree>
    <p:extLst>
      <p:ext uri="{BB962C8B-B14F-4D97-AF65-F5344CB8AC3E}">
        <p14:creationId xmlns:p14="http://schemas.microsoft.com/office/powerpoint/2010/main" val="1265761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81"/>
          <p:cNvSpPr txBox="1"/>
          <p:nvPr/>
        </p:nvSpPr>
        <p:spPr>
          <a:xfrm>
            <a:off x="1524001" y="0"/>
            <a:ext cx="10266946" cy="742511"/>
          </a:xfrm>
          <a:prstGeom prst="rect">
            <a:avLst/>
          </a:prstGeom>
          <a:noFill/>
        </p:spPr>
        <p:txBody>
          <a:bodyPr wrap="square" rtlCol="0">
            <a:spAutoFit/>
          </a:bodyPr>
          <a:lstStyle/>
          <a:p>
            <a:pPr>
              <a:lnSpc>
                <a:spcPct val="150000"/>
              </a:lnSpc>
              <a:spcBef>
                <a:spcPct val="50000"/>
              </a:spcBef>
            </a:pPr>
            <a:r>
              <a:rPr lang="en-US" altLang="zh-CN" sz="3200" b="1" dirty="0">
                <a:solidFill>
                  <a:srgbClr val="C00000"/>
                </a:solidFill>
                <a:ea typeface="黑体" charset="0"/>
                <a:cs typeface="黑体" charset="0"/>
              </a:rPr>
              <a:t>3.6 results </a:t>
            </a:r>
            <a:endParaRPr lang="en-US" altLang="zh-CN" sz="3200" b="1" dirty="0">
              <a:solidFill>
                <a:srgbClr val="C00000"/>
              </a:solidFill>
              <a:ea typeface="黑体" charset="0"/>
            </a:endParaRPr>
          </a:p>
        </p:txBody>
      </p:sp>
      <p:sp>
        <p:nvSpPr>
          <p:cNvPr id="7" name="AutoShape 12"/>
          <p:cNvSpPr>
            <a:spLocks noChangeArrowheads="1"/>
          </p:cNvSpPr>
          <p:nvPr/>
        </p:nvSpPr>
        <p:spPr bwMode="auto">
          <a:xfrm>
            <a:off x="1524001" y="778111"/>
            <a:ext cx="8367713" cy="65314"/>
          </a:xfrm>
          <a:custGeom>
            <a:avLst/>
            <a:gdLst>
              <a:gd name="T0" fmla="*/ 0 w 1000"/>
              <a:gd name="T1" fmla="*/ 0 h 1000"/>
              <a:gd name="T2" fmla="*/ 2147483647 w 1000"/>
              <a:gd name="T3" fmla="*/ 0 h 1000"/>
              <a:gd name="T4" fmla="*/ 2147483647 w 1000"/>
              <a:gd name="T5" fmla="*/ 2147483647 h 1000"/>
              <a:gd name="T6" fmla="*/ 0 w 1000"/>
              <a:gd name="T7" fmla="*/ 2147483647 h 1000"/>
              <a:gd name="T8" fmla="*/ 0 w 1000"/>
              <a:gd name="T9" fmla="*/ 0 h 1000"/>
              <a:gd name="T10" fmla="*/ 2147483647 w 1000"/>
              <a:gd name="T11" fmla="*/ 0 h 1000"/>
              <a:gd name="T12" fmla="*/ 0 60000 65536"/>
              <a:gd name="T13" fmla="*/ 0 60000 65536"/>
              <a:gd name="T14" fmla="*/ 0 60000 65536"/>
              <a:gd name="T15" fmla="*/ 0 60000 65536"/>
              <a:gd name="T16" fmla="*/ 0 60000 65536"/>
              <a:gd name="T17" fmla="*/ 0 60000 65536"/>
              <a:gd name="T18" fmla="*/ 0 w 1000"/>
              <a:gd name="T19" fmla="*/ 0 h 1000"/>
              <a:gd name="T20" fmla="*/ 1000 w 1000"/>
              <a:gd name="T21" fmla="*/ 1000 h 1000"/>
            </a:gdLst>
            <a:ahLst/>
            <a:cxnLst>
              <a:cxn ang="T12">
                <a:pos x="T0" y="T1"/>
              </a:cxn>
              <a:cxn ang="T13">
                <a:pos x="T2" y="T3"/>
              </a:cxn>
              <a:cxn ang="T14">
                <a:pos x="T4" y="T5"/>
              </a:cxn>
              <a:cxn ang="T15">
                <a:pos x="T6" y="T7"/>
              </a:cxn>
              <a:cxn ang="T16">
                <a:pos x="T8" y="T9"/>
              </a:cxn>
              <a:cxn ang="T17">
                <a:pos x="T10" y="T11"/>
              </a:cxn>
            </a:cxnLst>
            <a:rect l="T18" t="T19" r="T20" b="T21"/>
            <a:pathLst>
              <a:path w="1000" h="1000" stroke="0">
                <a:moveTo>
                  <a:pt x="0" y="0"/>
                </a:moveTo>
                <a:lnTo>
                  <a:pt x="585" y="0"/>
                </a:lnTo>
                <a:lnTo>
                  <a:pt x="585" y="1000"/>
                </a:lnTo>
                <a:lnTo>
                  <a:pt x="0" y="1000"/>
                </a:lnTo>
                <a:lnTo>
                  <a:pt x="0" y="0"/>
                </a:lnTo>
                <a:close/>
              </a:path>
              <a:path w="1000" h="1000">
                <a:moveTo>
                  <a:pt x="0" y="0"/>
                </a:moveTo>
                <a:lnTo>
                  <a:pt x="1000" y="0"/>
                </a:lnTo>
              </a:path>
            </a:pathLst>
          </a:custGeom>
          <a:solidFill>
            <a:srgbClr val="C00000"/>
          </a:solidFill>
          <a:ln w="9525">
            <a:solidFill>
              <a:srgbClr val="C00000"/>
            </a:solidFill>
            <a:round/>
            <a:headEnd/>
            <a:tailEnd/>
          </a:ln>
        </p:spPr>
        <p:txBody>
          <a:bodyPr/>
          <a:lstStyle/>
          <a:p>
            <a:endParaRPr lang="zh-CN" altLang="en-US">
              <a:solidFill>
                <a:prstClr val="black"/>
              </a:solidFill>
            </a:endParaRPr>
          </a:p>
        </p:txBody>
      </p:sp>
      <p:pic>
        <p:nvPicPr>
          <p:cNvPr id="5" name="图片 4">
            <a:extLst>
              <a:ext uri="{FF2B5EF4-FFF2-40B4-BE49-F238E27FC236}">
                <a16:creationId xmlns:a16="http://schemas.microsoft.com/office/drawing/2014/main" id="{9805F71C-9161-4F3C-8D56-DDBAF2CCE7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0865" y="1277673"/>
            <a:ext cx="7362473" cy="5252079"/>
          </a:xfrm>
          <a:prstGeom prst="rect">
            <a:avLst/>
          </a:prstGeom>
        </p:spPr>
      </p:pic>
      <p:sp>
        <p:nvSpPr>
          <p:cNvPr id="9" name="文本框 8">
            <a:extLst>
              <a:ext uri="{FF2B5EF4-FFF2-40B4-BE49-F238E27FC236}">
                <a16:creationId xmlns:a16="http://schemas.microsoft.com/office/drawing/2014/main" id="{35F462BA-D25F-4C49-9328-76A3EDA9620D}"/>
              </a:ext>
            </a:extLst>
          </p:cNvPr>
          <p:cNvSpPr txBox="1"/>
          <p:nvPr/>
        </p:nvSpPr>
        <p:spPr>
          <a:xfrm>
            <a:off x="7020177" y="2991217"/>
            <a:ext cx="6096000" cy="646331"/>
          </a:xfrm>
          <a:prstGeom prst="rect">
            <a:avLst/>
          </a:prstGeom>
          <a:noFill/>
        </p:spPr>
        <p:txBody>
          <a:bodyPr wrap="square">
            <a:spAutoFit/>
          </a:bodyPr>
          <a:lstStyle/>
          <a:p>
            <a:r>
              <a:rPr lang="en-US" altLang="zh-CN" dirty="0">
                <a:solidFill>
                  <a:srgbClr val="FF0000"/>
                </a:solidFill>
              </a:rPr>
              <a:t>The</a:t>
            </a:r>
            <a:r>
              <a:rPr lang="zh-CN" altLang="en-US" dirty="0">
                <a:solidFill>
                  <a:srgbClr val="FF0000"/>
                </a:solidFill>
              </a:rPr>
              <a:t> </a:t>
            </a:r>
            <a:r>
              <a:rPr lang="en-US" altLang="zh-CN" dirty="0">
                <a:solidFill>
                  <a:srgbClr val="FF0000"/>
                </a:solidFill>
              </a:rPr>
              <a:t>choice</a:t>
            </a:r>
            <a:r>
              <a:rPr lang="zh-CN" altLang="en-US" dirty="0">
                <a:solidFill>
                  <a:srgbClr val="FF0000"/>
                </a:solidFill>
              </a:rPr>
              <a:t> </a:t>
            </a:r>
            <a:r>
              <a:rPr lang="en-US" altLang="zh-CN" dirty="0">
                <a:solidFill>
                  <a:srgbClr val="FF0000"/>
                </a:solidFill>
              </a:rPr>
              <a:t>of</a:t>
            </a:r>
            <a:r>
              <a:rPr lang="zh-CN" altLang="en-US" dirty="0">
                <a:solidFill>
                  <a:srgbClr val="FF0000"/>
                </a:solidFill>
              </a:rPr>
              <a:t> atoms for the pairwise comparisons </a:t>
            </a:r>
            <a:endParaRPr lang="en-US" altLang="zh-CN" dirty="0">
              <a:solidFill>
                <a:srgbClr val="FF0000"/>
              </a:solidFill>
            </a:endParaRPr>
          </a:p>
          <a:p>
            <a:r>
              <a:rPr lang="zh-CN" altLang="en-US" dirty="0">
                <a:solidFill>
                  <a:srgbClr val="FF0000"/>
                </a:solidFill>
              </a:rPr>
              <a:t>when clustering </a:t>
            </a:r>
            <a:r>
              <a:rPr lang="en-US" altLang="zh-CN" dirty="0">
                <a:solidFill>
                  <a:srgbClr val="FF0000"/>
                </a:solidFill>
              </a:rPr>
              <a:t>is important.</a:t>
            </a:r>
            <a:endParaRPr lang="zh-CN" altLang="en-US" dirty="0">
              <a:solidFill>
                <a:srgbClr val="FF0000"/>
              </a:solidFill>
            </a:endParaRPr>
          </a:p>
        </p:txBody>
      </p:sp>
    </p:spTree>
    <p:extLst>
      <p:ext uri="{BB962C8B-B14F-4D97-AF65-F5344CB8AC3E}">
        <p14:creationId xmlns:p14="http://schemas.microsoft.com/office/powerpoint/2010/main" val="28742037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81"/>
          <p:cNvSpPr txBox="1"/>
          <p:nvPr/>
        </p:nvSpPr>
        <p:spPr>
          <a:xfrm>
            <a:off x="1524001" y="0"/>
            <a:ext cx="10266946" cy="742511"/>
          </a:xfrm>
          <a:prstGeom prst="rect">
            <a:avLst/>
          </a:prstGeom>
          <a:noFill/>
        </p:spPr>
        <p:txBody>
          <a:bodyPr wrap="square" rtlCol="0">
            <a:spAutoFit/>
          </a:bodyPr>
          <a:lstStyle/>
          <a:p>
            <a:pPr>
              <a:lnSpc>
                <a:spcPct val="150000"/>
              </a:lnSpc>
              <a:spcBef>
                <a:spcPct val="50000"/>
              </a:spcBef>
            </a:pPr>
            <a:r>
              <a:rPr lang="en-US" altLang="zh-CN" sz="3200" b="1" dirty="0">
                <a:solidFill>
                  <a:srgbClr val="C00000"/>
                </a:solidFill>
                <a:ea typeface="黑体" charset="0"/>
                <a:cs typeface="黑体" charset="0"/>
              </a:rPr>
              <a:t>3.6 results </a:t>
            </a:r>
            <a:endParaRPr lang="en-US" altLang="zh-CN" sz="3200" b="1" dirty="0">
              <a:solidFill>
                <a:srgbClr val="C00000"/>
              </a:solidFill>
              <a:ea typeface="黑体" charset="0"/>
            </a:endParaRPr>
          </a:p>
        </p:txBody>
      </p:sp>
      <p:sp>
        <p:nvSpPr>
          <p:cNvPr id="7" name="AutoShape 12"/>
          <p:cNvSpPr>
            <a:spLocks noChangeArrowheads="1"/>
          </p:cNvSpPr>
          <p:nvPr/>
        </p:nvSpPr>
        <p:spPr bwMode="auto">
          <a:xfrm>
            <a:off x="1524001" y="778111"/>
            <a:ext cx="8367713" cy="65314"/>
          </a:xfrm>
          <a:custGeom>
            <a:avLst/>
            <a:gdLst>
              <a:gd name="T0" fmla="*/ 0 w 1000"/>
              <a:gd name="T1" fmla="*/ 0 h 1000"/>
              <a:gd name="T2" fmla="*/ 2147483647 w 1000"/>
              <a:gd name="T3" fmla="*/ 0 h 1000"/>
              <a:gd name="T4" fmla="*/ 2147483647 w 1000"/>
              <a:gd name="T5" fmla="*/ 2147483647 h 1000"/>
              <a:gd name="T6" fmla="*/ 0 w 1000"/>
              <a:gd name="T7" fmla="*/ 2147483647 h 1000"/>
              <a:gd name="T8" fmla="*/ 0 w 1000"/>
              <a:gd name="T9" fmla="*/ 0 h 1000"/>
              <a:gd name="T10" fmla="*/ 2147483647 w 1000"/>
              <a:gd name="T11" fmla="*/ 0 h 1000"/>
              <a:gd name="T12" fmla="*/ 0 60000 65536"/>
              <a:gd name="T13" fmla="*/ 0 60000 65536"/>
              <a:gd name="T14" fmla="*/ 0 60000 65536"/>
              <a:gd name="T15" fmla="*/ 0 60000 65536"/>
              <a:gd name="T16" fmla="*/ 0 60000 65536"/>
              <a:gd name="T17" fmla="*/ 0 60000 65536"/>
              <a:gd name="T18" fmla="*/ 0 w 1000"/>
              <a:gd name="T19" fmla="*/ 0 h 1000"/>
              <a:gd name="T20" fmla="*/ 1000 w 1000"/>
              <a:gd name="T21" fmla="*/ 1000 h 1000"/>
            </a:gdLst>
            <a:ahLst/>
            <a:cxnLst>
              <a:cxn ang="T12">
                <a:pos x="T0" y="T1"/>
              </a:cxn>
              <a:cxn ang="T13">
                <a:pos x="T2" y="T3"/>
              </a:cxn>
              <a:cxn ang="T14">
                <a:pos x="T4" y="T5"/>
              </a:cxn>
              <a:cxn ang="T15">
                <a:pos x="T6" y="T7"/>
              </a:cxn>
              <a:cxn ang="T16">
                <a:pos x="T8" y="T9"/>
              </a:cxn>
              <a:cxn ang="T17">
                <a:pos x="T10" y="T11"/>
              </a:cxn>
            </a:cxnLst>
            <a:rect l="T18" t="T19" r="T20" b="T21"/>
            <a:pathLst>
              <a:path w="1000" h="1000" stroke="0">
                <a:moveTo>
                  <a:pt x="0" y="0"/>
                </a:moveTo>
                <a:lnTo>
                  <a:pt x="585" y="0"/>
                </a:lnTo>
                <a:lnTo>
                  <a:pt x="585" y="1000"/>
                </a:lnTo>
                <a:lnTo>
                  <a:pt x="0" y="1000"/>
                </a:lnTo>
                <a:lnTo>
                  <a:pt x="0" y="0"/>
                </a:lnTo>
                <a:close/>
              </a:path>
              <a:path w="1000" h="1000">
                <a:moveTo>
                  <a:pt x="0" y="0"/>
                </a:moveTo>
                <a:lnTo>
                  <a:pt x="1000" y="0"/>
                </a:lnTo>
              </a:path>
            </a:pathLst>
          </a:custGeom>
          <a:solidFill>
            <a:srgbClr val="C00000"/>
          </a:solidFill>
          <a:ln w="9525">
            <a:solidFill>
              <a:srgbClr val="C00000"/>
            </a:solidFill>
            <a:round/>
            <a:headEnd/>
            <a:tailEnd/>
          </a:ln>
        </p:spPr>
        <p:txBody>
          <a:bodyPr/>
          <a:lstStyle/>
          <a:p>
            <a:endParaRPr lang="zh-CN" altLang="en-US">
              <a:solidFill>
                <a:prstClr val="black"/>
              </a:solidFill>
            </a:endParaRPr>
          </a:p>
        </p:txBody>
      </p:sp>
      <p:pic>
        <p:nvPicPr>
          <p:cNvPr id="3" name="图片 2">
            <a:extLst>
              <a:ext uri="{FF2B5EF4-FFF2-40B4-BE49-F238E27FC236}">
                <a16:creationId xmlns:a16="http://schemas.microsoft.com/office/drawing/2014/main" id="{78C9FB33-A10C-4FE4-9F5C-1BF9678BFB5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792" y="2273032"/>
            <a:ext cx="5661153" cy="3264041"/>
          </a:xfrm>
          <a:prstGeom prst="rect">
            <a:avLst/>
          </a:prstGeom>
        </p:spPr>
      </p:pic>
      <p:pic>
        <p:nvPicPr>
          <p:cNvPr id="5" name="图片 4">
            <a:extLst>
              <a:ext uri="{FF2B5EF4-FFF2-40B4-BE49-F238E27FC236}">
                <a16:creationId xmlns:a16="http://schemas.microsoft.com/office/drawing/2014/main" id="{F74D85AC-3FD3-421B-B0EA-DCF545DC07C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80823" y="2047631"/>
            <a:ext cx="5810124" cy="3714845"/>
          </a:xfrm>
          <a:prstGeom prst="rect">
            <a:avLst/>
          </a:prstGeom>
        </p:spPr>
      </p:pic>
    </p:spTree>
    <p:extLst>
      <p:ext uri="{BB962C8B-B14F-4D97-AF65-F5344CB8AC3E}">
        <p14:creationId xmlns:p14="http://schemas.microsoft.com/office/powerpoint/2010/main" val="14378576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Box 2"/>
          <p:cNvSpPr txBox="1">
            <a:spLocks noChangeArrowheads="1"/>
          </p:cNvSpPr>
          <p:nvPr/>
        </p:nvSpPr>
        <p:spPr bwMode="auto">
          <a:xfrm>
            <a:off x="2565400" y="1533777"/>
            <a:ext cx="7416800" cy="34718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marL="514350" indent="-514350">
              <a:lnSpc>
                <a:spcPct val="150000"/>
              </a:lnSpc>
              <a:spcBef>
                <a:spcPct val="50000"/>
              </a:spcBef>
              <a:buAutoNum type="arabicPeriod"/>
            </a:pPr>
            <a:r>
              <a:rPr lang="en-US" altLang="zh-CN" sz="3000" b="1" dirty="0">
                <a:ea typeface="黑体" charset="0"/>
              </a:rPr>
              <a:t>About the Author</a:t>
            </a:r>
          </a:p>
          <a:p>
            <a:pPr marL="514350" indent="-514350">
              <a:lnSpc>
                <a:spcPct val="150000"/>
              </a:lnSpc>
              <a:spcBef>
                <a:spcPct val="50000"/>
              </a:spcBef>
              <a:buAutoNum type="arabicPeriod"/>
            </a:pPr>
            <a:r>
              <a:rPr lang="en-US" altLang="zh-CN" sz="3000" b="1" dirty="0">
                <a:ea typeface="黑体" charset="0"/>
              </a:rPr>
              <a:t>Methods</a:t>
            </a:r>
          </a:p>
          <a:p>
            <a:pPr>
              <a:lnSpc>
                <a:spcPct val="150000"/>
              </a:lnSpc>
              <a:spcBef>
                <a:spcPct val="50000"/>
              </a:spcBef>
            </a:pPr>
            <a:r>
              <a:rPr lang="en-US" altLang="zh-CN" sz="3000" b="1" dirty="0">
                <a:ea typeface="黑体" charset="0"/>
              </a:rPr>
              <a:t>3.  Results and Discussion</a:t>
            </a:r>
          </a:p>
          <a:p>
            <a:pPr>
              <a:lnSpc>
                <a:spcPct val="150000"/>
              </a:lnSpc>
              <a:spcBef>
                <a:spcPct val="50000"/>
              </a:spcBef>
            </a:pPr>
            <a:r>
              <a:rPr lang="en-US" altLang="zh-CN" sz="3000" b="1" dirty="0">
                <a:solidFill>
                  <a:srgbClr val="C00000"/>
                </a:solidFill>
                <a:ea typeface="黑体" charset="0"/>
              </a:rPr>
              <a:t>4.  Summary</a:t>
            </a:r>
          </a:p>
        </p:txBody>
      </p:sp>
      <p:sp>
        <p:nvSpPr>
          <p:cNvPr id="3" name="TextBox 2"/>
          <p:cNvSpPr txBox="1"/>
          <p:nvPr/>
        </p:nvSpPr>
        <p:spPr>
          <a:xfrm>
            <a:off x="2649855" y="61086"/>
            <a:ext cx="6892290" cy="707886"/>
          </a:xfrm>
          <a:prstGeom prst="rect">
            <a:avLst/>
          </a:prstGeom>
          <a:noFill/>
        </p:spPr>
        <p:txBody>
          <a:bodyPr wrap="square" rtlCol="0">
            <a:spAutoFit/>
          </a:bodyPr>
          <a:lstStyle/>
          <a:p>
            <a:pPr algn="ctr"/>
            <a:r>
              <a:rPr lang="zh-CN" altLang="en-US" sz="4000" b="1" dirty="0">
                <a:solidFill>
                  <a:srgbClr val="C00000"/>
                </a:solidFill>
                <a:latin typeface="+mj-lt"/>
                <a:ea typeface="黑体" pitchFamily="49" charset="-122"/>
              </a:rPr>
              <a:t> </a:t>
            </a:r>
            <a:r>
              <a:rPr lang="en-US" altLang="zh-CN" sz="4000" b="1" dirty="0">
                <a:solidFill>
                  <a:srgbClr val="C00000"/>
                </a:solidFill>
                <a:latin typeface="+mj-lt"/>
                <a:ea typeface="黑体" pitchFamily="49" charset="-122"/>
              </a:rPr>
              <a:t>CONTENT</a:t>
            </a:r>
            <a:endParaRPr lang="zh-CN" altLang="en-US" sz="4000" b="1" dirty="0">
              <a:solidFill>
                <a:srgbClr val="C00000"/>
              </a:solidFill>
              <a:latin typeface="+mj-lt"/>
              <a:ea typeface="黑体" pitchFamily="49" charset="-122"/>
            </a:endParaRPr>
          </a:p>
        </p:txBody>
      </p:sp>
      <p:cxnSp>
        <p:nvCxnSpPr>
          <p:cNvPr id="5" name="直接连接符 4"/>
          <p:cNvCxnSpPr/>
          <p:nvPr/>
        </p:nvCxnSpPr>
        <p:spPr>
          <a:xfrm>
            <a:off x="1524001" y="840365"/>
            <a:ext cx="8362765" cy="0"/>
          </a:xfrm>
          <a:prstGeom prst="line">
            <a:avLst/>
          </a:prstGeom>
          <a:ln w="38100">
            <a:solidFill>
              <a:srgbClr val="C00000"/>
            </a:solidFill>
          </a:ln>
        </p:spPr>
        <p:style>
          <a:lnRef idx="2">
            <a:schemeClr val="accent1"/>
          </a:lnRef>
          <a:fillRef idx="0">
            <a:schemeClr val="accent1"/>
          </a:fillRef>
          <a:effectRef idx="1">
            <a:schemeClr val="accent1"/>
          </a:effectRef>
          <a:fontRef idx="minor">
            <a:schemeClr val="tx1"/>
          </a:fontRef>
        </p:style>
      </p:cxnSp>
      <p:sp>
        <p:nvSpPr>
          <p:cNvPr id="2" name="灯片编号占位符 1"/>
          <p:cNvSpPr>
            <a:spLocks noGrp="1"/>
          </p:cNvSpPr>
          <p:nvPr>
            <p:ph type="sldNum" sz="quarter" idx="12"/>
          </p:nvPr>
        </p:nvSpPr>
        <p:spPr/>
        <p:txBody>
          <a:bodyPr/>
          <a:lstStyle/>
          <a:p>
            <a:fld id="{5B8AC867-72ED-42EA-92C6-36FC511EE56C}" type="slidenum">
              <a:rPr lang="zh-CN" altLang="en-US" smtClean="0"/>
              <a:t>22</a:t>
            </a:fld>
            <a:endParaRPr lang="zh-CN" altLang="en-US"/>
          </a:p>
        </p:txBody>
      </p:sp>
    </p:spTree>
    <p:extLst>
      <p:ext uri="{BB962C8B-B14F-4D97-AF65-F5344CB8AC3E}">
        <p14:creationId xmlns:p14="http://schemas.microsoft.com/office/powerpoint/2010/main" val="17221557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AutoShape 12"/>
          <p:cNvSpPr>
            <a:spLocks noChangeArrowheads="1"/>
          </p:cNvSpPr>
          <p:nvPr/>
        </p:nvSpPr>
        <p:spPr bwMode="auto">
          <a:xfrm>
            <a:off x="1524001" y="778111"/>
            <a:ext cx="8367713" cy="65314"/>
          </a:xfrm>
          <a:custGeom>
            <a:avLst/>
            <a:gdLst>
              <a:gd name="T0" fmla="*/ 0 w 1000"/>
              <a:gd name="T1" fmla="*/ 0 h 1000"/>
              <a:gd name="T2" fmla="*/ 2147483647 w 1000"/>
              <a:gd name="T3" fmla="*/ 0 h 1000"/>
              <a:gd name="T4" fmla="*/ 2147483647 w 1000"/>
              <a:gd name="T5" fmla="*/ 2147483647 h 1000"/>
              <a:gd name="T6" fmla="*/ 0 w 1000"/>
              <a:gd name="T7" fmla="*/ 2147483647 h 1000"/>
              <a:gd name="T8" fmla="*/ 0 w 1000"/>
              <a:gd name="T9" fmla="*/ 0 h 1000"/>
              <a:gd name="T10" fmla="*/ 2147483647 w 1000"/>
              <a:gd name="T11" fmla="*/ 0 h 1000"/>
              <a:gd name="T12" fmla="*/ 0 60000 65536"/>
              <a:gd name="T13" fmla="*/ 0 60000 65536"/>
              <a:gd name="T14" fmla="*/ 0 60000 65536"/>
              <a:gd name="T15" fmla="*/ 0 60000 65536"/>
              <a:gd name="T16" fmla="*/ 0 60000 65536"/>
              <a:gd name="T17" fmla="*/ 0 60000 65536"/>
              <a:gd name="T18" fmla="*/ 0 w 1000"/>
              <a:gd name="T19" fmla="*/ 0 h 1000"/>
              <a:gd name="T20" fmla="*/ 1000 w 1000"/>
              <a:gd name="T21" fmla="*/ 1000 h 1000"/>
            </a:gdLst>
            <a:ahLst/>
            <a:cxnLst>
              <a:cxn ang="T12">
                <a:pos x="T0" y="T1"/>
              </a:cxn>
              <a:cxn ang="T13">
                <a:pos x="T2" y="T3"/>
              </a:cxn>
              <a:cxn ang="T14">
                <a:pos x="T4" y="T5"/>
              </a:cxn>
              <a:cxn ang="T15">
                <a:pos x="T6" y="T7"/>
              </a:cxn>
              <a:cxn ang="T16">
                <a:pos x="T8" y="T9"/>
              </a:cxn>
              <a:cxn ang="T17">
                <a:pos x="T10" y="T11"/>
              </a:cxn>
            </a:cxnLst>
            <a:rect l="T18" t="T19" r="T20" b="T21"/>
            <a:pathLst>
              <a:path w="1000" h="1000" stroke="0">
                <a:moveTo>
                  <a:pt x="0" y="0"/>
                </a:moveTo>
                <a:lnTo>
                  <a:pt x="585" y="0"/>
                </a:lnTo>
                <a:lnTo>
                  <a:pt x="585" y="1000"/>
                </a:lnTo>
                <a:lnTo>
                  <a:pt x="0" y="1000"/>
                </a:lnTo>
                <a:lnTo>
                  <a:pt x="0" y="0"/>
                </a:lnTo>
                <a:close/>
              </a:path>
              <a:path w="1000" h="1000">
                <a:moveTo>
                  <a:pt x="0" y="0"/>
                </a:moveTo>
                <a:lnTo>
                  <a:pt x="1000" y="0"/>
                </a:lnTo>
              </a:path>
            </a:pathLst>
          </a:custGeom>
          <a:solidFill>
            <a:srgbClr val="C00000"/>
          </a:solidFill>
          <a:ln w="9525">
            <a:solidFill>
              <a:srgbClr val="C00000"/>
            </a:solidFill>
            <a:round/>
            <a:headEnd/>
            <a:tailEnd/>
          </a:ln>
        </p:spPr>
        <p:txBody>
          <a:bodyPr/>
          <a:lstStyle/>
          <a:p>
            <a:endParaRPr lang="zh-CN" altLang="en-US">
              <a:solidFill>
                <a:prstClr val="black"/>
              </a:solidFill>
            </a:endParaRPr>
          </a:p>
        </p:txBody>
      </p:sp>
      <p:sp>
        <p:nvSpPr>
          <p:cNvPr id="9" name="TextBox 81"/>
          <p:cNvSpPr txBox="1"/>
          <p:nvPr/>
        </p:nvSpPr>
        <p:spPr>
          <a:xfrm>
            <a:off x="1524001" y="1"/>
            <a:ext cx="7691049" cy="742511"/>
          </a:xfrm>
          <a:prstGeom prst="rect">
            <a:avLst/>
          </a:prstGeom>
          <a:noFill/>
        </p:spPr>
        <p:txBody>
          <a:bodyPr wrap="square" rtlCol="0">
            <a:spAutoFit/>
          </a:bodyPr>
          <a:lstStyle/>
          <a:p>
            <a:pPr>
              <a:lnSpc>
                <a:spcPct val="150000"/>
              </a:lnSpc>
              <a:spcBef>
                <a:spcPct val="50000"/>
              </a:spcBef>
            </a:pPr>
            <a:r>
              <a:rPr lang="en-US" altLang="zh-CN" sz="3200" b="1" dirty="0">
                <a:solidFill>
                  <a:srgbClr val="C00000"/>
                </a:solidFill>
                <a:ea typeface="黑体" charset="0"/>
                <a:cs typeface="黑体" charset="0"/>
              </a:rPr>
              <a:t>5. Summary</a:t>
            </a:r>
          </a:p>
        </p:txBody>
      </p:sp>
      <p:sp>
        <p:nvSpPr>
          <p:cNvPr id="2" name="灯片编号占位符 1"/>
          <p:cNvSpPr>
            <a:spLocks noGrp="1"/>
          </p:cNvSpPr>
          <p:nvPr>
            <p:ph type="sldNum" sz="quarter" idx="12"/>
          </p:nvPr>
        </p:nvSpPr>
        <p:spPr/>
        <p:txBody>
          <a:bodyPr/>
          <a:lstStyle/>
          <a:p>
            <a:fld id="{5B8AC867-72ED-42EA-92C6-36FC511EE56C}" type="slidenum">
              <a:rPr lang="zh-CN" altLang="en-US" smtClean="0"/>
              <a:t>23</a:t>
            </a:fld>
            <a:endParaRPr lang="zh-CN" altLang="en-US"/>
          </a:p>
        </p:txBody>
      </p:sp>
      <p:sp>
        <p:nvSpPr>
          <p:cNvPr id="11" name="文本框 10">
            <a:extLst>
              <a:ext uri="{FF2B5EF4-FFF2-40B4-BE49-F238E27FC236}">
                <a16:creationId xmlns:a16="http://schemas.microsoft.com/office/drawing/2014/main" id="{A3443E4D-CE4D-48EE-A392-B204D424528F}"/>
              </a:ext>
            </a:extLst>
          </p:cNvPr>
          <p:cNvSpPr txBox="1"/>
          <p:nvPr/>
        </p:nvSpPr>
        <p:spPr>
          <a:xfrm>
            <a:off x="1120226" y="1176332"/>
            <a:ext cx="10149559" cy="4505336"/>
          </a:xfrm>
          <a:prstGeom prst="rect">
            <a:avLst/>
          </a:prstGeom>
          <a:noFill/>
        </p:spPr>
        <p:txBody>
          <a:bodyPr wrap="square">
            <a:spAutoFit/>
          </a:bodyPr>
          <a:lstStyle/>
          <a:p>
            <a:pPr marL="360000" indent="457200">
              <a:lnSpc>
                <a:spcPct val="150000"/>
              </a:lnSpc>
              <a:spcBef>
                <a:spcPts val="600"/>
              </a:spcBef>
              <a:buAutoNum type="arabicPeriod"/>
            </a:pPr>
            <a:r>
              <a:rPr lang="en-US" altLang="zh-CN" dirty="0"/>
              <a:t>V</a:t>
            </a:r>
            <a:r>
              <a:rPr lang="zh-CN" altLang="en-US" dirty="0"/>
              <a:t>arious algorithms </a:t>
            </a:r>
            <a:r>
              <a:rPr lang="en-US" altLang="zh-CN" dirty="0"/>
              <a:t>show </a:t>
            </a:r>
            <a:r>
              <a:rPr lang="zh-CN" altLang="en-US" dirty="0"/>
              <a:t>widely different behavior</a:t>
            </a:r>
            <a:r>
              <a:rPr lang="en-US" altLang="zh-CN" dirty="0"/>
              <a:t>s</a:t>
            </a:r>
          </a:p>
          <a:p>
            <a:pPr marL="360000" indent="457200">
              <a:lnSpc>
                <a:spcPct val="150000"/>
              </a:lnSpc>
              <a:spcBef>
                <a:spcPts val="600"/>
              </a:spcBef>
              <a:buAutoNum type="arabicPeriod"/>
            </a:pPr>
            <a:r>
              <a:rPr lang="en-US" altLang="zh-CN" dirty="0"/>
              <a:t>The performance of a given algorithm is strongly dependent  on the choice of cluster count and the    choice of atoms for the pairwise comparison</a:t>
            </a:r>
          </a:p>
          <a:p>
            <a:pPr marL="360000" indent="457200">
              <a:lnSpc>
                <a:spcPct val="150000"/>
              </a:lnSpc>
              <a:spcBef>
                <a:spcPts val="600"/>
              </a:spcBef>
              <a:buAutoNum type="arabicPeriod"/>
            </a:pPr>
            <a:r>
              <a:rPr lang="zh-CN" altLang="en-US" dirty="0"/>
              <a:t>Evaluation of the relative performance was made possible through visualization of the </a:t>
            </a:r>
            <a:r>
              <a:rPr lang="en-US" altLang="zh-CN" dirty="0"/>
              <a:t>re</a:t>
            </a:r>
            <a:r>
              <a:rPr lang="zh-CN" altLang="en-US" dirty="0"/>
              <a:t>sults and also through the exploration of various metrics defining th</a:t>
            </a:r>
            <a:r>
              <a:rPr lang="en-US" altLang="zh-CN" dirty="0"/>
              <a:t>e </a:t>
            </a:r>
            <a:r>
              <a:rPr lang="zh-CN" altLang="en-US" dirty="0"/>
              <a:t>performance. </a:t>
            </a:r>
            <a:endParaRPr lang="en-US" altLang="zh-CN" dirty="0"/>
          </a:p>
          <a:p>
            <a:pPr marL="360000" indent="457200">
              <a:lnSpc>
                <a:spcPct val="150000"/>
              </a:lnSpc>
              <a:spcBef>
                <a:spcPts val="600"/>
              </a:spcBef>
              <a:buAutoNum type="arabicPeriod"/>
            </a:pPr>
            <a:r>
              <a:rPr lang="zh-CN" altLang="en-US" dirty="0"/>
              <a:t>Specifically, low DBI values and high pSF values signal better clustering. </a:t>
            </a:r>
            <a:endParaRPr lang="en-US" altLang="zh-CN" dirty="0"/>
          </a:p>
          <a:p>
            <a:pPr marL="360000" indent="457200">
              <a:lnSpc>
                <a:spcPct val="150000"/>
              </a:lnSpc>
              <a:spcBef>
                <a:spcPts val="600"/>
              </a:spcBef>
              <a:buAutoNum type="arabicPeriod"/>
            </a:pPr>
            <a:r>
              <a:rPr lang="zh-CN" altLang="en-US" dirty="0"/>
              <a:t>In order to more efficiently handle very large data sets, a sieving approach was introduced where  only a portion of the data is initially clustered, and then the remaining data are added to existing clusters. </a:t>
            </a:r>
            <a:r>
              <a:rPr lang="en-US" altLang="zh-CN" dirty="0"/>
              <a:t>6.     </a:t>
            </a:r>
            <a:r>
              <a:rPr lang="zh-CN" altLang="en-US" dirty="0"/>
              <a:t>Overall, the best performance was observed with the average-linkage,means, and SOM algorithms. </a:t>
            </a:r>
            <a:r>
              <a:rPr lang="en-US" altLang="zh-CN" dirty="0"/>
              <a:t>7.     </a:t>
            </a:r>
            <a:r>
              <a:rPr lang="zh-CN" altLang="en-US" dirty="0"/>
              <a:t>If the cluster count is not known in advance, </a:t>
            </a:r>
            <a:r>
              <a:rPr lang="en-US" altLang="zh-CN" dirty="0"/>
              <a:t>consider hierarchical or average-linkage.</a:t>
            </a:r>
            <a:endParaRPr lang="zh-CN" altLang="en-US" dirty="0"/>
          </a:p>
        </p:txBody>
      </p:sp>
    </p:spTree>
    <p:extLst>
      <p:ext uri="{BB962C8B-B14F-4D97-AF65-F5344CB8AC3E}">
        <p14:creationId xmlns:p14="http://schemas.microsoft.com/office/powerpoint/2010/main" val="17076165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5B8AC867-72ED-42EA-92C6-36FC511EE56C}" type="slidenum">
              <a:rPr lang="zh-CN" altLang="en-US" smtClean="0"/>
              <a:t>24</a:t>
            </a:fld>
            <a:endParaRPr lang="zh-CN" altLang="en-US" dirty="0"/>
          </a:p>
        </p:txBody>
      </p:sp>
      <p:sp>
        <p:nvSpPr>
          <p:cNvPr id="5" name="TextBox 2"/>
          <p:cNvSpPr txBox="1"/>
          <p:nvPr/>
        </p:nvSpPr>
        <p:spPr>
          <a:xfrm>
            <a:off x="0" y="2305489"/>
            <a:ext cx="12192000" cy="830997"/>
          </a:xfrm>
          <a:prstGeom prst="rect">
            <a:avLst/>
          </a:prstGeom>
          <a:noFill/>
        </p:spPr>
        <p:txBody>
          <a:bodyPr wrap="square" rtlCol="0">
            <a:spAutoFit/>
          </a:bodyPr>
          <a:lstStyle/>
          <a:p>
            <a:pPr algn="ctr"/>
            <a:r>
              <a:rPr lang="en-US" altLang="zh-CN" sz="4800" b="1" dirty="0">
                <a:solidFill>
                  <a:srgbClr val="C00000"/>
                </a:solidFill>
                <a:latin typeface="+mj-lt"/>
                <a:ea typeface="黑体" pitchFamily="49" charset="-122"/>
              </a:rPr>
              <a:t>THANK  YOU</a:t>
            </a:r>
            <a:endParaRPr lang="zh-CN" altLang="en-US" sz="4800" b="1" dirty="0">
              <a:solidFill>
                <a:srgbClr val="C00000"/>
              </a:solidFill>
              <a:latin typeface="+mj-lt"/>
              <a:ea typeface="黑体" pitchFamily="49" charset="-122"/>
            </a:endParaRPr>
          </a:p>
        </p:txBody>
      </p:sp>
    </p:spTree>
    <p:extLst>
      <p:ext uri="{BB962C8B-B14F-4D97-AF65-F5344CB8AC3E}">
        <p14:creationId xmlns:p14="http://schemas.microsoft.com/office/powerpoint/2010/main" val="3291909554"/>
      </p:ext>
    </p:extLst>
  </p:cSld>
  <p:clrMapOvr>
    <a:masterClrMapping/>
  </p:clrMapOvr>
  <mc:AlternateContent xmlns:mc="http://schemas.openxmlformats.org/markup-compatibility/2006" xmlns:p14="http://schemas.microsoft.com/office/powerpoint/2010/main">
    <mc:Choice Requires="p14">
      <p:transition spd="slow" p14:dur="2000" advTm="23483"/>
    </mc:Choice>
    <mc:Fallback xmlns="">
      <p:transition spd="slow" advTm="23483"/>
    </mc:Fallback>
  </mc:AlternateContent>
</p:sld>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zjxu">
      <a:majorFont>
        <a:latin typeface="Times New Roman"/>
        <a:ea typeface="宋体"/>
        <a:cs typeface=""/>
      </a:majorFont>
      <a:minorFont>
        <a:latin typeface="Times New Roman"/>
        <a:ea typeface="宋体"/>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7250</TotalTime>
  <Words>1648</Words>
  <Application>Microsoft Office PowerPoint</Application>
  <PresentationFormat>宽屏</PresentationFormat>
  <Paragraphs>281</Paragraphs>
  <Slides>24</Slides>
  <Notes>23</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24</vt:i4>
      </vt:variant>
    </vt:vector>
  </HeadingPairs>
  <TitlesOfParts>
    <vt:vector size="33" baseType="lpstr">
      <vt:lpstr>-apple-system</vt:lpstr>
      <vt:lpstr>等线</vt:lpstr>
      <vt:lpstr>黑体</vt:lpstr>
      <vt:lpstr>Arial</vt:lpstr>
      <vt:lpstr>Calibri</vt:lpstr>
      <vt:lpstr>Roboto</vt:lpstr>
      <vt:lpstr>Times New Roman</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课题一：针对蛋白质机器动态结构进行药物设计的技术</dc:title>
  <dc:creator>dddc-jawang</dc:creator>
  <cp:lastModifiedBy>zhou zhao yin</cp:lastModifiedBy>
  <cp:revision>682</cp:revision>
  <dcterms:created xsi:type="dcterms:W3CDTF">2016-05-05T01:58:29Z</dcterms:created>
  <dcterms:modified xsi:type="dcterms:W3CDTF">2023-03-09T07:42:29Z</dcterms:modified>
</cp:coreProperties>
</file>