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30"/>
  </p:handoutMasterIdLst>
  <p:sldIdLst>
    <p:sldId id="395" r:id="rId3"/>
    <p:sldId id="477" r:id="rId5"/>
    <p:sldId id="521" r:id="rId6"/>
    <p:sldId id="560" r:id="rId7"/>
    <p:sldId id="520" r:id="rId8"/>
    <p:sldId id="568" r:id="rId9"/>
    <p:sldId id="589" r:id="rId10"/>
    <p:sldId id="523" r:id="rId11"/>
    <p:sldId id="593" r:id="rId12"/>
    <p:sldId id="569" r:id="rId13"/>
    <p:sldId id="591" r:id="rId14"/>
    <p:sldId id="592" r:id="rId15"/>
    <p:sldId id="594" r:id="rId16"/>
    <p:sldId id="595" r:id="rId17"/>
    <p:sldId id="596" r:id="rId18"/>
    <p:sldId id="554" r:id="rId19"/>
    <p:sldId id="597" r:id="rId20"/>
    <p:sldId id="599" r:id="rId21"/>
    <p:sldId id="600" r:id="rId22"/>
    <p:sldId id="524" r:id="rId23"/>
    <p:sldId id="601" r:id="rId24"/>
    <p:sldId id="526" r:id="rId25"/>
    <p:sldId id="598" r:id="rId26"/>
    <p:sldId id="527" r:id="rId27"/>
    <p:sldId id="540" r:id="rId28"/>
    <p:sldId id="602"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userDrawn="1">
          <p15:clr>
            <a:srgbClr val="A4A3A4"/>
          </p15:clr>
        </p15:guide>
        <p15:guide id="2" pos="37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AEFF7"/>
    <a:srgbClr val="0000CC"/>
    <a:srgbClr val="E8E810"/>
    <a:srgbClr val="E3DE00"/>
    <a:srgbClr val="AC23AC"/>
    <a:srgbClr val="0000FF"/>
    <a:srgbClr val="ECFAFF"/>
    <a:srgbClr val="AFAF00"/>
    <a:srgbClr val="4B4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2" autoAdjust="0"/>
    <p:restoredTop sz="85582" autoAdjust="0"/>
  </p:normalViewPr>
  <p:slideViewPr>
    <p:cSldViewPr snapToGrid="0" showGuides="1">
      <p:cViewPr>
        <p:scale>
          <a:sx n="100" d="100"/>
          <a:sy n="100" d="100"/>
        </p:scale>
        <p:origin x="1728" y="72"/>
      </p:cViewPr>
      <p:guideLst>
        <p:guide orient="horz" pos="2132"/>
        <p:guide pos="3725"/>
      </p:guideLst>
    </p:cSldViewPr>
  </p:slideViewPr>
  <p:notesTextViewPr>
    <p:cViewPr>
      <p:scale>
        <a:sx n="3" d="2"/>
        <a:sy n="3" d="2"/>
      </p:scale>
      <p:origin x="0" y="0"/>
    </p:cViewPr>
  </p:notesTextViewPr>
  <p:notesViewPr>
    <p:cSldViewPr snapToGrid="0">
      <p:cViewPr varScale="1">
        <p:scale>
          <a:sx n="88" d="100"/>
          <a:sy n="88" d="100"/>
        </p:scale>
        <p:origin x="361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79.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99E9A0-8747-49EA-9780-2B3AD1E61482}"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00772C-0466-44CB-B282-027A2396C2A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3A3A5-2E5F-420B-9333-5CCC593BCAD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A3059-BD93-4B55-9741-1FEBFAD8FC2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hyperlink" Target="/research/metadynamics.html" TargetMode="Externa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5" Type="http://schemas.openxmlformats.org/officeDocument/2006/relationships/hyperlink" Target="http://www.pnas.org/content/112/5/E386.abstract" TargetMode="External"/><Relationship Id="rId4" Type="http://schemas.openxmlformats.org/officeDocument/2006/relationships/hyperlink" Target="http://www.pnas.org/content/110/16/6358.abstract" TargetMode="External"/><Relationship Id="rId3" Type="http://schemas.openxmlformats.org/officeDocument/2006/relationships/hyperlink" Target="http://www.pnas.org/content/107/12/5411.short" TargetMode="Externa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altLang="zh-CN" sz="1200" b="0" i="0" kern="1200" dirty="0" smtClean="0">
                <a:solidFill>
                  <a:schemeClr val="tx1"/>
                </a:solidFill>
                <a:effectLst/>
                <a:latin typeface="+mn-lt"/>
                <a:ea typeface="+mn-ea"/>
                <a:cs typeface="+mn-cs"/>
              </a:rPr>
              <a:t>无线电和光谱标记是包括在这一类的主要选项。放射性标签本质上是我们想要追踪的分子中放射性同位素的存在。在它们衰变到更稳定的状态时，这些同位素会发出辐射，可以通过检测这些辐射来监测被标记的物种。在辐射结合分析中，配体通常被标记，以跟踪它们与分子目标相互作用的时间过程。在直接方法中，随着时间的推移，与感兴趣的受体结合的放射性配基的浓度被跟踪，允许测量其关联和解离速率常数kon和koff(31)。配体用荧光标签标记在基于光谱的方法。在吸收一定波长的电磁辐射后，荧光团以特征的，通常较长的波长值发射。当辐射源停止时，辐射几乎立即停止。</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altLang="zh-CN" sz="1200" b="0" i="0" kern="1200" dirty="0" smtClean="0">
                <a:solidFill>
                  <a:schemeClr val="tx1"/>
                </a:solidFill>
                <a:effectLst/>
                <a:latin typeface="+mn-lt"/>
                <a:ea typeface="+mn-ea"/>
                <a:cs typeface="+mn-cs"/>
              </a:rPr>
              <a:t>可以实时观察到折射率的变化。因此，当固定目标结合配体分子时，折射率的增加被检测到。从关联阶段开始，其中包含配体的样品被注入仪器。随着化合物的脉冲持续，检测到的信号增加，直到达到稳定状态。这一步之后是解离阶段，在此期间样品注入停止，并被连续的缓冲液流动所取代。结果，配体从表面结合复合物解离发生，并观察到信号的减少。从记录的数据中可以建立随时间变化的响应单元(RU)曲线，从中可以获得亲和性和动力学性质。</a:t>
            </a:r>
            <a:endParaRPr lang="en-US" altLang="zh-CN" sz="1200" b="0" i="0" kern="1200" dirty="0" smtClean="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altLang="zh-CN" sz="1200" b="0" i="0" kern="1200" dirty="0" smtClean="0">
                <a:solidFill>
                  <a:schemeClr val="tx1"/>
                </a:solidFill>
                <a:effectLst/>
                <a:latin typeface="+mn-lt"/>
                <a:ea typeface="+mn-ea"/>
                <a:cs typeface="+mn-cs"/>
              </a:rPr>
              <a:t>其斜率提供了关于抑制剂失活机制是可逆还是不可逆的信息。此外，曲线的初始部分的曲率取决于化合物的停留时间</a:t>
            </a:r>
            <a:endParaRPr lang="en-US" altLang="zh-CN" sz="1200" b="0" i="0" kern="1200" dirty="0" smtClean="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altLang="zh-CN" sz="1200" b="0" i="0" kern="1200" dirty="0" smtClean="0">
                <a:solidFill>
                  <a:schemeClr val="tx1"/>
                </a:solidFill>
                <a:effectLst/>
                <a:latin typeface="+mn-lt"/>
                <a:ea typeface="+mn-ea"/>
                <a:cs typeface="+mn-cs"/>
              </a:rPr>
              <a:t>MD模拟可以在一段时间内以原子级别的细节捕获系统的所有配置。给定一个合适的势能函数，分子系统在MD框架内通过对模型中所有原子的牛顿运动方程进行积分而在时间上演化.我们进行积分的时间跨度称为时间步长。然后，通过对一系列时间步重复此过程，我们得到了系统的许多配置作为时间的函数。这被称为MD轨迹。不幸的是，我们最感兴趣描述的过程，即蛋白质配体(un)结合，是缓慢和罕见的。这些事件发生在当前硬件架构上的传统MD模拟(以下称为“普通MD”)难以访问的时间尺度上。在这种情况下，如果可以获得足够的统计量，可以通过将单个指数(一阶动力学所要求的)拟合到停留时间相关函数来获得解离速率常数，而停留时间相关函数又可以通过对观测到的解绑定时间(85)的概率分布p(tunb)进行积分来获得:</a:t>
            </a:r>
            <a:endParaRPr lang="en-US" altLang="zh-CN" sz="1200" b="0" i="0" kern="1200" dirty="0" smtClean="0">
              <a:solidFill>
                <a:schemeClr val="tx1"/>
              </a:solidFill>
              <a:effectLst/>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altLang="zh-CN" sz="1200" b="0" i="0" kern="1200" dirty="0" smtClean="0">
                <a:solidFill>
                  <a:schemeClr val="tx1"/>
                </a:solidFill>
                <a:effectLst/>
                <a:latin typeface="+mn-lt"/>
                <a:ea typeface="+mn-ea"/>
                <a:cs typeface="+mn-cs"/>
              </a:rPr>
              <a:t>MD模拟可以在一段时间内以原子级别的细节捕获系统的所有配置。给定一个合适的势能函数，分子系统在MD框架内通过对模型中所有原子的牛顿运动方程进行积分而在时间上演化.我们进行积分的时间跨度称为时间步长。然后，通过对一系列时间步重复此过程，我们得到了系统的许多配置作为时间的函数。这被称为MD轨迹。不幸的是，我们最感兴趣描述的过程，即蛋白质配体(un)结合，是缓慢和罕见的。这些事件发生在当前硬件架构上的传统MD模拟(以下称为“普通MD”)难以访问的时间尺度上。在这种情况下，如果可以获得足够的统计量，可以通过将单个指数(一阶动力学所要求的)拟合到停留时间相关函数来获得解离速率常数，而停留时间相关函数又可以通过对观测到的解绑定时间(85)的概率分布p(tunb)进行积分来获得:</a:t>
            </a:r>
            <a:endParaRPr lang="en-US" altLang="zh-CN" sz="1200" b="0" i="0" kern="1200" dirty="0" smtClean="0">
              <a:solidFill>
                <a:schemeClr val="tx1"/>
              </a:solidFill>
              <a:effectLst/>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altLang="zh-CN" sz="1200" b="0" i="0" kern="1200" dirty="0" smtClean="0">
                <a:solidFill>
                  <a:schemeClr val="tx1"/>
                </a:solidFill>
                <a:effectLst/>
                <a:latin typeface="+mn-lt"/>
                <a:ea typeface="+mn-ea"/>
                <a:cs typeface="+mn-cs"/>
              </a:rPr>
              <a:t>在朗之万动力学中，溶剂没有被明确地包括在内，但流体动力学对溶质的影响是通过γ和R(t)来模拟的，γ是描述介质粘度的摩擦系数，R(t)是一种随机力，它以随机方式搅动物体。在γ = 0的极限下，在没有随机力作用于溶质分子的情况下，可以恢复牛顿运动方程。在无限γ的极限下，设想了一个扩散状态，其中溶质粒子的运动是缓慢的，惯性记忆很快就会丢失。这导致了过阻尼状态的近似朗之万方程，或布朗动力学(BD)</a:t>
            </a:r>
            <a:endParaRPr lang="en-US" altLang="zh-CN" sz="1200" b="0" i="0" kern="1200" dirty="0" smtClean="0">
              <a:solidFill>
                <a:schemeClr val="tx1"/>
              </a:solidFill>
              <a:effectLst/>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altLang="zh-CN" sz="1200" b="0" i="0" kern="1200" dirty="0" smtClean="0">
                <a:solidFill>
                  <a:schemeClr val="tx1"/>
                </a:solidFill>
                <a:effectLst/>
                <a:latin typeface="+mn-lt"/>
                <a:ea typeface="+mn-ea"/>
                <a:cs typeface="+mn-cs"/>
              </a:rPr>
              <a:t>但缓慢过程的采样仍然是一个关键的挑战。</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因此，另一类基于md的方法被引入，以改进在完全原子级别上对构型空间的探索，同时尽可能地保持计算工作量(125)。</a:t>
            </a:r>
            <a:endParaRPr lang="en-US" altLang="zh-CN" sz="1200" b="0" i="0" kern="1200" dirty="0" smtClean="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altLang="zh-CN" sz="1200" b="0" i="0" kern="1200" dirty="0" smtClean="0">
                <a:solidFill>
                  <a:schemeClr val="tx1"/>
                </a:solidFill>
                <a:effectLst/>
                <a:latin typeface="+mn-lt"/>
                <a:ea typeface="+mn-ea"/>
                <a:cs typeface="+mn-cs"/>
              </a:rPr>
              <a:t>但缓慢过程的采样仍然是一个关键的挑战。</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因此，另一类基于md的方法被引入，以改进在完全原子级别上对构型空间的探索，同时尽可能地保持计算工作量(125)。</a:t>
            </a:r>
            <a:endParaRPr lang="en-US" altLang="zh-CN" sz="1200" b="0" i="0" kern="1200" dirty="0" smtClean="0">
              <a:solidFill>
                <a:schemeClr val="tx1"/>
              </a:solidFill>
              <a:effectLst/>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altLang="zh-CN" sz="1200" b="0" i="0" kern="1200" dirty="0" smtClean="0">
                <a:solidFill>
                  <a:schemeClr val="tx1"/>
                </a:solidFill>
                <a:effectLst/>
                <a:latin typeface="+mn-lt"/>
                <a:ea typeface="+mn-ea"/>
                <a:cs typeface="+mn-cs"/>
              </a:rPr>
              <a:t>但缓慢过程的采样仍然是一个关键的挑战。</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因此，另一类基于md的方法被引入，以改进在完全原子级别上对构型空间的探索，同时尽可能地保持计算工作量(125)。</a:t>
            </a:r>
            <a:endParaRPr lang="en-US" altLang="zh-CN" sz="1200" b="0" i="0" kern="1200" dirty="0" smtClean="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altLang="zh-CN" dirty="0"/>
              <a:t>The </a:t>
            </a:r>
            <a:r>
              <a:rPr lang="en-US" altLang="zh-CN" dirty="0" err="1"/>
              <a:t>Variationally</a:t>
            </a:r>
            <a:r>
              <a:rPr lang="en-US" altLang="zh-CN" dirty="0"/>
              <a:t> Enhanced Sampling (VES) method [1] is born as an evolution of </a:t>
            </a:r>
            <a:r>
              <a:rPr lang="en-US" altLang="zh-CN" dirty="0" err="1">
                <a:hlinkClick r:id="rId3" action="ppaction://hlinkfile"/>
              </a:rPr>
              <a:t>Metadynamics</a:t>
            </a:r>
            <a:r>
              <a:rPr lang="en-US" altLang="zh-CN" dirty="0"/>
              <a:t>, and shares with it the idea of enhancing the sampling by biasing some collective variables which characterize the system under investigation.</a:t>
            </a:r>
            <a:br>
              <a:rPr lang="en-US" altLang="zh-CN" dirty="0"/>
            </a:br>
            <a:r>
              <a:rPr lang="en-US" altLang="zh-CN" dirty="0"/>
              <a:t>It reduces the procedure of finding the free energy surface to the problem of minimizing the following convex functional:</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dirty="0"/>
              <a:t>一方面，有快速的方法来对化合物进行排名，尽管准确确定绝对停留时间值可能需要大量的训练集和基于可用实验数据的稳健相关性。尽管如此，这些方法可以帮助区分快速和缓慢的粘合剂，并在化学合成活动中优先考虑化合物。另一方面，有更准确的方法来预测药物结合的动力学。然而，这些方法可能需要数周或数月的计算和人力来确定单个化合物的绝对停留时间值。尽管这些方法具有很高的准确性，但它们与药物发现计划不兼容，后者需要在速度和准确性之间进行合理的权衡。</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dirty="0"/>
              <a:t>一方面，有快速的方法来对化合物进行排名，尽管准确确定绝对停留时间值可能需要大量的训练集和基于可用实验数据的稳健相关性。尽管如此，这些方法可以帮助区分快速和缓慢的粘合剂，并在化学合成活动中优先考虑化合物。另一方面，有更准确的方法来预测药物结合的动力学。然而，这些方法可能需要数周或数月的计算和人力来确定单个化合物的绝对停留时间值。尽管这些方法具有很高的准确性，但它们与药物发现计划不兼容，后者需要在速度和准确性之间进行合理的权衡。</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altLang="zh-CN" dirty="0"/>
              <a:t>1.</a:t>
            </a:r>
            <a:r>
              <a:rPr lang="zh-CN" altLang="en-US" dirty="0"/>
              <a:t>计算热力学和动力学的方法这么多，我应该如何选择学习？哪些是我们比较经常用到的？</a:t>
            </a:r>
            <a:r>
              <a:rPr lang="en-US" altLang="zh-CN" dirty="0"/>
              <a:t>2.</a:t>
            </a:r>
            <a:r>
              <a:rPr lang="zh-CN" altLang="en-US" dirty="0"/>
              <a:t>当构象是动态变化时，</a:t>
            </a:r>
            <a:r>
              <a:rPr lang="en-US" altLang="zh-CN" dirty="0"/>
              <a:t>tao=</a:t>
            </a:r>
            <a:r>
              <a:rPr lang="zh-CN" altLang="en-US" dirty="0"/>
              <a:t>？</a:t>
            </a:r>
            <a:r>
              <a:rPr lang="en-US" altLang="zh-CN" dirty="0"/>
              <a:t>3.Dynamics docking</a:t>
            </a:r>
            <a:r>
              <a:rPr lang="zh-CN" altLang="en-US" dirty="0"/>
              <a:t>和</a:t>
            </a:r>
            <a:r>
              <a:rPr lang="en-US" altLang="zh-CN" dirty="0"/>
              <a:t>Brute-force sampling</a:t>
            </a:r>
            <a:r>
              <a:rPr lang="zh-CN" altLang="en-US" dirty="0"/>
              <a:t>有什么关系？</a:t>
            </a:r>
            <a:r>
              <a:rPr lang="en-US" altLang="zh-CN" dirty="0"/>
              <a:t>4.In the context of</a:t>
            </a:r>
            <a:endParaRPr lang="en-US" altLang="zh-CN" dirty="0"/>
          </a:p>
          <a:p>
            <a:r>
              <a:rPr lang="en-US" altLang="zh-CN" dirty="0"/>
              <a:t>binding processes, the general idea is to use less demanding BD to treat the diffusive encounter</a:t>
            </a:r>
            <a:endParaRPr lang="en-US" altLang="zh-CN" dirty="0"/>
          </a:p>
          <a:p>
            <a:r>
              <a:rPr lang="en-US" altLang="zh-CN" dirty="0"/>
              <a:t>of the involved species, while switching to MD to model their behavior once they are in close</a:t>
            </a:r>
            <a:endParaRPr lang="en-US" altLang="zh-CN" dirty="0"/>
          </a:p>
          <a:p>
            <a:r>
              <a:rPr lang="en-US" altLang="zh-CN" dirty="0"/>
              <a:t>proximity.</a:t>
            </a:r>
            <a:endParaRPr lang="en-US"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en-US" sz="600" dirty="0"/>
              <a:t>安德里亚·卡瓦利</a:t>
            </a:r>
            <a:endParaRPr lang="en-US" sz="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lang="zh-CN" altLang="en-US" sz="1200" b="0" i="0" kern="1200" dirty="0" smtClean="0">
                <a:solidFill>
                  <a:schemeClr val="tx1"/>
                </a:solidFill>
                <a:effectLst/>
                <a:latin typeface="+mn-lt"/>
                <a:ea typeface="+mn-ea"/>
                <a:cs typeface="+mn-cs"/>
              </a:rPr>
              <a:t>那不勒斯大学“费德里科二世”</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意大利</a:t>
            </a:r>
            <a:r>
              <a:rPr lang="en-US" altLang="zh-CN"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n particular, it merits to be mentioned the use of the path collective variables to study ligand binding to COXs (</a:t>
            </a:r>
            <a:r>
              <a:rPr lang="en-US" altLang="zh-CN" sz="1200" b="0" i="0" u="none" strike="noStrike" kern="1200" dirty="0" smtClean="0">
                <a:solidFill>
                  <a:schemeClr val="tx1"/>
                </a:solidFill>
                <a:effectLst/>
                <a:latin typeface="+mn-lt"/>
                <a:ea typeface="+mn-ea"/>
                <a:cs typeface="+mn-cs"/>
                <a:hlinkClick r:id="rId3"/>
              </a:rPr>
              <a:t>5</a:t>
            </a:r>
            <a:r>
              <a:rPr lang="en-US" altLang="zh-CN" sz="1200" b="0" i="0" kern="1200" dirty="0" smtClean="0">
                <a:solidFill>
                  <a:schemeClr val="tx1"/>
                </a:solidFill>
                <a:effectLst/>
                <a:latin typeface="+mn-lt"/>
                <a:ea typeface="+mn-ea"/>
                <a:cs typeface="+mn-cs"/>
              </a:rPr>
              <a:t>) and a recent work, published on PNAS (</a:t>
            </a:r>
            <a:r>
              <a:rPr lang="en-US" altLang="zh-CN" sz="1200" b="0" i="0" u="none" strike="noStrike" kern="1200" dirty="0" smtClean="0">
                <a:solidFill>
                  <a:schemeClr val="tx1"/>
                </a:solidFill>
                <a:effectLst/>
                <a:latin typeface="+mn-lt"/>
                <a:ea typeface="+mn-ea"/>
                <a:cs typeface="+mn-cs"/>
                <a:hlinkClick r:id="rId4"/>
              </a:rPr>
              <a:t>6</a:t>
            </a:r>
            <a:r>
              <a:rPr lang="en-US" altLang="zh-CN" sz="1200" b="0" i="0" kern="1200" dirty="0" smtClean="0">
                <a:solidFill>
                  <a:schemeClr val="tx1"/>
                </a:solidFill>
                <a:effectLst/>
                <a:latin typeface="+mn-lt"/>
                <a:ea typeface="+mn-ea"/>
                <a:cs typeface="+mn-cs"/>
              </a:rPr>
              <a:t>), where he presents a new method, called funnel-</a:t>
            </a:r>
            <a:r>
              <a:rPr lang="en-US" altLang="zh-CN" sz="1200" b="0" i="0" kern="1200" dirty="0" err="1" smtClean="0">
                <a:solidFill>
                  <a:schemeClr val="tx1"/>
                </a:solidFill>
                <a:effectLst/>
                <a:latin typeface="+mn-lt"/>
                <a:ea typeface="+mn-ea"/>
                <a:cs typeface="+mn-cs"/>
              </a:rPr>
              <a:t>metadynamics</a:t>
            </a:r>
            <a:r>
              <a:rPr lang="en-US" altLang="zh-CN" sz="1200" b="0" i="0" kern="1200" dirty="0" smtClean="0">
                <a:solidFill>
                  <a:schemeClr val="tx1"/>
                </a:solidFill>
                <a:effectLst/>
                <a:latin typeface="+mn-lt"/>
                <a:ea typeface="+mn-ea"/>
                <a:cs typeface="+mn-cs"/>
              </a:rPr>
              <a:t>, to sample the ligand binding to its molecular target with an accurate estimation of its binding free energy. An evolution of the method, recently reported on PNAS (</a:t>
            </a:r>
            <a:r>
              <a:rPr lang="en-US" altLang="zh-CN" sz="1200" b="0" i="0" u="none" strike="noStrike" kern="1200" dirty="0" smtClean="0">
                <a:solidFill>
                  <a:schemeClr val="tx1"/>
                </a:solidFill>
                <a:effectLst/>
                <a:latin typeface="+mn-lt"/>
                <a:ea typeface="+mn-ea"/>
                <a:cs typeface="+mn-cs"/>
                <a:hlinkClick r:id="rId5"/>
              </a:rPr>
              <a:t>7</a:t>
            </a:r>
            <a:r>
              <a:rPr lang="en-US" altLang="zh-CN" sz="1200" b="0" i="0" kern="1200" dirty="0" smtClean="0">
                <a:solidFill>
                  <a:schemeClr val="tx1"/>
                </a:solidFill>
                <a:effectLst/>
                <a:latin typeface="+mn-lt"/>
                <a:ea typeface="+mn-ea"/>
                <a:cs typeface="+mn-cs"/>
              </a:rPr>
              <a:t>), allows retrieving accurate estimates of the ligand binding kinetics and defining the rate limiting steps in the </a:t>
            </a:r>
            <a:r>
              <a:rPr lang="en-US" altLang="zh-CN" sz="1200" b="0" i="0" kern="1200" dirty="0" err="1" smtClean="0">
                <a:solidFill>
                  <a:schemeClr val="tx1"/>
                </a:solidFill>
                <a:effectLst/>
                <a:latin typeface="+mn-lt"/>
                <a:ea typeface="+mn-ea"/>
                <a:cs typeface="+mn-cs"/>
              </a:rPr>
              <a:t>lugand</a:t>
            </a:r>
            <a:r>
              <a:rPr lang="en-US" altLang="zh-CN" sz="1200" b="0" i="0" kern="1200" dirty="0" smtClean="0">
                <a:solidFill>
                  <a:schemeClr val="tx1"/>
                </a:solidFill>
                <a:effectLst/>
                <a:latin typeface="+mn-lt"/>
                <a:ea typeface="+mn-ea"/>
                <a:cs typeface="+mn-cs"/>
              </a:rPr>
              <a:t>/target recognition process.</a:t>
            </a:r>
            <a:endParaRPr lang="en-US" sz="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smtClean="0"/>
              <a:t>从机理的角度来看，药物与生物靶标结合的过程可以被认为是一个多步骤反应机制。(a)药物与其生物靶标的结合是由一个单一的一步过程描述的，其特征是结合和解离速率常数k1(kon) and k−1 (koff)。(b)药物结合过程的更一般描述，其中靶点可能发生蛋白质构象变化和/或异构化。</a:t>
            </a:r>
            <a:endParaRP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r>
              <a:rPr smtClean="0"/>
              <a:t>过渡态理论，也称为活化复合体理论或绝对反应速率理论，把化学反应和其他过程视为由组成原子和分子的相对位置和势能的连续变化而进行的处理。在原子或分子的初始排列和最终排列之间的反应路径上，存在一个势能最大的中间构型。因此，过渡态的意义可以简单地解释为，当两个具有确定分子排列的反应物进行化学反应时，在分子或原子的初始和最终排列之间达到一个中间反应状态，其中观察到最大的势能。这种具有最大势能的原子或分子的特殊中间构型称为活化络合物，其状态被定义为过渡态。在这些过程中，反应物的原子和分子的相对位置发生连续变化，导致反应的初始阶段和最终阶段之间的势能发生变化。这是传输系数，它解释了那些反应轨迹，这些轨迹重新穿过过渡态，并返回而不以生成物状态结束。因此，它的值总是在0到1之间。假设κ为1(这是一个常见的假设)，则可以恢复过渡态理论(TST)速率kTST。路径采样方法依赖于罕见事件本身并不慢，只是非常不频繁的想法。</a:t>
            </a:r>
            <a:endParaRPr smtClean="0"/>
          </a:p>
          <a:p>
            <a:endParaRPr smtClean="0"/>
          </a:p>
          <a:p>
            <a:r>
              <a:rPr smtClean="0"/>
              <a:t>因此，这些方法只把计算精力集中在过渡事件上。</a:t>
            </a:r>
            <a:endParaRPr smtClean="0"/>
          </a:p>
          <a:p>
            <a:endParaRPr smtClean="0"/>
          </a:p>
          <a:p>
            <a:r>
              <a:rPr smtClean="0"/>
              <a:t>他们通过收集代表性路径来做到这一点，这些路径构成了过渡路径集合(TPE)</a:t>
            </a:r>
            <a:endParaRP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9AD67F-86B5-4A4D-809C-2178BD2EEAE4}" type="slidenum">
              <a:rPr lang="en-US" altLang="zh-CN"/>
            </a:fld>
            <a:endParaRPr lang="en-US" altLang="zh-CN"/>
          </a:p>
        </p:txBody>
      </p:sp>
      <p:sp>
        <p:nvSpPr>
          <p:cNvPr id="8194" name="Rectangle 2"/>
          <p:cNvSpPr>
            <a:spLocks noGrp="1" noRot="1" noChangeAspect="1" noChangeArrowheads="1" noTextEdit="1"/>
          </p:cNvSpPr>
          <p:nvPr>
            <p:ph type="sldImg"/>
          </p:nvPr>
        </p:nvSpPr>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5E07CF2-721C-4182-ADDE-F9186FCF1261}"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lvl1pPr>
              <a:defRPr b="1"/>
            </a:lvl1pPr>
          </a:lstStyle>
          <a:p>
            <a:fld id="{5B8AC867-72ED-42EA-92C6-36FC511EE56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6B68A34-621C-4F2C-AC76-F848052E8B16}"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B445697-6BC1-4075-9B29-540843BFABF6}"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DE0E8AC-FAED-4975-9621-0AE8A52F875E}"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5B8AC867-72ED-42EA-92C6-36FC511EE56C}"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AA986F9E-869C-43CB-B4A7-CECDF5684321}"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FB72782A-AD01-4469-92BF-91F2060801F6}"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278B39DA-8EDF-4DD3-BC2A-E80DF1BFC0E7}"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244A2D2-EBF4-4D8A-89A5-EF5C5BF91B91}"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99DBB-3294-492D-AA15-21AD73C015CB}"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326727A-185C-4762-95C4-FB1C86ED6349}"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17C23EE-20D6-49FC-9D9C-0A5CF2E67966}"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0984-024B-4DD4-A992-6884BFD8238D}" type="datetime1">
              <a:rPr lang="zh-CN" altLang="en-US" smtClean="0"/>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349505" y="6448714"/>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B8AC867-72ED-42EA-92C6-36FC511EE56C}" type="slidenum">
              <a:rPr lang="zh-CN" altLang="en-US" smtClean="0"/>
            </a:fld>
            <a:endParaRPr lang="zh-CN" altLang="en-US"/>
          </a:p>
        </p:txBody>
      </p:sp>
      <p:pic>
        <p:nvPicPr>
          <p:cNvPr id="8" name="图片 7" descr="SIMM_logo.jpg"/>
          <p:cNvPicPr>
            <a:picLocks noChangeAspect="1"/>
          </p:cNvPicPr>
          <p:nvPr userDrawn="1">
            <p:custDataLst>
              <p:tags r:id="rId12"/>
            </p:custDataLst>
          </p:nvPr>
        </p:nvPicPr>
        <p:blipFill>
          <a:blip r:embed="rId13" cstate="print"/>
          <a:stretch>
            <a:fillRect/>
          </a:stretch>
        </p:blipFill>
        <p:spPr>
          <a:xfrm>
            <a:off x="11228070" y="0"/>
            <a:ext cx="964565" cy="10712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3.png"/><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tags" Target="../tags/tag32.xml"/><Relationship Id="rId4" Type="http://schemas.openxmlformats.org/officeDocument/2006/relationships/image" Target="../media/image13.png"/><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7.xml"/><Relationship Id="rId5" Type="http://schemas.openxmlformats.org/officeDocument/2006/relationships/tags" Target="../tags/tag36.xml"/><Relationship Id="rId4" Type="http://schemas.openxmlformats.org/officeDocument/2006/relationships/image" Target="../media/image14.png"/><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openxmlformats.org/officeDocument/2006/relationships/tags" Target="../tags/tag40.xml"/><Relationship Id="rId4" Type="http://schemas.openxmlformats.org/officeDocument/2006/relationships/image" Target="../media/image15.png"/><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18.png"/><Relationship Id="rId1" Type="http://schemas.openxmlformats.org/officeDocument/2006/relationships/tags" Target="../tags/tag49.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7.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4.png"/><Relationship Id="rId7" Type="http://schemas.openxmlformats.org/officeDocument/2006/relationships/tags" Target="../tags/tag78.xml"/><Relationship Id="rId6" Type="http://schemas.openxmlformats.org/officeDocument/2006/relationships/image" Target="../media/image23.png"/><Relationship Id="rId5" Type="http://schemas.openxmlformats.org/officeDocument/2006/relationships/tags" Target="../tags/tag77.xml"/><Relationship Id="rId4" Type="http://schemas.openxmlformats.org/officeDocument/2006/relationships/image" Target="../media/image22.png"/><Relationship Id="rId3" Type="http://schemas.openxmlformats.org/officeDocument/2006/relationships/tags" Target="../tags/tag76.xml"/><Relationship Id="rId2" Type="http://schemas.openxmlformats.org/officeDocument/2006/relationships/image" Target="../media/image21.png"/><Relationship Id="rId10" Type="http://schemas.openxmlformats.org/officeDocument/2006/relationships/notesSlide" Target="../notesSlides/notesSlide26.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tags" Target="../tags/tag17.xml"/><Relationship Id="rId4" Type="http://schemas.openxmlformats.org/officeDocument/2006/relationships/image" Target="../media/image10.pn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7.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12.pn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7"/>
          <p:cNvSpPr txBox="1">
            <a:spLocks noChangeArrowheads="1"/>
          </p:cNvSpPr>
          <p:nvPr/>
        </p:nvSpPr>
        <p:spPr bwMode="auto">
          <a:xfrm>
            <a:off x="2580917" y="4704489"/>
            <a:ext cx="65087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ysDot"/>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smtClean="0">
                <a:solidFill>
                  <a:prstClr val="black"/>
                </a:solidFill>
                <a:latin typeface="黑体" panose="02010609060101010101" pitchFamily="49" charset="-122"/>
                <a:ea typeface="黑体" panose="02010609060101010101" pitchFamily="49" charset="-122"/>
              </a:rPr>
              <a:t>文献汇报：罗睿童</a:t>
            </a:r>
            <a:endParaRPr lang="en-US" altLang="zh-CN" sz="2400" b="1" dirty="0">
              <a:solidFill>
                <a:prstClr val="black"/>
              </a:solidFill>
              <a:latin typeface="黑体" panose="02010609060101010101" pitchFamily="49" charset="-122"/>
              <a:ea typeface="黑体" panose="02010609060101010101" pitchFamily="49" charset="-122"/>
            </a:endParaRPr>
          </a:p>
          <a:p>
            <a:pPr algn="ctr" eaLnBrk="1" hangingPunct="1"/>
            <a:endParaRPr lang="en-US" altLang="zh-CN" sz="2400" b="1" dirty="0">
              <a:solidFill>
                <a:prstClr val="black"/>
              </a:solidFill>
              <a:latin typeface="黑体" panose="02010609060101010101" pitchFamily="49" charset="-122"/>
              <a:ea typeface="黑体" panose="02010609060101010101" pitchFamily="49" charset="-122"/>
            </a:endParaRPr>
          </a:p>
          <a:p>
            <a:pPr algn="ctr" eaLnBrk="1" hangingPunct="1"/>
            <a:r>
              <a:rPr kumimoji="1" lang="zh-CN" altLang="en-US" sz="2400" b="1" dirty="0">
                <a:solidFill>
                  <a:prstClr val="black"/>
                </a:solidFill>
                <a:latin typeface="黑体" panose="02010609060101010101" pitchFamily="49" charset="-122"/>
                <a:ea typeface="黑体" panose="02010609060101010101" pitchFamily="49" charset="-122"/>
              </a:rPr>
              <a:t>中国科学院上海药物研究所</a:t>
            </a:r>
            <a:endParaRPr kumimoji="1" lang="en-US" altLang="zh-CN" sz="2400" b="1" dirty="0">
              <a:solidFill>
                <a:prstClr val="black"/>
              </a:solidFill>
              <a:latin typeface="黑体" panose="02010609060101010101" pitchFamily="49" charset="-122"/>
              <a:ea typeface="黑体" panose="02010609060101010101" pitchFamily="49" charset="-122"/>
            </a:endParaRPr>
          </a:p>
          <a:p>
            <a:pPr algn="ctr" eaLnBrk="1" hangingPunct="1"/>
            <a:r>
              <a:rPr kumimoji="1" lang="en-US" altLang="zh-CN" sz="2400" b="1" dirty="0" smtClean="0">
                <a:solidFill>
                  <a:prstClr val="black"/>
                </a:solidFill>
                <a:latin typeface="Times New Roman" panose="02020603050405020304" pitchFamily="18" charset="0"/>
                <a:ea typeface="黑体" panose="02010609060101010101" pitchFamily="49" charset="-122"/>
              </a:rPr>
              <a:t>2023</a:t>
            </a:r>
            <a:r>
              <a:rPr kumimoji="1" lang="zh-CN" altLang="en-US" sz="2400" b="1" dirty="0" smtClean="0">
                <a:solidFill>
                  <a:prstClr val="black"/>
                </a:solidFill>
                <a:latin typeface="Times New Roman" panose="02020603050405020304" pitchFamily="18" charset="0"/>
                <a:ea typeface="黑体" panose="02010609060101010101" pitchFamily="49" charset="-122"/>
              </a:rPr>
              <a:t>年</a:t>
            </a:r>
            <a:r>
              <a:rPr kumimoji="1" lang="en-US" altLang="zh-CN" sz="2400" b="1" dirty="0" smtClean="0">
                <a:solidFill>
                  <a:prstClr val="black"/>
                </a:solidFill>
                <a:latin typeface="Times New Roman" panose="02020603050405020304" pitchFamily="18" charset="0"/>
                <a:ea typeface="黑体" panose="02010609060101010101" pitchFamily="49" charset="-122"/>
              </a:rPr>
              <a:t>03</a:t>
            </a:r>
            <a:r>
              <a:rPr kumimoji="1" lang="zh-CN" altLang="en-US" sz="2400" b="1" dirty="0" smtClean="0">
                <a:solidFill>
                  <a:prstClr val="black"/>
                </a:solidFill>
                <a:latin typeface="Times New Roman" panose="02020603050405020304" pitchFamily="18" charset="0"/>
                <a:ea typeface="黑体" panose="02010609060101010101" pitchFamily="49" charset="-122"/>
              </a:rPr>
              <a:t>月</a:t>
            </a:r>
            <a:r>
              <a:rPr kumimoji="1" lang="en-US" altLang="zh-CN" sz="2400" b="1" dirty="0" smtClean="0">
                <a:solidFill>
                  <a:prstClr val="black"/>
                </a:solidFill>
                <a:latin typeface="Times New Roman" panose="02020603050405020304" pitchFamily="18" charset="0"/>
                <a:ea typeface="黑体" panose="02010609060101010101" pitchFamily="49" charset="-122"/>
              </a:rPr>
              <a:t>09</a:t>
            </a:r>
            <a:r>
              <a:rPr kumimoji="1" lang="zh-CN" altLang="en-US" sz="2400" b="1" dirty="0" smtClean="0">
                <a:solidFill>
                  <a:prstClr val="black"/>
                </a:solidFill>
                <a:latin typeface="Times New Roman" panose="02020603050405020304" pitchFamily="18" charset="0"/>
                <a:ea typeface="黑体" panose="02010609060101010101" pitchFamily="49" charset="-122"/>
              </a:rPr>
              <a:t>日</a:t>
            </a:r>
            <a:endParaRPr kumimoji="1" lang="zh-CN" altLang="en-US" sz="2400" b="1" dirty="0">
              <a:solidFill>
                <a:prstClr val="black"/>
              </a:solidFill>
              <a:latin typeface="Times New Roman" panose="02020603050405020304" pitchFamily="18" charset="0"/>
              <a:ea typeface="黑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0" y="0"/>
            <a:ext cx="2882900" cy="828675"/>
          </a:xfrm>
          <a:prstGeom prst="rect">
            <a:avLst/>
          </a:prstGeom>
        </p:spPr>
      </p:pic>
      <p:pic>
        <p:nvPicPr>
          <p:cNvPr id="3" name="图片 2"/>
          <p:cNvPicPr>
            <a:picLocks noChangeAspect="1"/>
          </p:cNvPicPr>
          <p:nvPr>
            <p:custDataLst>
              <p:tags r:id="rId3"/>
            </p:custDataLst>
          </p:nvPr>
        </p:nvPicPr>
        <p:blipFill>
          <a:blip r:embed="rId4"/>
          <a:srcRect b="66418"/>
          <a:stretch>
            <a:fillRect/>
          </a:stretch>
        </p:blipFill>
        <p:spPr>
          <a:xfrm>
            <a:off x="783590" y="1760220"/>
            <a:ext cx="4996180" cy="543560"/>
          </a:xfrm>
          <a:prstGeom prst="rect">
            <a:avLst/>
          </a:prstGeom>
        </p:spPr>
      </p:pic>
      <p:sp>
        <p:nvSpPr>
          <p:cNvPr id="9" name="文本框 8"/>
          <p:cNvSpPr txBox="1"/>
          <p:nvPr/>
        </p:nvSpPr>
        <p:spPr>
          <a:xfrm>
            <a:off x="783590" y="2211705"/>
            <a:ext cx="10624820" cy="768350"/>
          </a:xfrm>
          <a:prstGeom prst="rect">
            <a:avLst/>
          </a:prstGeom>
          <a:noFill/>
        </p:spPr>
        <p:txBody>
          <a:bodyPr wrap="square" rtlCol="0">
            <a:spAutoFit/>
          </a:bodyPr>
          <a:p>
            <a:r>
              <a:rPr lang="zh-CN" altLang="en-US" sz="4400">
                <a:solidFill>
                  <a:schemeClr val="accent4">
                    <a:lumMod val="50000"/>
                  </a:schemeClr>
                </a:solidFill>
                <a:latin typeface="Times New Roman" panose="02020603050405020304" pitchFamily="18" charset="0"/>
                <a:cs typeface="Times New Roman" panose="02020603050405020304" pitchFamily="18" charset="0"/>
              </a:rPr>
              <a:t>Kinetics of Drug Binding</a:t>
            </a:r>
            <a:r>
              <a:rPr lang="en-US" altLang="zh-CN" sz="4400">
                <a:solidFill>
                  <a:schemeClr val="accent4">
                    <a:lumMod val="50000"/>
                  </a:schemeClr>
                </a:solidFill>
                <a:latin typeface="Times New Roman" panose="02020603050405020304" pitchFamily="18" charset="0"/>
                <a:cs typeface="Times New Roman" panose="02020603050405020304" pitchFamily="18" charset="0"/>
              </a:rPr>
              <a:t> </a:t>
            </a:r>
            <a:r>
              <a:rPr lang="zh-CN" altLang="en-US" sz="4400">
                <a:solidFill>
                  <a:schemeClr val="accent4">
                    <a:lumMod val="50000"/>
                  </a:schemeClr>
                </a:solidFill>
                <a:latin typeface="Times New Roman" panose="02020603050405020304" pitchFamily="18" charset="0"/>
                <a:cs typeface="Times New Roman" panose="02020603050405020304" pitchFamily="18" charset="0"/>
              </a:rPr>
              <a:t>and Residence Time</a:t>
            </a:r>
            <a:endParaRPr lang="zh-CN" altLang="en-US" sz="440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783590" y="3060700"/>
            <a:ext cx="6928485" cy="368300"/>
          </a:xfrm>
          <a:prstGeom prst="rect">
            <a:avLst/>
          </a:prstGeom>
          <a:noFill/>
        </p:spPr>
        <p:txBody>
          <a:bodyPr wrap="square" rtlCol="0">
            <a:spAutoFit/>
          </a:bodyPr>
          <a:p>
            <a:r>
              <a:rPr lang="zh-CN" altLang="en-US"/>
              <a:t>Mattia Bernetti,</a:t>
            </a:r>
            <a:r>
              <a:rPr lang="zh-CN" altLang="en-US" baseline="30000"/>
              <a:t>1</a:t>
            </a:r>
            <a:r>
              <a:rPr lang="zh-CN" altLang="en-US"/>
              <a:t> Matteo Masetti,</a:t>
            </a:r>
            <a:r>
              <a:rPr lang="zh-CN" altLang="en-US" baseline="30000"/>
              <a:t>1</a:t>
            </a:r>
            <a:r>
              <a:rPr lang="zh-CN" altLang="en-US"/>
              <a:t> Walter Rocchia,</a:t>
            </a:r>
            <a:r>
              <a:rPr lang="zh-CN" altLang="en-US" baseline="30000"/>
              <a:t>2</a:t>
            </a:r>
            <a:r>
              <a:rPr lang="en-US" altLang="zh-CN" baseline="30000"/>
              <a:t> </a:t>
            </a:r>
            <a:r>
              <a:rPr lang="zh-CN" altLang="en-US"/>
              <a:t>and Andrea Cavalli</a:t>
            </a:r>
            <a:r>
              <a:rPr lang="zh-CN" altLang="en-US" baseline="30000"/>
              <a:t>1,3</a:t>
            </a:r>
            <a:endParaRPr lang="zh-CN" altLang="en-US" baseline="30000"/>
          </a:p>
        </p:txBody>
      </p:sp>
      <p:sp>
        <p:nvSpPr>
          <p:cNvPr id="12" name="文本框 11"/>
          <p:cNvSpPr txBox="1"/>
          <p:nvPr/>
        </p:nvSpPr>
        <p:spPr>
          <a:xfrm>
            <a:off x="783590" y="3378200"/>
            <a:ext cx="6928485" cy="368300"/>
          </a:xfrm>
          <a:prstGeom prst="rect">
            <a:avLst/>
          </a:prstGeom>
          <a:noFill/>
        </p:spPr>
        <p:txBody>
          <a:bodyPr wrap="square" rtlCol="0">
            <a:spAutoFit/>
          </a:bodyPr>
          <a:p>
            <a:r>
              <a:t>Annu. Rev. Phys. Chem. 2019. 70:173–201</a:t>
            </a:r>
          </a:p>
        </p:txBody>
      </p:sp>
      <p:sp>
        <p:nvSpPr>
          <p:cNvPr id="26629" name="AutoShape 12"/>
          <p:cNvSpPr>
            <a:spLocks noChangeArrowheads="1"/>
          </p:cNvSpPr>
          <p:nvPr>
            <p:custDataLst>
              <p:tags r:id="rId5"/>
            </p:custDataLst>
          </p:nvPr>
        </p:nvSpPr>
        <p:spPr bwMode="auto">
          <a:xfrm>
            <a:off x="0" y="967740"/>
            <a:ext cx="11082020" cy="14541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sp>
        <p:nvSpPr>
          <p:cNvPr id="13" name="灯片编号占位符 12"/>
          <p:cNvSpPr>
            <a:spLocks noGrp="1"/>
          </p:cNvSpPr>
          <p:nvPr>
            <p:ph type="sldNum" sz="quarter" idx="12"/>
            <p:custDataLst>
              <p:tags r:id="rId6"/>
            </p:custDataLst>
          </p:nvPr>
        </p:nvSpPr>
        <p:spPr/>
        <p:txBody>
          <a:bodyPr/>
          <a:p>
            <a:fld id="{5B8AC867-72ED-42EA-92C6-36FC511EE56C}" type="slidenum">
              <a:rPr lang="zh-CN" altLang="en-US" smtClean="0"/>
            </a:fld>
            <a:endParaRPr lang="zh-CN"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11" name="TextBox 81"/>
          <p:cNvSpPr txBox="1"/>
          <p:nvPr>
            <p:custDataLst>
              <p:tags r:id="rId1"/>
            </p:custDataLst>
          </p:nvPr>
        </p:nvSpPr>
        <p:spPr>
          <a:xfrm>
            <a:off x="-1" y="1326"/>
            <a:ext cx="7858897"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3.1.1 </a:t>
            </a:r>
            <a:r>
              <a:rPr lang="en-US" altLang="zh-CN" sz="3200" b="1">
                <a:solidFill>
                  <a:srgbClr val="C00000"/>
                </a:solidFill>
                <a:ea typeface="黑体" panose="02010609060101010101" pitchFamily="49" charset="-122"/>
                <a:cs typeface="黑体" panose="02010609060101010101" pitchFamily="49" charset="-122"/>
                <a:sym typeface="+mn-ea"/>
              </a:rPr>
              <a:t>Labeled Methods</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5" name="AutoShape 12"/>
          <p:cNvSpPr>
            <a:spLocks noChangeArrowheads="1"/>
          </p:cNvSpPr>
          <p:nvPr>
            <p:custDataLst>
              <p:tags r:id="rId2"/>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sp>
        <p:nvSpPr>
          <p:cNvPr id="3" name="文本框 2"/>
          <p:cNvSpPr txBox="1"/>
          <p:nvPr/>
        </p:nvSpPr>
        <p:spPr>
          <a:xfrm>
            <a:off x="773430" y="1248410"/>
            <a:ext cx="10936605" cy="922020"/>
          </a:xfrm>
          <a:prstGeom prst="rect">
            <a:avLst/>
          </a:prstGeom>
          <a:noFill/>
        </p:spPr>
        <p:txBody>
          <a:bodyPr wrap="square" rtlCol="0" anchor="t">
            <a:spAutoFit/>
          </a:bodyPr>
          <a:p>
            <a:pPr marL="285750" indent="-285750">
              <a:buFont typeface="Arial" panose="020B0604020202020204" pitchFamily="34" charset="0"/>
              <a:buChar char="•"/>
            </a:pPr>
            <a:r>
              <a:rPr lang="zh-CN" altLang="en-US"/>
              <a:t>Radio- and spectroscopic labeling are the main options included in this first class.</a:t>
            </a:r>
            <a:endParaRPr lang="zh-CN" altLang="en-US"/>
          </a:p>
          <a:p>
            <a:pPr marL="285750" indent="-285750">
              <a:buFont typeface="Arial" panose="020B0604020202020204" pitchFamily="34" charset="0"/>
              <a:buChar char="•"/>
            </a:pPr>
            <a:r>
              <a:rPr lang="zh-CN" altLang="en-US"/>
              <a:t>With the rare exception of ligands with an intrinsic feature that provides the label, a probe must</a:t>
            </a:r>
            <a:r>
              <a:rPr lang="en-US" altLang="zh-CN"/>
              <a:t> </a:t>
            </a:r>
            <a:r>
              <a:rPr lang="zh-CN" altLang="en-US"/>
              <a:t>be joined to the molecule under consideration.</a:t>
            </a:r>
            <a:endParaRPr lang="zh-CN" altLang="en-US"/>
          </a:p>
        </p:txBody>
      </p:sp>
      <p:graphicFrame>
        <p:nvGraphicFramePr>
          <p:cNvPr id="10" name="表格 9"/>
          <p:cNvGraphicFramePr/>
          <p:nvPr>
            <p:custDataLst>
              <p:tags r:id="rId3"/>
            </p:custDataLst>
          </p:nvPr>
        </p:nvGraphicFramePr>
        <p:xfrm>
          <a:off x="299720" y="2266315"/>
          <a:ext cx="11583035" cy="4239895"/>
        </p:xfrm>
        <a:graphic>
          <a:graphicData uri="http://schemas.openxmlformats.org/drawingml/2006/table">
            <a:tbl>
              <a:tblPr firstRow="1" bandRow="1">
                <a:tableStyleId>{C083E6E3-FA7D-4D7B-A595-EF9225AFEA82}</a:tableStyleId>
              </a:tblPr>
              <a:tblGrid>
                <a:gridCol w="1789430"/>
                <a:gridCol w="3331845"/>
                <a:gridCol w="2420620"/>
                <a:gridCol w="4041140"/>
              </a:tblGrid>
              <a:tr h="391795">
                <a:tc>
                  <a:txBody>
                    <a:bodyPr/>
                    <a:p>
                      <a:pPr algn="ctr">
                        <a:buNone/>
                      </a:pPr>
                      <a:r>
                        <a:rPr lang="en-US" altLang="zh-CN"/>
                        <a:t>Methods</a:t>
                      </a:r>
                      <a:endParaRPr lang="en-US" altLang="zh-CN"/>
                    </a:p>
                  </a:txBody>
                  <a:tcPr anchor="ctr" anchorCtr="0"/>
                </a:tc>
                <a:tc>
                  <a:txBody>
                    <a:bodyPr/>
                    <a:p>
                      <a:pPr algn="ctr">
                        <a:buNone/>
                      </a:pPr>
                      <a:r>
                        <a:rPr lang="en-US" altLang="zh-CN"/>
                        <a:t>Sorts</a:t>
                      </a:r>
                      <a:endParaRPr lang="en-US" altLang="zh-CN"/>
                    </a:p>
                  </a:txBody>
                  <a:tcPr anchor="ctr" anchorCtr="0"/>
                </a:tc>
                <a:tc>
                  <a:txBody>
                    <a:bodyPr/>
                    <a:p>
                      <a:pPr algn="ctr">
                        <a:buNone/>
                      </a:pPr>
                      <a:r>
                        <a:rPr lang="en-US" altLang="zh-CN" sz="1800"/>
                        <a:t>Advantages</a:t>
                      </a:r>
                      <a:endParaRPr lang="en-US" altLang="zh-CN" sz="1800"/>
                    </a:p>
                  </a:txBody>
                  <a:tcPr anchor="ctr" anchorCtr="0"/>
                </a:tc>
                <a:tc>
                  <a:txBody>
                    <a:bodyPr/>
                    <a:p>
                      <a:pPr algn="ctr">
                        <a:buNone/>
                      </a:pPr>
                      <a:r>
                        <a:rPr lang="en-US" altLang="zh-CN"/>
                        <a:t>Disadvantages</a:t>
                      </a:r>
                      <a:endParaRPr lang="en-US" altLang="zh-CN"/>
                    </a:p>
                  </a:txBody>
                  <a:tcPr anchor="ctr" anchorCtr="0"/>
                </a:tc>
              </a:tr>
              <a:tr h="1209040">
                <a:tc rowSpan="2">
                  <a:txBody>
                    <a:bodyPr/>
                    <a:p>
                      <a:pPr algn="ctr">
                        <a:buNone/>
                      </a:pPr>
                      <a:r>
                        <a:rPr lang="en-US" altLang="zh-CN"/>
                        <a:t>R</a:t>
                      </a:r>
                      <a:r>
                        <a:rPr lang="zh-CN" altLang="en-US"/>
                        <a:t>adiometric binding assays</a:t>
                      </a:r>
                      <a:endParaRPr lang="zh-CN" altLang="en-US"/>
                    </a:p>
                    <a:p>
                      <a:pPr algn="ctr">
                        <a:buNone/>
                      </a:pPr>
                      <a:r>
                        <a:rPr lang="en-US" altLang="zh-CN"/>
                        <a:t> </a:t>
                      </a:r>
                      <a:endParaRPr lang="en-US" altLang="zh-CN"/>
                    </a:p>
                  </a:txBody>
                  <a:tcPr anchor="ctr" anchorCtr="0"/>
                </a:tc>
                <a:tc>
                  <a:txBody>
                    <a:bodyPr/>
                    <a:p>
                      <a:pPr algn="ctr">
                        <a:buNone/>
                      </a:pPr>
                      <a:r>
                        <a:rPr lang="zh-CN" altLang="en-US"/>
                        <a:t>The direct approach </a:t>
                      </a:r>
                      <a:endParaRPr lang="zh-CN" altLang="en-US"/>
                    </a:p>
                  </a:txBody>
                  <a:tcPr anchor="ctr" anchorCtr="0"/>
                </a:tc>
                <a:tc>
                  <a:txBody>
                    <a:bodyPr/>
                    <a:p>
                      <a:pPr algn="ctr">
                        <a:buNone/>
                      </a:pPr>
                      <a:r>
                        <a:rPr lang="en-US" altLang="zh-CN" sz="1800"/>
                        <a:t>S</a:t>
                      </a:r>
                      <a:r>
                        <a:rPr lang="zh-CN" altLang="en-US" sz="1800"/>
                        <a:t>traightforward</a:t>
                      </a:r>
                      <a:endParaRPr lang="zh-CN" altLang="en-US" sz="1800"/>
                    </a:p>
                  </a:txBody>
                  <a:tcPr anchor="ctr" anchorCtr="0"/>
                </a:tc>
                <a:tc>
                  <a:txBody>
                    <a:bodyPr/>
                    <a:p>
                      <a:pPr marL="285750" indent="-285750">
                        <a:buFont typeface="Arial" panose="020B0604020202020204" pitchFamily="34" charset="0"/>
                        <a:buChar char="•"/>
                      </a:pPr>
                      <a:r>
                        <a:rPr lang="en-US" altLang="zh-CN"/>
                        <a:t>Label </a:t>
                      </a:r>
                      <a:r>
                        <a:rPr lang="zh-CN" altLang="en-US"/>
                        <a:t>each</a:t>
                      </a:r>
                      <a:r>
                        <a:rPr lang="en-US" altLang="zh-CN"/>
                        <a:t> </a:t>
                      </a:r>
                      <a:r>
                        <a:rPr lang="zh-CN" altLang="en-US"/>
                        <a:t>ligand under consideration, which is expensive and labor intensive</a:t>
                      </a:r>
                      <a:endParaRPr lang="zh-CN" altLang="en-US"/>
                    </a:p>
                    <a:p>
                      <a:pPr marL="285750" indent="-285750">
                        <a:buFont typeface="Arial" panose="020B0604020202020204" pitchFamily="34" charset="0"/>
                        <a:buChar char="•"/>
                      </a:pPr>
                      <a:r>
                        <a:rPr lang="en-US" altLang="zh-CN"/>
                        <a:t>N</a:t>
                      </a:r>
                      <a:r>
                        <a:rPr lang="zh-CN" altLang="en-US"/>
                        <a:t>ot all drugs make</a:t>
                      </a:r>
                      <a:r>
                        <a:rPr lang="en-US" altLang="zh-CN"/>
                        <a:t> </a:t>
                      </a:r>
                      <a:r>
                        <a:rPr lang="zh-CN" altLang="en-US"/>
                        <a:t>good radioligands</a:t>
                      </a:r>
                      <a:endParaRPr lang="zh-CN" altLang="en-US"/>
                    </a:p>
                    <a:p>
                      <a:pPr marL="285750" indent="-285750">
                        <a:buFont typeface="Arial" panose="020B0604020202020204" pitchFamily="34" charset="0"/>
                        <a:buChar char="•"/>
                      </a:pPr>
                      <a:r>
                        <a:rPr lang="zh-CN" altLang="en-US"/>
                        <a:t>low-throughput </a:t>
                      </a:r>
                      <a:endParaRPr lang="zh-CN" altLang="en-US"/>
                    </a:p>
                  </a:txBody>
                  <a:tcPr/>
                </a:tc>
              </a:tr>
              <a:tr h="919480">
                <a:tc vMerge="1">
                  <a:tcPr/>
                </a:tc>
                <a:tc>
                  <a:txBody>
                    <a:bodyPr/>
                    <a:p>
                      <a:pPr algn="ctr">
                        <a:buNone/>
                      </a:pPr>
                      <a:r>
                        <a:rPr lang="en-US" altLang="zh-CN"/>
                        <a:t>I</a:t>
                      </a:r>
                      <a:r>
                        <a:rPr lang="zh-CN" altLang="en-US"/>
                        <a:t>ndirect methods</a:t>
                      </a:r>
                      <a:endParaRPr lang="zh-CN" altLang="en-US"/>
                    </a:p>
                  </a:txBody>
                  <a:tcPr anchor="ctr" anchorCtr="0"/>
                </a:tc>
                <a:tc>
                  <a:txBody>
                    <a:bodyPr/>
                    <a:p>
                      <a:pPr algn="ctr">
                        <a:buNone/>
                      </a:pPr>
                      <a:r>
                        <a:rPr lang="zh-CN" altLang="en-US"/>
                        <a:t>only one radiolabeled species is required to carry out the</a:t>
                      </a:r>
                      <a:r>
                        <a:rPr lang="en-US" altLang="zh-CN"/>
                        <a:t> </a:t>
                      </a:r>
                      <a:r>
                        <a:rPr lang="zh-CN" altLang="en-US"/>
                        <a:t>assay</a:t>
                      </a:r>
                      <a:r>
                        <a:rPr lang="en-US" altLang="zh-CN"/>
                        <a:t> </a:t>
                      </a:r>
                      <a:r>
                        <a:rPr lang="zh-CN" altLang="en-US"/>
                        <a:t>mak</a:t>
                      </a:r>
                      <a:r>
                        <a:rPr lang="en-US" altLang="zh-CN"/>
                        <a:t>ing</a:t>
                      </a:r>
                      <a:r>
                        <a:rPr lang="zh-CN" altLang="en-US"/>
                        <a:t> larger-scale applications feasible</a:t>
                      </a:r>
                      <a:endParaRPr lang="zh-CN" altLang="en-US"/>
                    </a:p>
                  </a:txBody>
                  <a:tcPr anchor="ctr" anchorCtr="0"/>
                </a:tc>
                <a:tc>
                  <a:txBody>
                    <a:bodyPr/>
                    <a:p>
                      <a:pPr algn="ctr">
                        <a:buNone/>
                      </a:pPr>
                      <a:r>
                        <a:rPr lang="en-US" altLang="zh-CN"/>
                        <a:t>/</a:t>
                      </a:r>
                      <a:endParaRPr lang="en-US" altLang="zh-CN"/>
                    </a:p>
                  </a:txBody>
                  <a:tcPr anchor="ctr" anchorCtr="0"/>
                </a:tc>
              </a:tr>
              <a:tr h="779145">
                <a:tc rowSpan="2">
                  <a:txBody>
                    <a:bodyPr/>
                    <a:p>
                      <a:pPr algn="ctr">
                        <a:buNone/>
                      </a:pPr>
                      <a:r>
                        <a:rPr lang="en-US" altLang="zh-CN"/>
                        <a:t>F</a:t>
                      </a:r>
                      <a:r>
                        <a:rPr lang="zh-CN" altLang="en-US"/>
                        <a:t>luorescent tags </a:t>
                      </a:r>
                      <a:r>
                        <a:rPr lang="en-US" altLang="zh-CN"/>
                        <a:t>assays</a:t>
                      </a:r>
                      <a:endParaRPr lang="en-US" altLang="zh-CN"/>
                    </a:p>
                    <a:p>
                      <a:pPr algn="ctr">
                        <a:buNone/>
                      </a:pPr>
                      <a:endParaRPr lang="en-US" altLang="zh-CN"/>
                    </a:p>
                  </a:txBody>
                  <a:tcPr anchor="ctr" anchorCtr="0"/>
                </a:tc>
                <a:tc>
                  <a:txBody>
                    <a:bodyPr/>
                    <a:p>
                      <a:pPr algn="ctr">
                        <a:buNone/>
                      </a:pPr>
                      <a:r>
                        <a:rPr lang="zh-CN" altLang="en-US"/>
                        <a:t>the change</a:t>
                      </a:r>
                      <a:r>
                        <a:rPr lang="en-US" altLang="zh-CN"/>
                        <a:t> </a:t>
                      </a:r>
                      <a:r>
                        <a:rPr lang="zh-CN" altLang="en-US"/>
                        <a:t>in a fluorescence property</a:t>
                      </a:r>
                      <a:r>
                        <a:rPr lang="en-US" altLang="zh-CN"/>
                        <a:t> (intensity or polarization)</a:t>
                      </a:r>
                      <a:endParaRPr lang="en-US" altLang="zh-CN"/>
                    </a:p>
                  </a:txBody>
                  <a:tcPr anchor="ctr" anchorCtr="0"/>
                </a:tc>
                <a:tc>
                  <a:txBody>
                    <a:bodyPr/>
                    <a:p>
                      <a:pPr algn="ctr">
                        <a:buNone/>
                      </a:pPr>
                      <a:r>
                        <a:rPr lang="en-US" altLang="zh-CN"/>
                        <a:t>/</a:t>
                      </a:r>
                      <a:endParaRPr lang="en-US" altLang="zh-CN"/>
                    </a:p>
                  </a:txBody>
                  <a:tcPr anchor="ctr" anchorCtr="0"/>
                </a:tc>
                <a:tc>
                  <a:txBody>
                    <a:bodyPr/>
                    <a:p>
                      <a:pPr algn="ctr">
                        <a:buNone/>
                      </a:pPr>
                      <a:r>
                        <a:rPr lang="en-US" altLang="zh-CN"/>
                        <a:t>/</a:t>
                      </a:r>
                      <a:endParaRPr lang="en-US" altLang="zh-CN"/>
                    </a:p>
                  </a:txBody>
                  <a:tcPr anchor="ctr" anchorCtr="0"/>
                </a:tc>
              </a:tr>
              <a:tr h="396875">
                <a:tc vMerge="1">
                  <a:tcPr/>
                </a:tc>
                <a:tc>
                  <a:txBody>
                    <a:bodyPr/>
                    <a:p>
                      <a:pPr algn="ctr">
                        <a:buNone/>
                      </a:pPr>
                      <a:r>
                        <a:rPr lang="zh-CN" altLang="en-US"/>
                        <a:t>energy transfer</a:t>
                      </a:r>
                      <a:endParaRPr lang="zh-CN" altLang="en-US"/>
                    </a:p>
                  </a:txBody>
                  <a:tcPr anchor="ctr" anchorCtr="0"/>
                </a:tc>
                <a:tc>
                  <a:txBody>
                    <a:bodyPr/>
                    <a:p>
                      <a:pPr algn="ctr">
                        <a:buNone/>
                      </a:pPr>
                      <a:r>
                        <a:rPr lang="en-US" altLang="zh-CN"/>
                        <a:t>/</a:t>
                      </a:r>
                      <a:endParaRPr lang="en-US" altLang="zh-CN"/>
                    </a:p>
                  </a:txBody>
                  <a:tcPr anchor="ctr" anchorCtr="0"/>
                </a:tc>
                <a:tc>
                  <a:txBody>
                    <a:bodyPr/>
                    <a:p>
                      <a:pPr algn="ctr">
                        <a:buNone/>
                      </a:pPr>
                      <a:r>
                        <a:rPr lang="en-US" altLang="zh-CN"/>
                        <a:t>/</a:t>
                      </a:r>
                      <a:endParaRPr lang="en-US" altLang="zh-CN"/>
                    </a:p>
                  </a:txBody>
                  <a:tcPr anchor="ctr" anchorCtr="0"/>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11" name="TextBox 81"/>
          <p:cNvSpPr txBox="1"/>
          <p:nvPr>
            <p:custDataLst>
              <p:tags r:id="rId1"/>
            </p:custDataLst>
          </p:nvPr>
        </p:nvSpPr>
        <p:spPr>
          <a:xfrm>
            <a:off x="-1" y="1326"/>
            <a:ext cx="7858897"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3.1.2 </a:t>
            </a:r>
            <a:r>
              <a:rPr lang="en-US" altLang="zh-CN" sz="3200" b="1">
                <a:solidFill>
                  <a:srgbClr val="C00000"/>
                </a:solidFill>
                <a:ea typeface="黑体" panose="02010609060101010101" pitchFamily="49" charset="-122"/>
                <a:cs typeface="黑体" panose="02010609060101010101" pitchFamily="49" charset="-122"/>
                <a:sym typeface="+mn-ea"/>
              </a:rPr>
              <a:t>Label-Free Techniques</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5" name="AutoShape 12"/>
          <p:cNvSpPr>
            <a:spLocks noChangeArrowheads="1"/>
          </p:cNvSpPr>
          <p:nvPr>
            <p:custDataLst>
              <p:tags r:id="rId2"/>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pic>
        <p:nvPicPr>
          <p:cNvPr id="6" name="图片 5"/>
          <p:cNvPicPr>
            <a:picLocks noChangeAspect="1"/>
          </p:cNvPicPr>
          <p:nvPr>
            <p:custDataLst>
              <p:tags r:id="rId3"/>
            </p:custDataLst>
          </p:nvPr>
        </p:nvPicPr>
        <p:blipFill>
          <a:blip r:embed="rId4"/>
          <a:stretch>
            <a:fillRect/>
          </a:stretch>
        </p:blipFill>
        <p:spPr>
          <a:xfrm>
            <a:off x="568325" y="2062480"/>
            <a:ext cx="4612005" cy="3780790"/>
          </a:xfrm>
          <a:prstGeom prst="rect">
            <a:avLst/>
          </a:prstGeom>
        </p:spPr>
      </p:pic>
      <p:sp>
        <p:nvSpPr>
          <p:cNvPr id="8" name="文本框 7"/>
          <p:cNvSpPr txBox="1"/>
          <p:nvPr/>
        </p:nvSpPr>
        <p:spPr>
          <a:xfrm>
            <a:off x="5436870" y="3688715"/>
            <a:ext cx="2421890" cy="1198880"/>
          </a:xfrm>
          <a:prstGeom prst="rect">
            <a:avLst/>
          </a:prstGeom>
          <a:noFill/>
        </p:spPr>
        <p:txBody>
          <a:bodyPr wrap="square" rtlCol="0" anchor="t">
            <a:spAutoFit/>
          </a:bodyPr>
          <a:p>
            <a:r>
              <a:rPr lang="en-US" altLang="zh-CN"/>
              <a:t>A</a:t>
            </a:r>
            <a:r>
              <a:rPr lang="zh-CN" altLang="en-US"/>
              <a:t>ssociation phase</a:t>
            </a:r>
            <a:endParaRPr lang="zh-CN" altLang="en-US"/>
          </a:p>
          <a:p>
            <a:r>
              <a:rPr lang="en-US" altLang="zh-CN"/>
              <a:t> (the detected signal increases, until a</a:t>
            </a:r>
            <a:endParaRPr lang="en-US" altLang="zh-CN"/>
          </a:p>
          <a:p>
            <a:r>
              <a:rPr lang="en-US" altLang="zh-CN"/>
              <a:t>steady state is reached)</a:t>
            </a:r>
            <a:endParaRPr lang="en-US" altLang="zh-CN"/>
          </a:p>
        </p:txBody>
      </p:sp>
      <p:cxnSp>
        <p:nvCxnSpPr>
          <p:cNvPr id="9" name="直接箭头连接符 8"/>
          <p:cNvCxnSpPr/>
          <p:nvPr/>
        </p:nvCxnSpPr>
        <p:spPr>
          <a:xfrm>
            <a:off x="7858760" y="4282440"/>
            <a:ext cx="786765" cy="1079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051925" y="3839845"/>
            <a:ext cx="2291080" cy="922020"/>
          </a:xfrm>
          <a:prstGeom prst="rect">
            <a:avLst/>
          </a:prstGeom>
          <a:noFill/>
        </p:spPr>
        <p:txBody>
          <a:bodyPr wrap="square" rtlCol="0" anchor="t">
            <a:spAutoFit/>
          </a:bodyPr>
          <a:p>
            <a:r>
              <a:rPr lang="en-US" altLang="zh-CN"/>
              <a:t>D</a:t>
            </a:r>
            <a:r>
              <a:rPr lang="zh-CN" altLang="en-US"/>
              <a:t>issociation phase</a:t>
            </a:r>
            <a:endParaRPr lang="zh-CN" altLang="en-US"/>
          </a:p>
          <a:p>
            <a:r>
              <a:rPr lang="en-US" altLang="zh-CN"/>
              <a:t> (a decrease in the signal is observed)</a:t>
            </a:r>
            <a:endParaRPr lang="en-US" altLang="zh-CN"/>
          </a:p>
        </p:txBody>
      </p:sp>
      <p:sp>
        <p:nvSpPr>
          <p:cNvPr id="13" name="文本框 12"/>
          <p:cNvSpPr txBox="1"/>
          <p:nvPr>
            <p:custDataLst>
              <p:tags r:id="rId5"/>
            </p:custDataLst>
          </p:nvPr>
        </p:nvSpPr>
        <p:spPr>
          <a:xfrm>
            <a:off x="568325" y="1281430"/>
            <a:ext cx="11108055" cy="645160"/>
          </a:xfrm>
          <a:prstGeom prst="rect">
            <a:avLst/>
          </a:prstGeom>
          <a:noFill/>
        </p:spPr>
        <p:txBody>
          <a:bodyPr wrap="square" rtlCol="0" anchor="t">
            <a:spAutoFit/>
          </a:bodyPr>
          <a:p>
            <a:pPr marL="285750" indent="-285750">
              <a:buFont typeface="Arial" panose="020B0604020202020204" pitchFamily="34" charset="0"/>
              <a:buChar char="•"/>
            </a:pPr>
            <a:r>
              <a:rPr lang="en-US" altLang="zh-CN"/>
              <a:t>S</a:t>
            </a:r>
            <a:r>
              <a:rPr lang="zh-CN" altLang="en-US"/>
              <a:t>ince ligands are typically analyzed in series, throughput is typically confined</a:t>
            </a:r>
            <a:r>
              <a:rPr lang="en-US" altLang="zh-CN"/>
              <a:t>.</a:t>
            </a:r>
            <a:endParaRPr lang="en-US" altLang="zh-CN"/>
          </a:p>
          <a:p>
            <a:pPr marL="285750" indent="-285750">
              <a:buFont typeface="Arial" panose="020B0604020202020204" pitchFamily="34" charset="0"/>
              <a:buChar char="•"/>
            </a:pPr>
            <a:r>
              <a:rPr lang="en-US" altLang="zh-CN"/>
              <a:t>While effective, the above approaches require either dedicated instruments or demanding setups.</a:t>
            </a:r>
            <a:endParaRPr lang="en-US" altLang="zh-CN"/>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11" name="TextBox 81"/>
          <p:cNvSpPr txBox="1"/>
          <p:nvPr>
            <p:custDataLst>
              <p:tags r:id="rId1"/>
            </p:custDataLst>
          </p:nvPr>
        </p:nvSpPr>
        <p:spPr>
          <a:xfrm>
            <a:off x="-1" y="1326"/>
            <a:ext cx="7858897"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3.1.3 </a:t>
            </a:r>
            <a:r>
              <a:rPr lang="en-US" altLang="zh-CN" sz="3200" b="1">
                <a:solidFill>
                  <a:srgbClr val="C00000"/>
                </a:solidFill>
                <a:ea typeface="黑体" panose="02010609060101010101" pitchFamily="49" charset="-122"/>
                <a:cs typeface="黑体" panose="02010609060101010101" pitchFamily="49" charset="-122"/>
                <a:sym typeface="+mn-ea"/>
              </a:rPr>
              <a:t>Assays Based on Enzyme Activity</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5" name="AutoShape 12"/>
          <p:cNvSpPr>
            <a:spLocks noChangeArrowheads="1"/>
          </p:cNvSpPr>
          <p:nvPr>
            <p:custDataLst>
              <p:tags r:id="rId2"/>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sp>
        <p:nvSpPr>
          <p:cNvPr id="3" name="文本框 2"/>
          <p:cNvSpPr txBox="1"/>
          <p:nvPr/>
        </p:nvSpPr>
        <p:spPr>
          <a:xfrm>
            <a:off x="811530" y="1142365"/>
            <a:ext cx="10288905" cy="922020"/>
          </a:xfrm>
          <a:prstGeom prst="rect">
            <a:avLst/>
          </a:prstGeom>
          <a:noFill/>
        </p:spPr>
        <p:txBody>
          <a:bodyPr wrap="square" rtlCol="0" anchor="t">
            <a:spAutoFit/>
          </a:bodyPr>
          <a:p>
            <a:pPr marL="285750" indent="-285750">
              <a:buFont typeface="Arial" panose="020B0604020202020204" pitchFamily="34" charset="0"/>
              <a:buChar char="•"/>
            </a:pPr>
            <a:r>
              <a:t>The short assay development time is a strength of this approach.</a:t>
            </a:r>
            <a:r>
              <a:rPr lang="en-US"/>
              <a:t> </a:t>
            </a:r>
            <a:endParaRPr lang="en-US"/>
          </a:p>
          <a:p>
            <a:pPr marL="285750" indent="-285750">
              <a:buFont typeface="Arial" panose="020B0604020202020204" pitchFamily="34" charset="0"/>
              <a:buChar char="•"/>
            </a:pPr>
            <a:r>
              <a:rPr lang="en-US"/>
              <a:t>T</a:t>
            </a:r>
            <a:r>
              <a:t>he analysis of the progress curve analysis is effective, and particularly reliable, when</a:t>
            </a:r>
            <a:r>
              <a:rPr lang="en-US"/>
              <a:t> </a:t>
            </a:r>
            <a:r>
              <a:t>used to characterize compounds with slow dissociation rates</a:t>
            </a:r>
            <a:r>
              <a:rPr lang="en-US"/>
              <a:t>.</a:t>
            </a:r>
            <a:endParaRPr lang="en-US"/>
          </a:p>
        </p:txBody>
      </p:sp>
      <p:sp>
        <p:nvSpPr>
          <p:cNvPr id="8" name="文本框 7"/>
          <p:cNvSpPr txBox="1"/>
          <p:nvPr/>
        </p:nvSpPr>
        <p:spPr>
          <a:xfrm>
            <a:off x="5290185" y="2355215"/>
            <a:ext cx="6299200" cy="368300"/>
          </a:xfrm>
          <a:prstGeom prst="rect">
            <a:avLst/>
          </a:prstGeom>
          <a:noFill/>
        </p:spPr>
        <p:txBody>
          <a:bodyPr wrap="square" rtlCol="0" anchor="t">
            <a:spAutoFit/>
          </a:bodyPr>
          <a:p>
            <a:pPr indent="0">
              <a:buFont typeface="Arial" panose="020B0604020202020204" pitchFamily="34" charset="0"/>
              <a:buNone/>
            </a:pPr>
            <a:r>
              <a:rPr lang="en-US" altLang="zh-CN">
                <a:sym typeface="+mn-ea"/>
              </a:rPr>
              <a:t>P</a:t>
            </a:r>
            <a:r>
              <a:rPr lang="zh-CN" altLang="en-US">
                <a:sym typeface="+mn-ea"/>
              </a:rPr>
              <a:t>arameters such as spectroscopic absorbance increase or decrease</a:t>
            </a:r>
            <a:endParaRPr lang="en-US" altLang="zh-CN"/>
          </a:p>
        </p:txBody>
      </p:sp>
      <p:cxnSp>
        <p:nvCxnSpPr>
          <p:cNvPr id="9" name="直接箭头连接符 8"/>
          <p:cNvCxnSpPr/>
          <p:nvPr/>
        </p:nvCxnSpPr>
        <p:spPr>
          <a:xfrm flipH="1">
            <a:off x="8437880" y="2815590"/>
            <a:ext cx="3810" cy="68643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191885" y="3719195"/>
            <a:ext cx="4488180" cy="645160"/>
          </a:xfrm>
          <a:prstGeom prst="rect">
            <a:avLst/>
          </a:prstGeom>
          <a:noFill/>
        </p:spPr>
        <p:txBody>
          <a:bodyPr wrap="square" rtlCol="0" anchor="t">
            <a:spAutoFit/>
          </a:bodyPr>
          <a:p>
            <a:pPr indent="0">
              <a:buFont typeface="Arial" panose="020B0604020202020204" pitchFamily="34" charset="0"/>
              <a:buNone/>
            </a:pPr>
            <a:r>
              <a:rPr lang="en-US" altLang="zh-CN">
                <a:sym typeface="+mn-ea"/>
              </a:rPr>
              <a:t>M</a:t>
            </a:r>
            <a:r>
              <a:rPr lang="zh-CN" altLang="en-US">
                <a:sym typeface="+mn-ea"/>
              </a:rPr>
              <a:t>onitoring substrate consumption or product</a:t>
            </a:r>
            <a:r>
              <a:rPr lang="en-US" altLang="zh-CN">
                <a:sym typeface="+mn-ea"/>
              </a:rPr>
              <a:t> </a:t>
            </a:r>
            <a:r>
              <a:rPr lang="zh-CN" altLang="en-US">
                <a:sym typeface="+mn-ea"/>
              </a:rPr>
              <a:t>formation due to the enzymatic reaction </a:t>
            </a:r>
            <a:endParaRPr lang="en-US" altLang="zh-CN"/>
          </a:p>
        </p:txBody>
      </p:sp>
      <p:sp>
        <p:nvSpPr>
          <p:cNvPr id="13" name="文本框 12"/>
          <p:cNvSpPr txBox="1"/>
          <p:nvPr/>
        </p:nvSpPr>
        <p:spPr>
          <a:xfrm>
            <a:off x="6374130" y="5535295"/>
            <a:ext cx="4305935" cy="645160"/>
          </a:xfrm>
          <a:prstGeom prst="rect">
            <a:avLst/>
          </a:prstGeom>
          <a:noFill/>
        </p:spPr>
        <p:txBody>
          <a:bodyPr wrap="square" rtlCol="0" anchor="t">
            <a:spAutoFit/>
          </a:bodyPr>
          <a:p>
            <a:pPr indent="0">
              <a:buFont typeface="Arial" panose="020B0604020202020204" pitchFamily="34" charset="0"/>
              <a:buNone/>
            </a:pPr>
            <a:r>
              <a:rPr lang="en-US">
                <a:sym typeface="+mn-ea"/>
              </a:rPr>
              <a:t>D</a:t>
            </a:r>
            <a:r>
              <a:rPr>
                <a:sym typeface="+mn-ea"/>
              </a:rPr>
              <a:t>etermine the activity of a specific enzyme and use them to</a:t>
            </a:r>
            <a:r>
              <a:rPr lang="en-US">
                <a:sym typeface="+mn-ea"/>
              </a:rPr>
              <a:t> </a:t>
            </a:r>
            <a:r>
              <a:rPr>
                <a:sym typeface="+mn-ea"/>
              </a:rPr>
              <a:t>retrieve kinetic</a:t>
            </a:r>
            <a:r>
              <a:rPr lang="en-US">
                <a:sym typeface="+mn-ea"/>
              </a:rPr>
              <a:t> </a:t>
            </a:r>
            <a:r>
              <a:rPr>
                <a:sym typeface="+mn-ea"/>
              </a:rPr>
              <a:t>information</a:t>
            </a:r>
            <a:endParaRPr>
              <a:sym typeface="+mn-ea"/>
            </a:endParaRPr>
          </a:p>
        </p:txBody>
      </p:sp>
      <p:pic>
        <p:nvPicPr>
          <p:cNvPr id="14" name="图片 13"/>
          <p:cNvPicPr>
            <a:picLocks noChangeAspect="1"/>
          </p:cNvPicPr>
          <p:nvPr>
            <p:custDataLst>
              <p:tags r:id="rId3"/>
            </p:custDataLst>
          </p:nvPr>
        </p:nvPicPr>
        <p:blipFill>
          <a:blip r:embed="rId4"/>
          <a:stretch>
            <a:fillRect/>
          </a:stretch>
        </p:blipFill>
        <p:spPr>
          <a:xfrm>
            <a:off x="1258570" y="2169795"/>
            <a:ext cx="3806190" cy="4026535"/>
          </a:xfrm>
          <a:prstGeom prst="rect">
            <a:avLst/>
          </a:prstGeom>
        </p:spPr>
      </p:pic>
      <p:cxnSp>
        <p:nvCxnSpPr>
          <p:cNvPr id="15" name="直接箭头连接符 14"/>
          <p:cNvCxnSpPr/>
          <p:nvPr>
            <p:custDataLst>
              <p:tags r:id="rId5"/>
            </p:custDataLst>
          </p:nvPr>
        </p:nvCxnSpPr>
        <p:spPr>
          <a:xfrm flipH="1">
            <a:off x="8430260" y="4581525"/>
            <a:ext cx="3810" cy="68643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4" name="矩形 3"/>
          <p:cNvSpPr/>
          <p:nvPr/>
        </p:nvSpPr>
        <p:spPr>
          <a:xfrm>
            <a:off x="971550" y="1158875"/>
            <a:ext cx="8845550" cy="521970"/>
          </a:xfrm>
          <a:prstGeom prst="rect">
            <a:avLst/>
          </a:prstGeom>
        </p:spPr>
        <p:txBody>
          <a:bodyPr wrap="square">
            <a:spAutoFit/>
          </a:bodyPr>
          <a:lstStyle/>
          <a:p>
            <a:pPr algn="l"/>
            <a:r>
              <a:rPr lang="en-US" altLang="zh-CN" sz="2800" b="1" dirty="0"/>
              <a:t>Because of i</a:t>
            </a:r>
            <a:r>
              <a:rPr lang="zh-CN" altLang="en-US" sz="2800" b="1" dirty="0"/>
              <a:t>ts reliance upon computational</a:t>
            </a:r>
            <a:r>
              <a:rPr lang="en-US" altLang="zh-CN" sz="2800" b="1" dirty="0"/>
              <a:t> </a:t>
            </a:r>
            <a:r>
              <a:rPr lang="zh-CN" altLang="en-US" sz="2800" b="1" dirty="0"/>
              <a:t>power alone</a:t>
            </a:r>
            <a:endParaRPr lang="zh-CN" altLang="en-US" sz="2800" b="1" dirty="0"/>
          </a:p>
        </p:txBody>
      </p:sp>
      <p:sp>
        <p:nvSpPr>
          <p:cNvPr id="11" name="TextBox 81"/>
          <p:cNvSpPr txBox="1"/>
          <p:nvPr>
            <p:custDataLst>
              <p:tags r:id="rId1"/>
            </p:custDataLst>
          </p:nvPr>
        </p:nvSpPr>
        <p:spPr>
          <a:xfrm>
            <a:off x="-1" y="1326"/>
            <a:ext cx="7858897"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3.2.1 </a:t>
            </a:r>
            <a:r>
              <a:rPr lang="en-US" altLang="zh-CN" sz="3200" b="1">
                <a:solidFill>
                  <a:srgbClr val="C00000"/>
                </a:solidFill>
                <a:ea typeface="黑体" panose="02010609060101010101" pitchFamily="49" charset="-122"/>
                <a:cs typeface="黑体" panose="02010609060101010101" pitchFamily="49" charset="-122"/>
                <a:sym typeface="+mn-ea"/>
              </a:rPr>
              <a:t>Brute-Force MD</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5" name="AutoShape 12"/>
          <p:cNvSpPr>
            <a:spLocks noChangeArrowheads="1"/>
          </p:cNvSpPr>
          <p:nvPr>
            <p:custDataLst>
              <p:tags r:id="rId2"/>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pic>
        <p:nvPicPr>
          <p:cNvPr id="15" name="图片 14"/>
          <p:cNvPicPr>
            <a:picLocks noChangeAspect="1"/>
          </p:cNvPicPr>
          <p:nvPr>
            <p:custDataLst>
              <p:tags r:id="rId3"/>
            </p:custDataLst>
          </p:nvPr>
        </p:nvPicPr>
        <p:blipFill>
          <a:blip r:embed="rId4"/>
          <a:stretch>
            <a:fillRect/>
          </a:stretch>
        </p:blipFill>
        <p:spPr>
          <a:xfrm>
            <a:off x="971550" y="2571750"/>
            <a:ext cx="3201670" cy="1627505"/>
          </a:xfrm>
          <a:prstGeom prst="rect">
            <a:avLst/>
          </a:prstGeom>
        </p:spPr>
      </p:pic>
      <p:sp>
        <p:nvSpPr>
          <p:cNvPr id="16" name="文本框 15"/>
          <p:cNvSpPr txBox="1"/>
          <p:nvPr/>
        </p:nvSpPr>
        <p:spPr>
          <a:xfrm>
            <a:off x="767715" y="4595495"/>
            <a:ext cx="3863975" cy="645160"/>
          </a:xfrm>
          <a:prstGeom prst="rect">
            <a:avLst/>
          </a:prstGeom>
          <a:noFill/>
        </p:spPr>
        <p:txBody>
          <a:bodyPr wrap="square" rtlCol="0" anchor="t">
            <a:spAutoFit/>
          </a:bodyPr>
          <a:p>
            <a:r>
              <a:rPr lang="zh-CN" altLang="en-US"/>
              <a:t>(a) Determination of kon from the number of spontaneous binding events</a:t>
            </a:r>
            <a:endParaRPr lang="zh-CN" altLang="en-US"/>
          </a:p>
        </p:txBody>
      </p:sp>
      <p:graphicFrame>
        <p:nvGraphicFramePr>
          <p:cNvPr id="19" name="表格 18"/>
          <p:cNvGraphicFramePr/>
          <p:nvPr>
            <p:custDataLst>
              <p:tags r:id="rId5"/>
            </p:custDataLst>
          </p:nvPr>
        </p:nvGraphicFramePr>
        <p:xfrm>
          <a:off x="4631690" y="2571750"/>
          <a:ext cx="9955530" cy="2941320"/>
        </p:xfrm>
        <a:graphic>
          <a:graphicData uri="http://schemas.openxmlformats.org/drawingml/2006/table">
            <a:tbl>
              <a:tblPr firstRow="1" bandRow="1">
                <a:tableStyleId>{C083E6E3-FA7D-4D7B-A595-EF9225AFEA82}</a:tableStyleId>
              </a:tblPr>
              <a:tblGrid>
                <a:gridCol w="2844165"/>
                <a:gridCol w="4267200"/>
              </a:tblGrid>
              <a:tr h="381000">
                <a:tc>
                  <a:txBody>
                    <a:bodyPr/>
                    <a:p>
                      <a:pPr algn="ctr">
                        <a:buNone/>
                      </a:pPr>
                      <a:r>
                        <a:rPr lang="en-US" altLang="zh-CN"/>
                        <a:t>Advantages</a:t>
                      </a:r>
                      <a:endParaRPr lang="en-US" altLang="zh-CN"/>
                    </a:p>
                  </a:txBody>
                  <a:tcPr/>
                </a:tc>
                <a:tc>
                  <a:txBody>
                    <a:bodyPr/>
                    <a:p>
                      <a:pPr algn="ctr">
                        <a:buNone/>
                      </a:pPr>
                      <a:r>
                        <a:rPr lang="en-US" altLang="zh-CN"/>
                        <a:t>Application</a:t>
                      </a:r>
                      <a:endParaRPr lang="en-US" altLang="zh-CN"/>
                    </a:p>
                  </a:txBody>
                  <a:tcPr/>
                </a:tc>
              </a:tr>
              <a:tr h="2419350">
                <a:tc>
                  <a:txBody>
                    <a:bodyPr/>
                    <a:p>
                      <a:pPr>
                        <a:buNone/>
                      </a:pPr>
                      <a:r>
                        <a:rPr lang="en-US" altLang="zh-CN"/>
                        <a:t>F</a:t>
                      </a:r>
                      <a:r>
                        <a:rPr lang="zh-CN" altLang="en-US"/>
                        <a:t>or small fragments, the weaker interactions established with the protein allow several unbinding events to be achieved within reasonable timescales.</a:t>
                      </a:r>
                      <a:endParaRPr lang="zh-CN" altLang="en-US"/>
                    </a:p>
                    <a:p>
                      <a:pPr>
                        <a:buNone/>
                      </a:pPr>
                      <a:endParaRPr lang="zh-CN" altLang="en-US"/>
                    </a:p>
                    <a:p>
                      <a:pPr>
                        <a:buNone/>
                      </a:pPr>
                      <a:endParaRPr lang="zh-CN" altLang="en-US"/>
                    </a:p>
                  </a:txBody>
                  <a:tcPr/>
                </a:tc>
                <a:tc>
                  <a:txBody>
                    <a:bodyPr/>
                    <a:p>
                      <a:pPr marL="285750" indent="-285750">
                        <a:buFont typeface="Arial" panose="020B0604020202020204" pitchFamily="34" charset="0"/>
                        <a:buChar char="•"/>
                      </a:pPr>
                      <a:r>
                        <a:rPr lang="en-US" sz="1800"/>
                        <a:t>T</a:t>
                      </a:r>
                      <a:r>
                        <a:rPr sz="1800"/>
                        <a:t>he association of dasatinib and PP1 to the Src kinase through</a:t>
                      </a:r>
                      <a:r>
                        <a:rPr lang="en-US" sz="1800"/>
                        <a:t> simulations in the low microsecond regime </a:t>
                      </a:r>
                      <a:r>
                        <a:rPr lang="en-US" altLang="zh-CN" sz="1800"/>
                        <a:t>(</a:t>
                      </a:r>
                      <a:r>
                        <a:rPr lang="zh-CN" altLang="en-US" sz="1800"/>
                        <a:t>reproducing the crystallographic</a:t>
                      </a:r>
                      <a:r>
                        <a:rPr lang="en-US" altLang="zh-CN" sz="1800"/>
                        <a:t> </a:t>
                      </a:r>
                      <a:r>
                        <a:rPr lang="zh-CN" altLang="en-US" sz="1800"/>
                        <a:t>pose</a:t>
                      </a:r>
                      <a:r>
                        <a:rPr lang="en-US" altLang="zh-CN" sz="1800"/>
                        <a:t>)</a:t>
                      </a:r>
                      <a:endParaRPr lang="zh-CN" altLang="en-US" sz="1800"/>
                    </a:p>
                    <a:p>
                      <a:pPr marL="285750" indent="-285750">
                        <a:buFont typeface="Arial" panose="020B0604020202020204" pitchFamily="34" charset="0"/>
                        <a:buChar char="•"/>
                      </a:pPr>
                      <a:r>
                        <a:rPr lang="zh-CN" altLang="en-US" sz="1800"/>
                        <a:t>Binding of the transition state analog DADMe-imucillin-H to purine nucleoside phosphorylase was also explored via brute-force MD </a:t>
                      </a:r>
                      <a:endParaRPr lang="zh-CN" altLang="en-US" sz="1800"/>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4" name="矩形 3"/>
          <p:cNvSpPr/>
          <p:nvPr/>
        </p:nvSpPr>
        <p:spPr>
          <a:xfrm>
            <a:off x="568325" y="1159510"/>
            <a:ext cx="10890885" cy="953135"/>
          </a:xfrm>
          <a:prstGeom prst="rect">
            <a:avLst/>
          </a:prstGeom>
        </p:spPr>
        <p:txBody>
          <a:bodyPr wrap="square">
            <a:spAutoFit/>
          </a:bodyPr>
          <a:lstStyle/>
          <a:p>
            <a:pPr algn="l"/>
            <a:r>
              <a:rPr sz="2800" b="1" dirty="0"/>
              <a:t> </a:t>
            </a:r>
            <a:r>
              <a:rPr lang="en-US" sz="2800" b="1" dirty="0"/>
              <a:t>I</a:t>
            </a:r>
            <a:r>
              <a:rPr sz="2800" b="1" dirty="0"/>
              <a:t>nformation from a greater number of shorter trajectories can be aggregated</a:t>
            </a:r>
            <a:r>
              <a:rPr lang="en-US" sz="2800" b="1" dirty="0"/>
              <a:t> </a:t>
            </a:r>
            <a:r>
              <a:rPr sz="2800" b="1" dirty="0"/>
              <a:t>to construct a Markov state model (MSM)</a:t>
            </a:r>
            <a:endParaRPr sz="2800" b="1" dirty="0"/>
          </a:p>
        </p:txBody>
      </p:sp>
      <p:sp>
        <p:nvSpPr>
          <p:cNvPr id="11" name="TextBox 81"/>
          <p:cNvSpPr txBox="1"/>
          <p:nvPr>
            <p:custDataLst>
              <p:tags r:id="rId1"/>
            </p:custDataLst>
          </p:nvPr>
        </p:nvSpPr>
        <p:spPr>
          <a:xfrm>
            <a:off x="-1" y="1326"/>
            <a:ext cx="7858897"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3.2.2 </a:t>
            </a:r>
            <a:r>
              <a:rPr lang="en-US" altLang="zh-CN" sz="3200" b="1">
                <a:solidFill>
                  <a:srgbClr val="C00000"/>
                </a:solidFill>
                <a:ea typeface="黑体" panose="02010609060101010101" pitchFamily="49" charset="-122"/>
                <a:cs typeface="黑体" panose="02010609060101010101" pitchFamily="49" charset="-122"/>
                <a:sym typeface="+mn-ea"/>
              </a:rPr>
              <a:t>MSM</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5" name="AutoShape 12"/>
          <p:cNvSpPr>
            <a:spLocks noChangeArrowheads="1"/>
          </p:cNvSpPr>
          <p:nvPr>
            <p:custDataLst>
              <p:tags r:id="rId2"/>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graphicFrame>
        <p:nvGraphicFramePr>
          <p:cNvPr id="19" name="表格 18"/>
          <p:cNvGraphicFramePr/>
          <p:nvPr>
            <p:custDataLst>
              <p:tags r:id="rId3"/>
            </p:custDataLst>
          </p:nvPr>
        </p:nvGraphicFramePr>
        <p:xfrm>
          <a:off x="4664075" y="2654935"/>
          <a:ext cx="7111365" cy="3764280"/>
        </p:xfrm>
        <a:graphic>
          <a:graphicData uri="http://schemas.openxmlformats.org/drawingml/2006/table">
            <a:tbl>
              <a:tblPr firstRow="1" bandRow="1">
                <a:tableStyleId>{C083E6E3-FA7D-4D7B-A595-EF9225AFEA82}</a:tableStyleId>
              </a:tblPr>
              <a:tblGrid>
                <a:gridCol w="2031624"/>
                <a:gridCol w="2031624"/>
                <a:gridCol w="3048117"/>
              </a:tblGrid>
              <a:tr h="381000">
                <a:tc>
                  <a:txBody>
                    <a:bodyPr/>
                    <a:p>
                      <a:pPr algn="ctr">
                        <a:buNone/>
                      </a:pPr>
                      <a:r>
                        <a:rPr lang="en-US" altLang="zh-CN"/>
                        <a:t>Advantages</a:t>
                      </a:r>
                      <a:endParaRPr lang="en-US" altLang="zh-CN"/>
                    </a:p>
                  </a:txBody>
                  <a:tcPr/>
                </a:tc>
                <a:tc>
                  <a:txBody>
                    <a:bodyPr/>
                    <a:p>
                      <a:pPr algn="ctr">
                        <a:buNone/>
                      </a:pPr>
                      <a:r>
                        <a:rPr lang="en-US" altLang="zh-CN" sz="1800"/>
                        <a:t>Disadvantages</a:t>
                      </a:r>
                      <a:endParaRPr lang="en-US" altLang="zh-CN" sz="1800"/>
                    </a:p>
                  </a:txBody>
                  <a:tcPr/>
                </a:tc>
                <a:tc>
                  <a:txBody>
                    <a:bodyPr/>
                    <a:p>
                      <a:pPr algn="ctr">
                        <a:buNone/>
                      </a:pPr>
                      <a:r>
                        <a:rPr lang="en-US" altLang="zh-CN" sz="1800"/>
                        <a:t>Application</a:t>
                      </a:r>
                      <a:endParaRPr lang="en-US" altLang="zh-CN" sz="1800"/>
                    </a:p>
                  </a:txBody>
                  <a:tcPr/>
                </a:tc>
              </a:tr>
              <a:tr h="381000">
                <a:tc>
                  <a:txBody>
                    <a:bodyPr/>
                    <a:p>
                      <a:pPr>
                        <a:buNone/>
                      </a:pPr>
                      <a:r>
                        <a:rPr lang="zh-CN" altLang="en-US"/>
                        <a:t>1)几个MD模拟可以并行运行</a:t>
                      </a:r>
                      <a:r>
                        <a:rPr lang="en-US" altLang="zh-CN"/>
                        <a:t>,更易于管理。</a:t>
                      </a:r>
                      <a:endParaRPr lang="en-US" altLang="zh-CN"/>
                    </a:p>
                    <a:p>
                      <a:pPr>
                        <a:buNone/>
                      </a:pPr>
                      <a:r>
                        <a:rPr lang="zh-CN" altLang="en-US"/>
                        <a:t>2)可以识别需要额外采样的微观状态，从而指导对构型空间的详尽探索</a:t>
                      </a:r>
                      <a:r>
                        <a:rPr lang="en-US" altLang="zh-CN"/>
                        <a:t>(adaptive sampling)</a:t>
                      </a:r>
                      <a:endParaRPr lang="en-US" altLang="zh-CN"/>
                    </a:p>
                  </a:txBody>
                  <a:tcPr/>
                </a:tc>
                <a:tc>
                  <a:txBody>
                    <a:bodyPr/>
                    <a:p>
                      <a:pPr>
                        <a:buNone/>
                      </a:pPr>
                      <a:r>
                        <a:rPr lang="en-US" altLang="zh-CN"/>
                        <a:t>H</a:t>
                      </a:r>
                      <a:r>
                        <a:rPr lang="zh-CN" altLang="en-US"/>
                        <a:t>uman supervision is typically required to carry out resampling.</a:t>
                      </a:r>
                      <a:endParaRPr lang="zh-CN" altLang="en-US"/>
                    </a:p>
                  </a:txBody>
                  <a:tcPr/>
                </a:tc>
                <a:tc>
                  <a:txBody>
                    <a:bodyPr/>
                    <a:p>
                      <a:pPr marL="285750" indent="-285750">
                        <a:buFont typeface="Arial" panose="020B0604020202020204" pitchFamily="34" charset="0"/>
                        <a:buChar char="•"/>
                      </a:pPr>
                      <a:r>
                        <a:rPr sz="1800"/>
                        <a:t>The serine protease trypsin and reversible competitive inhibitor benzamidine</a:t>
                      </a:r>
                      <a:endParaRPr sz="1800"/>
                    </a:p>
                    <a:p>
                      <a:pPr marL="285750" indent="-285750">
                        <a:buFont typeface="Arial" panose="020B0604020202020204" pitchFamily="34" charset="0"/>
                        <a:buChar char="•"/>
                      </a:pPr>
                      <a:r>
                        <a:rPr sz="1800"/>
                        <a:t>Trypsin-benzamidine system</a:t>
                      </a:r>
                      <a:r>
                        <a:rPr lang="zh-CN" altLang="en-US" sz="1800"/>
                        <a:t> </a:t>
                      </a:r>
                      <a:endParaRPr lang="zh-CN" altLang="en-US" sz="1800"/>
                    </a:p>
                  </a:txBody>
                  <a:tcPr/>
                </a:tc>
              </a:tr>
            </a:tbl>
          </a:graphicData>
        </a:graphic>
      </p:graphicFrame>
      <p:pic>
        <p:nvPicPr>
          <p:cNvPr id="3" name="图片 2"/>
          <p:cNvPicPr>
            <a:picLocks noChangeAspect="1"/>
          </p:cNvPicPr>
          <p:nvPr>
            <p:custDataLst>
              <p:tags r:id="rId4"/>
            </p:custDataLst>
          </p:nvPr>
        </p:nvPicPr>
        <p:blipFill>
          <a:blip r:embed="rId5"/>
          <a:stretch>
            <a:fillRect/>
          </a:stretch>
        </p:blipFill>
        <p:spPr>
          <a:xfrm>
            <a:off x="694690" y="2836545"/>
            <a:ext cx="3625215" cy="230378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11" name="TextBox 81"/>
          <p:cNvSpPr txBox="1"/>
          <p:nvPr>
            <p:custDataLst>
              <p:tags r:id="rId1"/>
            </p:custDataLst>
          </p:nvPr>
        </p:nvSpPr>
        <p:spPr>
          <a:xfrm>
            <a:off x="-1" y="1326"/>
            <a:ext cx="7858897"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3.2.3 </a:t>
            </a:r>
            <a:r>
              <a:rPr lang="en-US" altLang="zh-CN" sz="3200" b="1">
                <a:solidFill>
                  <a:srgbClr val="C00000"/>
                </a:solidFill>
                <a:ea typeface="黑体" panose="02010609060101010101" pitchFamily="49" charset="-122"/>
                <a:cs typeface="黑体" panose="02010609060101010101" pitchFamily="49" charset="-122"/>
                <a:sym typeface="+mn-ea"/>
              </a:rPr>
              <a:t>BD</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5" name="AutoShape 12"/>
          <p:cNvSpPr>
            <a:spLocks noChangeArrowheads="1"/>
          </p:cNvSpPr>
          <p:nvPr>
            <p:custDataLst>
              <p:tags r:id="rId2"/>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graphicFrame>
        <p:nvGraphicFramePr>
          <p:cNvPr id="19" name="表格 18"/>
          <p:cNvGraphicFramePr/>
          <p:nvPr>
            <p:custDataLst>
              <p:tags r:id="rId3"/>
            </p:custDataLst>
          </p:nvPr>
        </p:nvGraphicFramePr>
        <p:xfrm>
          <a:off x="648335" y="3680460"/>
          <a:ext cx="10284460" cy="2118360"/>
        </p:xfrm>
        <a:graphic>
          <a:graphicData uri="http://schemas.openxmlformats.org/drawingml/2006/table">
            <a:tbl>
              <a:tblPr firstRow="1" bandRow="1">
                <a:tableStyleId>{C083E6E3-FA7D-4D7B-A595-EF9225AFEA82}</a:tableStyleId>
              </a:tblPr>
              <a:tblGrid>
                <a:gridCol w="5232400"/>
                <a:gridCol w="2538095"/>
                <a:gridCol w="2513680"/>
              </a:tblGrid>
              <a:tr h="381000">
                <a:tc>
                  <a:txBody>
                    <a:bodyPr/>
                    <a:p>
                      <a:pPr algn="ctr">
                        <a:buNone/>
                      </a:pPr>
                      <a:r>
                        <a:rPr lang="en-US" altLang="zh-CN"/>
                        <a:t>Advantages</a:t>
                      </a:r>
                      <a:endParaRPr lang="en-US" altLang="zh-CN"/>
                    </a:p>
                  </a:txBody>
                  <a:tcPr/>
                </a:tc>
                <a:tc>
                  <a:txBody>
                    <a:bodyPr/>
                    <a:p>
                      <a:pPr algn="ctr">
                        <a:buNone/>
                      </a:pPr>
                      <a:r>
                        <a:rPr lang="en-US" altLang="zh-CN" sz="1800"/>
                        <a:t>Disadvantages</a:t>
                      </a:r>
                      <a:endParaRPr lang="en-US" altLang="zh-CN" sz="1800"/>
                    </a:p>
                  </a:txBody>
                  <a:tcPr/>
                </a:tc>
                <a:tc>
                  <a:txBody>
                    <a:bodyPr/>
                    <a:p>
                      <a:pPr algn="ctr">
                        <a:buNone/>
                      </a:pPr>
                      <a:r>
                        <a:rPr lang="en-US" altLang="zh-CN"/>
                        <a:t>Application</a:t>
                      </a:r>
                      <a:endParaRPr lang="en-US" altLang="zh-CN"/>
                    </a:p>
                  </a:txBody>
                  <a:tcPr/>
                </a:tc>
              </a:tr>
              <a:tr h="381000">
                <a:tc>
                  <a:txBody>
                    <a:bodyPr/>
                    <a:p>
                      <a:pPr>
                        <a:buNone/>
                      </a:pPr>
                      <a:r>
                        <a:t>1)减少了计算负担</a:t>
                      </a:r>
                      <a:r>
                        <a:rPr lang="en-US"/>
                        <a:t>,因为只有溶质是在原子级别描述的，而溶剂是通过适当的溶剂化隐式模型处理的</a:t>
                      </a:r>
                      <a:endParaRPr lang="en-US"/>
                    </a:p>
                    <a:p>
                      <a:pPr>
                        <a:buNone/>
                      </a:pPr>
                      <a:r>
                        <a:t>2)通过忽略内部自由度，允许更大的时间步长，仿真性能显著提高</a:t>
                      </a:r>
                    </a:p>
                    <a:p>
                      <a:pPr>
                        <a:buNone/>
                      </a:pPr>
                      <a:r>
                        <a:t>3)包含在多尺度框架中，在模拟域的相关区域保持原子分辨率</a:t>
                      </a:r>
                      <a:endParaRPr lang="zh-CN" altLang="en-US"/>
                    </a:p>
                  </a:txBody>
                  <a:tcPr/>
                </a:tc>
                <a:tc>
                  <a:txBody>
                    <a:bodyPr/>
                    <a:p>
                      <a:pPr>
                        <a:buNone/>
                      </a:pPr>
                      <a:r>
                        <a:rPr lang="zh-CN" altLang="en-US"/>
                        <a:t>对于较小规模的事件，例如溶质的局部重排，通常也会丢失分辨率。</a:t>
                      </a:r>
                      <a:endParaRPr lang="zh-CN" altLang="en-US"/>
                    </a:p>
                  </a:txBody>
                  <a:tcPr/>
                </a:tc>
                <a:tc>
                  <a:txBody>
                    <a:bodyPr/>
                    <a:p>
                      <a:pPr marL="285750" indent="-285750">
                        <a:buFont typeface="Arial" panose="020B0604020202020204" pitchFamily="34" charset="0"/>
                        <a:buChar char="•"/>
                      </a:pPr>
                      <a:r>
                        <a:rPr sz="1800"/>
                        <a:t>The natural substrate sialic acid and the inhibitor oseltamivir to the neuraminidase glycoprotein</a:t>
                      </a:r>
                      <a:endParaRPr lang="zh-CN" altLang="en-US" sz="1800"/>
                    </a:p>
                  </a:txBody>
                  <a:tcPr/>
                </a:tc>
              </a:tr>
            </a:tbl>
          </a:graphicData>
        </a:graphic>
      </p:graphicFrame>
      <p:pic>
        <p:nvPicPr>
          <p:cNvPr id="7" name="图片 6"/>
          <p:cNvPicPr>
            <a:picLocks noChangeAspect="1"/>
          </p:cNvPicPr>
          <p:nvPr>
            <p:custDataLst>
              <p:tags r:id="rId4"/>
            </p:custDataLst>
          </p:nvPr>
        </p:nvPicPr>
        <p:blipFill>
          <a:blip r:embed="rId5"/>
          <a:stretch>
            <a:fillRect/>
          </a:stretch>
        </p:blipFill>
        <p:spPr>
          <a:xfrm>
            <a:off x="4116070" y="1946910"/>
            <a:ext cx="3282950" cy="1147445"/>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5" name="矩形 4"/>
          <p:cNvSpPr/>
          <p:nvPr/>
        </p:nvSpPr>
        <p:spPr>
          <a:xfrm>
            <a:off x="751205" y="1163320"/>
            <a:ext cx="9817100" cy="460375"/>
          </a:xfrm>
          <a:prstGeom prst="rect">
            <a:avLst/>
          </a:prstGeom>
        </p:spPr>
        <p:txBody>
          <a:bodyPr wrap="square">
            <a:spAutoFit/>
          </a:bodyPr>
          <a:lstStyle/>
          <a:p>
            <a:pPr algn="l"/>
            <a:r>
              <a:rPr sz="2400" b="1" dirty="0"/>
              <a:t> </a:t>
            </a:r>
            <a:r>
              <a:rPr lang="en-US" sz="2400" b="1" dirty="0"/>
              <a:t>R</a:t>
            </a:r>
            <a:r>
              <a:rPr sz="2400" b="1" dirty="0"/>
              <a:t>ecently developed</a:t>
            </a:r>
            <a:r>
              <a:rPr lang="en-US" sz="2400" b="1" dirty="0"/>
              <a:t> </a:t>
            </a:r>
            <a:r>
              <a:rPr sz="2400" b="1" dirty="0"/>
              <a:t>multiscale methods combine the use of MD and BD</a:t>
            </a:r>
            <a:r>
              <a:rPr lang="en-US" sz="2400" b="1" dirty="0"/>
              <a:t>.</a:t>
            </a:r>
            <a:endParaRPr lang="en-US" sz="2400" b="1" dirty="0">
              <a:ea typeface="宋体" panose="02010600030101010101" pitchFamily="2" charset="-122"/>
            </a:endParaRPr>
          </a:p>
        </p:txBody>
      </p:sp>
      <p:pic>
        <p:nvPicPr>
          <p:cNvPr id="9" name="图片 8"/>
          <p:cNvPicPr>
            <a:picLocks noChangeAspect="1"/>
          </p:cNvPicPr>
          <p:nvPr>
            <p:custDataLst>
              <p:tags r:id="rId1"/>
            </p:custDataLst>
          </p:nvPr>
        </p:nvPicPr>
        <p:blipFill>
          <a:blip r:embed="rId2"/>
          <a:stretch>
            <a:fillRect/>
          </a:stretch>
        </p:blipFill>
        <p:spPr>
          <a:xfrm>
            <a:off x="669290" y="1958340"/>
            <a:ext cx="3367405" cy="3466465"/>
          </a:xfrm>
          <a:prstGeom prst="rect">
            <a:avLst/>
          </a:prstGeom>
        </p:spPr>
      </p:pic>
      <p:graphicFrame>
        <p:nvGraphicFramePr>
          <p:cNvPr id="19" name="表格 18"/>
          <p:cNvGraphicFramePr/>
          <p:nvPr>
            <p:custDataLst>
              <p:tags r:id="rId3"/>
            </p:custDataLst>
          </p:nvPr>
        </p:nvGraphicFramePr>
        <p:xfrm>
          <a:off x="4961255" y="3405505"/>
          <a:ext cx="7111365" cy="3764280"/>
        </p:xfrm>
        <a:graphic>
          <a:graphicData uri="http://schemas.openxmlformats.org/drawingml/2006/table">
            <a:tbl>
              <a:tblPr firstRow="1" bandRow="1">
                <a:tableStyleId>{C083E6E3-FA7D-4D7B-A595-EF9225AFEA82}</a:tableStyleId>
              </a:tblPr>
              <a:tblGrid>
                <a:gridCol w="2031624"/>
                <a:gridCol w="3048117"/>
              </a:tblGrid>
              <a:tr h="381000">
                <a:tc>
                  <a:txBody>
                    <a:bodyPr/>
                    <a:p>
                      <a:pPr algn="ctr">
                        <a:buNone/>
                      </a:pPr>
                      <a:r>
                        <a:rPr lang="en-US" altLang="zh-CN"/>
                        <a:t>Advantages</a:t>
                      </a:r>
                      <a:endParaRPr lang="en-US" altLang="zh-CN"/>
                    </a:p>
                  </a:txBody>
                  <a:tcPr/>
                </a:tc>
                <a:tc>
                  <a:txBody>
                    <a:bodyPr/>
                    <a:p>
                      <a:pPr algn="ctr">
                        <a:buNone/>
                      </a:pPr>
                      <a:r>
                        <a:rPr lang="en-US" altLang="zh-CN"/>
                        <a:t>Application</a:t>
                      </a:r>
                      <a:endParaRPr lang="en-US" altLang="zh-CN"/>
                    </a:p>
                  </a:txBody>
                  <a:tcPr/>
                </a:tc>
              </a:tr>
              <a:tr h="381000">
                <a:tc>
                  <a:txBody>
                    <a:bodyPr/>
                    <a:p>
                      <a:pPr>
                        <a:buNone/>
                      </a:pPr>
                      <a:r>
                        <a:t>1)</a:t>
                      </a:r>
                      <a:r>
                        <a:rPr lang="zh-CN"/>
                        <a:t>提高效率</a:t>
                      </a:r>
                      <a:endParaRPr lang="zh-CN" altLang="en-US"/>
                    </a:p>
                    <a:p>
                      <a:pPr>
                        <a:buNone/>
                      </a:pPr>
                      <a:endParaRPr lang="zh-CN" altLang="en-US"/>
                    </a:p>
                  </a:txBody>
                  <a:tcPr/>
                </a:tc>
                <a:tc>
                  <a:txBody>
                    <a:bodyPr/>
                    <a:p>
                      <a:pPr marL="285750" indent="-285750">
                        <a:buFont typeface="Arial" panose="020B0604020202020204" pitchFamily="34" charset="0"/>
                        <a:buChar char="•"/>
                      </a:pPr>
                      <a:r>
                        <a:rPr sz="1800"/>
                        <a:t>study the association with</a:t>
                      </a:r>
                      <a:r>
                        <a:rPr lang="en-US" sz="1800"/>
                        <a:t> </a:t>
                      </a:r>
                      <a:r>
                        <a:rPr sz="1800"/>
                        <a:t>binding of the inhibitors oseltamivir and zanamivir to H1N1 neuraminidase</a:t>
                      </a:r>
                      <a:endParaRPr sz="1800"/>
                    </a:p>
                    <a:p>
                      <a:pPr marL="285750" indent="-285750">
                        <a:buFont typeface="Arial" panose="020B0604020202020204" pitchFamily="34" charset="0"/>
                        <a:buChar char="•"/>
                      </a:pPr>
                      <a:r>
                        <a:rPr sz="1800"/>
                        <a:t>trypsin-benzamidine system</a:t>
                      </a:r>
                      <a:endParaRPr sz="1800"/>
                    </a:p>
                  </a:txBody>
                  <a:tcPr/>
                </a:tc>
              </a:tr>
            </a:tbl>
          </a:graphicData>
        </a:graphic>
      </p:graphicFrame>
      <p:sp>
        <p:nvSpPr>
          <p:cNvPr id="20" name="TextBox 81"/>
          <p:cNvSpPr txBox="1"/>
          <p:nvPr>
            <p:custDataLst>
              <p:tags r:id="rId4"/>
            </p:custDataLst>
          </p:nvPr>
        </p:nvSpPr>
        <p:spPr>
          <a:xfrm>
            <a:off x="-1" y="1326"/>
            <a:ext cx="7858897"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3.2.3 </a:t>
            </a:r>
            <a:r>
              <a:rPr lang="en-US" altLang="zh-CN" sz="3200" b="1">
                <a:solidFill>
                  <a:srgbClr val="C00000"/>
                </a:solidFill>
                <a:ea typeface="黑体" panose="02010609060101010101" pitchFamily="49" charset="-122"/>
                <a:cs typeface="黑体" panose="02010609060101010101" pitchFamily="49" charset="-122"/>
                <a:sym typeface="+mn-ea"/>
              </a:rPr>
              <a:t>Multiscale Modeling</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21" name="AutoShape 12"/>
          <p:cNvSpPr>
            <a:spLocks noChangeArrowheads="1"/>
          </p:cNvSpPr>
          <p:nvPr>
            <p:custDataLst>
              <p:tags r:id="rId5"/>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sp>
        <p:nvSpPr>
          <p:cNvPr id="22" name="文本框 21"/>
          <p:cNvSpPr txBox="1"/>
          <p:nvPr/>
        </p:nvSpPr>
        <p:spPr>
          <a:xfrm>
            <a:off x="3528060" y="1864995"/>
            <a:ext cx="6096000" cy="368300"/>
          </a:xfrm>
          <a:prstGeom prst="rect">
            <a:avLst/>
          </a:prstGeom>
          <a:noFill/>
        </p:spPr>
        <p:txBody>
          <a:bodyPr wrap="square" rtlCol="0" anchor="t">
            <a:spAutoFit/>
          </a:bodyPr>
          <a:p>
            <a:r>
              <a:rPr lang="zh-CN" altLang="en-US">
                <a:sym typeface="+mn-ea"/>
              </a:rPr>
              <a:t>treat the diffusive encounter</a:t>
            </a:r>
            <a:r>
              <a:rPr lang="en-US" altLang="zh-CN">
                <a:sym typeface="+mn-ea"/>
              </a:rPr>
              <a:t> </a:t>
            </a:r>
            <a:r>
              <a:rPr lang="zh-CN" altLang="en-US">
                <a:sym typeface="+mn-ea"/>
              </a:rPr>
              <a:t>of the involved species</a:t>
            </a:r>
            <a:endParaRPr lang="zh-CN" altLang="en-US">
              <a:sym typeface="+mn-ea"/>
            </a:endParaRPr>
          </a:p>
        </p:txBody>
      </p:sp>
      <p:sp>
        <p:nvSpPr>
          <p:cNvPr id="23" name="文本框 22"/>
          <p:cNvSpPr txBox="1"/>
          <p:nvPr/>
        </p:nvSpPr>
        <p:spPr>
          <a:xfrm>
            <a:off x="4217670" y="2630805"/>
            <a:ext cx="6096000" cy="368300"/>
          </a:xfrm>
          <a:prstGeom prst="rect">
            <a:avLst/>
          </a:prstGeom>
          <a:noFill/>
        </p:spPr>
        <p:txBody>
          <a:bodyPr wrap="square" rtlCol="0" anchor="t">
            <a:spAutoFit/>
          </a:bodyPr>
          <a:p>
            <a:r>
              <a:rPr lang="zh-CN" altLang="en-US">
                <a:sym typeface="+mn-ea"/>
              </a:rPr>
              <a:t>model their behavior once they are in close</a:t>
            </a:r>
            <a:r>
              <a:rPr lang="en-US" altLang="zh-CN">
                <a:sym typeface="+mn-ea"/>
              </a:rPr>
              <a:t> </a:t>
            </a:r>
            <a:r>
              <a:rPr lang="zh-CN" altLang="en-US">
                <a:sym typeface="+mn-ea"/>
              </a:rPr>
              <a:t>proximity</a:t>
            </a:r>
            <a:endParaRPr lang="zh-CN" altLang="en-US">
              <a:sym typeface="+mn-ea"/>
            </a:endParaRPr>
          </a:p>
        </p:txBody>
      </p:sp>
      <p:cxnSp>
        <p:nvCxnSpPr>
          <p:cNvPr id="24" name="曲线连接符 23"/>
          <p:cNvCxnSpPr/>
          <p:nvPr/>
        </p:nvCxnSpPr>
        <p:spPr>
          <a:xfrm flipV="1">
            <a:off x="2532380" y="2016125"/>
            <a:ext cx="862330" cy="614680"/>
          </a:xfrm>
          <a:prstGeom prst="curvedConnector3">
            <a:avLst>
              <a:gd name="adj1" fmla="val 50074"/>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曲线连接符 24"/>
          <p:cNvCxnSpPr/>
          <p:nvPr/>
        </p:nvCxnSpPr>
        <p:spPr>
          <a:xfrm flipV="1">
            <a:off x="2607945" y="2749550"/>
            <a:ext cx="1455420" cy="527685"/>
          </a:xfrm>
          <a:prstGeom prst="curvedConnector3">
            <a:avLst>
              <a:gd name="adj1" fmla="val 50044"/>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814320" y="5759450"/>
            <a:ext cx="5989955" cy="583565"/>
          </a:xfrm>
          <a:prstGeom prst="rect">
            <a:avLst/>
          </a:prstGeom>
        </p:spPr>
        <p:txBody>
          <a:bodyPr wrap="square">
            <a:spAutoFit/>
          </a:bodyPr>
          <a:p>
            <a:pPr algn="l"/>
            <a:r>
              <a:rPr lang="en-US" sz="3200" b="1" dirty="0">
                <a:solidFill>
                  <a:srgbClr val="C00000"/>
                </a:solidFill>
              </a:rPr>
              <a:t>What about other combinations?</a:t>
            </a:r>
            <a:endParaRPr lang="en-US" sz="3200" b="1" dirty="0">
              <a:solidFill>
                <a:srgbClr val="C00000"/>
              </a:solidFill>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11" name="TextBox 81"/>
          <p:cNvSpPr txBox="1"/>
          <p:nvPr>
            <p:custDataLst>
              <p:tags r:id="rId1"/>
            </p:custDataLst>
          </p:nvPr>
        </p:nvSpPr>
        <p:spPr>
          <a:xfrm>
            <a:off x="-1" y="1326"/>
            <a:ext cx="7858897"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3.2.4 </a:t>
            </a:r>
            <a:r>
              <a:rPr lang="en-US" altLang="zh-CN" sz="3200" b="1">
                <a:solidFill>
                  <a:srgbClr val="C00000"/>
                </a:solidFill>
                <a:ea typeface="黑体" panose="02010609060101010101" pitchFamily="49" charset="-122"/>
                <a:cs typeface="黑体" panose="02010609060101010101" pitchFamily="49" charset="-122"/>
                <a:sym typeface="+mn-ea"/>
              </a:rPr>
              <a:t>FES</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5" name="AutoShape 12"/>
          <p:cNvSpPr>
            <a:spLocks noChangeArrowheads="1"/>
          </p:cNvSpPr>
          <p:nvPr>
            <p:custDataLst>
              <p:tags r:id="rId2"/>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graphicFrame>
        <p:nvGraphicFramePr>
          <p:cNvPr id="19" name="表格 18"/>
          <p:cNvGraphicFramePr/>
          <p:nvPr>
            <p:custDataLst>
              <p:tags r:id="rId3"/>
            </p:custDataLst>
          </p:nvPr>
        </p:nvGraphicFramePr>
        <p:xfrm>
          <a:off x="4625340" y="2546985"/>
          <a:ext cx="6557010" cy="2392680"/>
        </p:xfrm>
        <a:graphic>
          <a:graphicData uri="http://schemas.openxmlformats.org/drawingml/2006/table">
            <a:tbl>
              <a:tblPr firstRow="1" bandRow="1">
                <a:tableStyleId>{C083E6E3-FA7D-4D7B-A595-EF9225AFEA82}</a:tableStyleId>
              </a:tblPr>
              <a:tblGrid>
                <a:gridCol w="2850515"/>
                <a:gridCol w="3706754"/>
              </a:tblGrid>
              <a:tr h="381000">
                <a:tc>
                  <a:txBody>
                    <a:bodyPr/>
                    <a:p>
                      <a:pPr algn="ctr">
                        <a:buNone/>
                      </a:pPr>
                      <a:r>
                        <a:rPr lang="en-US" altLang="zh-CN"/>
                        <a:t>Advantages</a:t>
                      </a:r>
                      <a:endParaRPr lang="en-US" altLang="zh-CN"/>
                    </a:p>
                  </a:txBody>
                  <a:tcPr/>
                </a:tc>
                <a:tc>
                  <a:txBody>
                    <a:bodyPr/>
                    <a:p>
                      <a:pPr algn="ctr">
                        <a:buNone/>
                      </a:pPr>
                      <a:r>
                        <a:rPr lang="en-US" altLang="zh-CN"/>
                        <a:t>Application</a:t>
                      </a:r>
                      <a:endParaRPr lang="en-US" altLang="zh-CN"/>
                    </a:p>
                  </a:txBody>
                  <a:tcPr/>
                </a:tc>
              </a:tr>
              <a:tr h="381000">
                <a:tc>
                  <a:txBody>
                    <a:bodyPr/>
                    <a:p>
                      <a:pPr>
                        <a:buNone/>
                      </a:pPr>
                      <a:r>
                        <a:t>1)全面描述所研究的过程（定性和定量）</a:t>
                      </a:r>
                    </a:p>
                    <a:p>
                      <a:pPr>
                        <a:buNone/>
                      </a:pPr>
                      <a:r>
                        <a:t>2)基于FES的偏置方法是计算密集型的</a:t>
                      </a:r>
                    </a:p>
                    <a:p>
                      <a:pPr>
                        <a:buNone/>
                      </a:pPr>
                      <a:r>
                        <a:t>3)含有严重误差，主要影响势垒估计</a:t>
                      </a:r>
                      <a:endParaRPr lang="zh-CN" altLang="en-US"/>
                    </a:p>
                  </a:txBody>
                  <a:tcPr/>
                </a:tc>
                <a:tc>
                  <a:txBody>
                    <a:bodyPr/>
                    <a:p>
                      <a:pPr marL="285750" indent="-285750">
                        <a:buFont typeface="Arial" panose="020B0604020202020204" pitchFamily="34" charset="0"/>
                        <a:buChar char="•"/>
                      </a:pPr>
                      <a:r>
                        <a:rPr sz="1800"/>
                        <a:t>The binding process of a short peptide substrate associating with</a:t>
                      </a:r>
                      <a:r>
                        <a:rPr lang="en-US" sz="1800"/>
                        <a:t> </a:t>
                      </a:r>
                      <a:r>
                        <a:rPr sz="1800"/>
                        <a:t>wild-type HIV-1 protease</a:t>
                      </a:r>
                      <a:endParaRPr sz="1800"/>
                    </a:p>
                  </a:txBody>
                  <a:tcPr/>
                </a:tc>
              </a:tr>
            </a:tbl>
          </a:graphicData>
        </a:graphic>
      </p:graphicFrame>
      <p:pic>
        <p:nvPicPr>
          <p:cNvPr id="8" name="图片 7"/>
          <p:cNvPicPr>
            <a:picLocks noChangeAspect="1"/>
          </p:cNvPicPr>
          <p:nvPr>
            <p:custDataLst>
              <p:tags r:id="rId4"/>
            </p:custDataLst>
          </p:nvPr>
        </p:nvPicPr>
        <p:blipFill>
          <a:blip r:embed="rId5"/>
          <a:stretch>
            <a:fillRect/>
          </a:stretch>
        </p:blipFill>
        <p:spPr>
          <a:xfrm>
            <a:off x="1691640" y="2102485"/>
            <a:ext cx="2305050" cy="3007995"/>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11" name="TextBox 81"/>
          <p:cNvSpPr txBox="1"/>
          <p:nvPr>
            <p:custDataLst>
              <p:tags r:id="rId1"/>
            </p:custDataLst>
          </p:nvPr>
        </p:nvSpPr>
        <p:spPr>
          <a:xfrm>
            <a:off x="0" y="1270"/>
            <a:ext cx="11135995"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3.2.5 </a:t>
            </a:r>
            <a:r>
              <a:rPr lang="en-US" altLang="zh-CN" sz="3200" b="1">
                <a:solidFill>
                  <a:srgbClr val="C00000"/>
                </a:solidFill>
                <a:ea typeface="黑体" panose="02010609060101010101" pitchFamily="49" charset="-122"/>
                <a:cs typeface="黑体" panose="02010609060101010101" pitchFamily="49" charset="-122"/>
                <a:sym typeface="+mn-ea"/>
              </a:rPr>
              <a:t>Biased Rates Approaches and Time-Rescaling Strategies</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5" name="AutoShape 12"/>
          <p:cNvSpPr>
            <a:spLocks noChangeArrowheads="1"/>
          </p:cNvSpPr>
          <p:nvPr>
            <p:custDataLst>
              <p:tags r:id="rId2"/>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graphicFrame>
        <p:nvGraphicFramePr>
          <p:cNvPr id="19" name="表格 18"/>
          <p:cNvGraphicFramePr/>
          <p:nvPr>
            <p:custDataLst>
              <p:tags r:id="rId3"/>
            </p:custDataLst>
          </p:nvPr>
        </p:nvGraphicFramePr>
        <p:xfrm>
          <a:off x="5789930" y="3358515"/>
          <a:ext cx="4718685" cy="762000"/>
        </p:xfrm>
        <a:graphic>
          <a:graphicData uri="http://schemas.openxmlformats.org/drawingml/2006/table">
            <a:tbl>
              <a:tblPr firstRow="1" bandRow="1">
                <a:tableStyleId>{C083E6E3-FA7D-4D7B-A595-EF9225AFEA82}</a:tableStyleId>
              </a:tblPr>
              <a:tblGrid>
                <a:gridCol w="4718685"/>
              </a:tblGrid>
              <a:tr h="381000">
                <a:tc>
                  <a:txBody>
                    <a:bodyPr/>
                    <a:p>
                      <a:pPr algn="ctr">
                        <a:buNone/>
                      </a:pPr>
                      <a:r>
                        <a:rPr lang="en-US" altLang="zh-CN" sz="1800"/>
                        <a:t>Application</a:t>
                      </a:r>
                      <a:endParaRPr lang="en-US" altLang="zh-CN" sz="1800"/>
                    </a:p>
                  </a:txBody>
                  <a:tcPr/>
                </a:tc>
              </a:tr>
              <a:tr h="381000">
                <a:tc>
                  <a:txBody>
                    <a:bodyPr/>
                    <a:p>
                      <a:pPr marL="285750" indent="-285750">
                        <a:buFont typeface="Arial" panose="020B0604020202020204" pitchFamily="34" charset="0"/>
                        <a:buChar char="•"/>
                      </a:pPr>
                      <a:r>
                        <a:rPr sz="1800"/>
                        <a:t>Archetypal trypsin-benzamidine system</a:t>
                      </a:r>
                      <a:endParaRPr sz="1800"/>
                    </a:p>
                  </a:txBody>
                  <a:tcPr/>
                </a:tc>
              </a:tr>
            </a:tbl>
          </a:graphicData>
        </a:graphic>
      </p:graphicFrame>
      <p:pic>
        <p:nvPicPr>
          <p:cNvPr id="8" name="图片 7"/>
          <p:cNvPicPr>
            <a:picLocks noChangeAspect="1"/>
          </p:cNvPicPr>
          <p:nvPr>
            <p:custDataLst>
              <p:tags r:id="rId4"/>
            </p:custDataLst>
          </p:nvPr>
        </p:nvPicPr>
        <p:blipFill>
          <a:blip r:embed="rId5"/>
          <a:stretch>
            <a:fillRect/>
          </a:stretch>
        </p:blipFill>
        <p:spPr>
          <a:xfrm>
            <a:off x="2282825" y="2328545"/>
            <a:ext cx="2550795" cy="2832735"/>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11" name="TextBox 81"/>
          <p:cNvSpPr txBox="1"/>
          <p:nvPr>
            <p:custDataLst>
              <p:tags r:id="rId1"/>
            </p:custDataLst>
          </p:nvPr>
        </p:nvSpPr>
        <p:spPr>
          <a:xfrm>
            <a:off x="0" y="1270"/>
            <a:ext cx="11135995"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3.2.6 </a:t>
            </a:r>
            <a:r>
              <a:rPr lang="en-US" altLang="zh-CN" sz="3200" b="1">
                <a:solidFill>
                  <a:srgbClr val="C00000"/>
                </a:solidFill>
                <a:ea typeface="黑体" panose="02010609060101010101" pitchFamily="49" charset="-122"/>
                <a:cs typeface="黑体" panose="02010609060101010101" pitchFamily="49" charset="-122"/>
                <a:sym typeface="+mn-ea"/>
              </a:rPr>
              <a:t>RAMD</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5" name="AutoShape 12"/>
          <p:cNvSpPr>
            <a:spLocks noChangeArrowheads="1"/>
          </p:cNvSpPr>
          <p:nvPr>
            <p:custDataLst>
              <p:tags r:id="rId2"/>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graphicFrame>
        <p:nvGraphicFramePr>
          <p:cNvPr id="19" name="表格 18"/>
          <p:cNvGraphicFramePr/>
          <p:nvPr>
            <p:custDataLst>
              <p:tags r:id="rId3"/>
            </p:custDataLst>
          </p:nvPr>
        </p:nvGraphicFramePr>
        <p:xfrm>
          <a:off x="829310" y="3276600"/>
          <a:ext cx="10010140" cy="1508760"/>
        </p:xfrm>
        <a:graphic>
          <a:graphicData uri="http://schemas.openxmlformats.org/drawingml/2006/table">
            <a:tbl>
              <a:tblPr firstRow="1" bandRow="1">
                <a:tableStyleId>{C083E6E3-FA7D-4D7B-A595-EF9225AFEA82}</a:tableStyleId>
              </a:tblPr>
              <a:tblGrid>
                <a:gridCol w="10010140"/>
              </a:tblGrid>
              <a:tr h="381000">
                <a:tc>
                  <a:txBody>
                    <a:bodyPr/>
                    <a:p>
                      <a:pPr algn="ctr">
                        <a:buNone/>
                      </a:pPr>
                      <a:r>
                        <a:rPr lang="en-US" altLang="zh-CN" sz="1800"/>
                        <a:t>Application</a:t>
                      </a:r>
                      <a:endParaRPr lang="en-US" altLang="zh-CN" sz="1800"/>
                    </a:p>
                  </a:txBody>
                  <a:tcPr/>
                </a:tc>
              </a:tr>
              <a:tr h="1127760">
                <a:tc>
                  <a:txBody>
                    <a:bodyPr/>
                    <a:p>
                      <a:pPr marL="285750" indent="-285750">
                        <a:buFont typeface="Arial" panose="020B0604020202020204" pitchFamily="34" charset="0"/>
                        <a:buChar char="•"/>
                      </a:pPr>
                      <a:r>
                        <a:rPr sz="1800"/>
                        <a:t>Kokh et al. recently correctly</a:t>
                      </a:r>
                      <a:r>
                        <a:rPr lang="en-US" sz="1800"/>
                        <a:t> </a:t>
                      </a:r>
                      <a:r>
                        <a:rPr sz="1800"/>
                        <a:t>ranked the residence time of a large (70 compounds) set of diverse drug-like molecules bound to</a:t>
                      </a:r>
                      <a:r>
                        <a:rPr lang="en-US" sz="1800"/>
                        <a:t> </a:t>
                      </a:r>
                      <a:r>
                        <a:rPr sz="1800"/>
                        <a:t>the HSP90 protein. This strategy obtained a good correlation (R</a:t>
                      </a:r>
                      <a:r>
                        <a:rPr sz="1800" baseline="30000"/>
                        <a:t>2</a:t>
                      </a:r>
                      <a:r>
                        <a:rPr sz="1800"/>
                        <a:t> = 0.86) between computed and</a:t>
                      </a:r>
                      <a:r>
                        <a:rPr lang="en-US" sz="1800"/>
                        <a:t> </a:t>
                      </a:r>
                      <a:r>
                        <a:rPr sz="1800"/>
                        <a:t>experimental residence times.</a:t>
                      </a:r>
                      <a:endParaRPr sz="1800"/>
                    </a:p>
                  </a:txBody>
                  <a:tcPr/>
                </a:tc>
              </a:tr>
            </a:tbl>
          </a:graphicData>
        </a:graphic>
      </p:graphicFrame>
      <p:sp>
        <p:nvSpPr>
          <p:cNvPr id="7" name="文本框 6"/>
          <p:cNvSpPr txBox="1"/>
          <p:nvPr/>
        </p:nvSpPr>
        <p:spPr>
          <a:xfrm>
            <a:off x="689610" y="1682750"/>
            <a:ext cx="11135995" cy="645160"/>
          </a:xfrm>
          <a:prstGeom prst="rect">
            <a:avLst/>
          </a:prstGeom>
          <a:noFill/>
        </p:spPr>
        <p:txBody>
          <a:bodyPr wrap="square" rtlCol="0" anchor="t">
            <a:spAutoFit/>
          </a:bodyPr>
          <a:p>
            <a:r>
              <a:t>RAMD used mild random forces to promote</a:t>
            </a:r>
            <a:r>
              <a:rPr lang="en-US"/>
              <a:t> </a:t>
            </a:r>
            <a:r>
              <a:t>the egress of ligands from their binding sites. When used to calculate relative residence</a:t>
            </a:r>
            <a:r>
              <a:rPr lang="en-US"/>
              <a:t> </a:t>
            </a:r>
            <a:r>
              <a:t>times, this approach is known as τ-RAMD.</a:t>
            </a:r>
            <a:r>
              <a:rPr lang="en-US"/>
              <a:t> </a:t>
            </a:r>
            <a:r>
              <a:t>rank drug candidates by their</a:t>
            </a:r>
            <a:r>
              <a:rPr lang="en-US"/>
              <a:t> </a:t>
            </a:r>
            <a:r>
              <a:t>computed residence time</a:t>
            </a:r>
            <a:r>
              <a:rPr lang="en-US"/>
              <a:t>.</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067462" y="1216724"/>
            <a:ext cx="5497367" cy="447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50000"/>
              </a:lnSpc>
              <a:spcBef>
                <a:spcPct val="50000"/>
              </a:spcBef>
            </a:pPr>
            <a:r>
              <a:rPr lang="en-US" altLang="zh-CN" sz="3000" b="1" dirty="0" smtClean="0">
                <a:solidFill>
                  <a:srgbClr val="C00000"/>
                </a:solidFill>
                <a:ea typeface="黑体" panose="02010609060101010101" pitchFamily="49" charset="-122"/>
                <a:cs typeface="黑体" panose="02010609060101010101" pitchFamily="49" charset="-122"/>
              </a:rPr>
              <a:t>1. About </a:t>
            </a:r>
            <a:r>
              <a:rPr lang="en-US" altLang="zh-CN" sz="3000" b="1" dirty="0">
                <a:solidFill>
                  <a:srgbClr val="C00000"/>
                </a:solidFill>
                <a:ea typeface="黑体" panose="02010609060101010101" pitchFamily="49" charset="-122"/>
                <a:cs typeface="黑体" panose="02010609060101010101" pitchFamily="49" charset="-122"/>
              </a:rPr>
              <a:t>the Author</a:t>
            </a:r>
            <a:endParaRPr lang="zh-CN" altLang="en-US" sz="3000" b="1" dirty="0">
              <a:solidFill>
                <a:srgbClr val="C00000"/>
              </a:solidFill>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smtClean="0">
                <a:ea typeface="黑体" panose="02010609060101010101" pitchFamily="49" charset="-122"/>
                <a:cs typeface="黑体" panose="02010609060101010101" pitchFamily="49" charset="-122"/>
              </a:rPr>
              <a:t>2. Background</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smtClean="0">
                <a:ea typeface="黑体" panose="02010609060101010101" pitchFamily="49" charset="-122"/>
                <a:cs typeface="黑体" panose="02010609060101010101" pitchFamily="49" charset="-122"/>
              </a:rPr>
              <a:t>3. Methods</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smtClean="0">
                <a:ea typeface="黑体" panose="02010609060101010101" pitchFamily="49" charset="-122"/>
                <a:cs typeface="黑体" panose="02010609060101010101" pitchFamily="49" charset="-122"/>
              </a:rPr>
              <a:t>4. Results </a:t>
            </a:r>
            <a:r>
              <a:rPr lang="en-US" altLang="zh-CN" sz="3000" b="1" dirty="0">
                <a:ea typeface="黑体" panose="02010609060101010101" pitchFamily="49" charset="-122"/>
                <a:cs typeface="黑体" panose="02010609060101010101" pitchFamily="49" charset="-122"/>
              </a:rPr>
              <a:t>and Discussion</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smtClean="0">
                <a:ea typeface="黑体" panose="02010609060101010101" pitchFamily="49" charset="-122"/>
                <a:cs typeface="黑体" panose="02010609060101010101" pitchFamily="49" charset="-122"/>
              </a:rPr>
              <a:t>5. Summary</a:t>
            </a:r>
            <a:endParaRPr lang="en-US" altLang="zh-CN" sz="3000" b="1" dirty="0">
              <a:ea typeface="黑体" panose="02010609060101010101" pitchFamily="49" charset="-122"/>
              <a:cs typeface="黑体" panose="02010609060101010101" pitchFamily="49" charset="-122"/>
            </a:endParaRPr>
          </a:p>
        </p:txBody>
      </p:sp>
      <p:sp>
        <p:nvSpPr>
          <p:cNvPr id="3" name="TextBox 2"/>
          <p:cNvSpPr txBox="1"/>
          <p:nvPr/>
        </p:nvSpPr>
        <p:spPr>
          <a:xfrm>
            <a:off x="2259237" y="80696"/>
            <a:ext cx="6892290" cy="706755"/>
          </a:xfrm>
          <a:prstGeom prst="rect">
            <a:avLst/>
          </a:prstGeom>
          <a:noFill/>
        </p:spPr>
        <p:txBody>
          <a:bodyPr wrap="square" rtlCol="0">
            <a:spAutoFit/>
          </a:bodyPr>
          <a:lstStyle/>
          <a:p>
            <a:pPr algn="ctr"/>
            <a:r>
              <a:rPr lang="zh-CN" altLang="en-US" sz="4000" b="1" dirty="0">
                <a:solidFill>
                  <a:srgbClr val="C00000"/>
                </a:solidFill>
                <a:latin typeface="+mj-lt"/>
                <a:ea typeface="黑体" panose="02010609060101010101" pitchFamily="49" charset="-122"/>
              </a:rPr>
              <a:t> </a:t>
            </a:r>
            <a:r>
              <a:rPr lang="en-US" altLang="zh-CN" sz="4000" b="1" dirty="0">
                <a:solidFill>
                  <a:srgbClr val="C00000"/>
                </a:solidFill>
                <a:latin typeface="+mj-lt"/>
                <a:ea typeface="黑体" panose="02010609060101010101" pitchFamily="49" charset="-122"/>
              </a:rPr>
              <a:t>CONTENT</a:t>
            </a:r>
            <a:endParaRPr lang="zh-CN" altLang="en-US" sz="4000" b="1" dirty="0">
              <a:solidFill>
                <a:srgbClr val="C00000"/>
              </a:solidFill>
              <a:latin typeface="+mj-lt"/>
              <a:ea typeface="黑体" panose="02010609060101010101" pitchFamily="49" charset="-122"/>
            </a:endParaRPr>
          </a:p>
        </p:txBody>
      </p:sp>
      <p:cxnSp>
        <p:nvCxnSpPr>
          <p:cNvPr id="5" name="直接连接符 4"/>
          <p:cNvCxnSpPr/>
          <p:nvPr/>
        </p:nvCxnSpPr>
        <p:spPr>
          <a:xfrm>
            <a:off x="1524000" y="840365"/>
            <a:ext cx="8362765"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灯片编号占位符 3"/>
          <p:cNvSpPr>
            <a:spLocks noGrp="1"/>
          </p:cNvSpPr>
          <p:nvPr>
            <p:ph type="sldNum" sz="quarter" idx="12"/>
          </p:nvPr>
        </p:nvSpPr>
        <p:spPr/>
        <p:txBody>
          <a:bodyPr/>
          <a:lstStyle/>
          <a:p>
            <a:fld id="{5B8AC867-72ED-42EA-92C6-36FC511EE56C}" type="slidenum">
              <a:rPr lang="zh-CN" altLang="en-US" smtClean="0"/>
            </a:fld>
            <a:endParaRPr lang="zh-CN"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649855" y="1150822"/>
            <a:ext cx="7416800" cy="447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50000"/>
              </a:lnSpc>
              <a:spcBef>
                <a:spcPct val="50000"/>
              </a:spcBef>
            </a:pPr>
            <a:r>
              <a:rPr lang="en-US" altLang="zh-CN" sz="3000" b="1" dirty="0">
                <a:ea typeface="黑体" panose="02010609060101010101" pitchFamily="49" charset="-122"/>
                <a:cs typeface="黑体" panose="02010609060101010101" pitchFamily="49" charset="-122"/>
              </a:rPr>
              <a:t>1. About the Author</a:t>
            </a:r>
            <a:endParaRPr lang="zh-CN" altLang="en-US"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ea typeface="黑体" panose="02010609060101010101" pitchFamily="49" charset="-122"/>
                <a:cs typeface="黑体" panose="02010609060101010101" pitchFamily="49" charset="-122"/>
              </a:rPr>
              <a:t>2. Background</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ea typeface="黑体" panose="02010609060101010101" pitchFamily="49" charset="-122"/>
                <a:cs typeface="黑体" panose="02010609060101010101" pitchFamily="49" charset="-122"/>
              </a:rPr>
              <a:t>3. Methods</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solidFill>
                  <a:srgbClr val="C00000"/>
                </a:solidFill>
                <a:ea typeface="黑体" panose="02010609060101010101" pitchFamily="49" charset="-122"/>
                <a:cs typeface="黑体" panose="02010609060101010101" pitchFamily="49" charset="-122"/>
              </a:rPr>
              <a:t>4. Results and Discussion</a:t>
            </a:r>
            <a:endParaRPr lang="en-US" altLang="zh-CN" sz="3000" b="1" dirty="0">
              <a:solidFill>
                <a:srgbClr val="C00000"/>
              </a:solidFill>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ea typeface="黑体" panose="02010609060101010101" pitchFamily="49" charset="-122"/>
                <a:cs typeface="黑体" panose="02010609060101010101" pitchFamily="49" charset="-122"/>
              </a:rPr>
              <a:t>5. Summary</a:t>
            </a:r>
            <a:endParaRPr lang="en-US" altLang="zh-CN" sz="3000" b="1" dirty="0">
              <a:ea typeface="黑体" panose="02010609060101010101" pitchFamily="49" charset="-122"/>
              <a:cs typeface="黑体" panose="02010609060101010101" pitchFamily="49" charset="-122"/>
            </a:endParaRPr>
          </a:p>
        </p:txBody>
      </p:sp>
      <p:sp>
        <p:nvSpPr>
          <p:cNvPr id="3" name="TextBox 2"/>
          <p:cNvSpPr txBox="1"/>
          <p:nvPr/>
        </p:nvSpPr>
        <p:spPr>
          <a:xfrm>
            <a:off x="2649855" y="61086"/>
            <a:ext cx="6892290" cy="706755"/>
          </a:xfrm>
          <a:prstGeom prst="rect">
            <a:avLst/>
          </a:prstGeom>
          <a:noFill/>
        </p:spPr>
        <p:txBody>
          <a:bodyPr wrap="square" rtlCol="0">
            <a:spAutoFit/>
          </a:bodyPr>
          <a:lstStyle/>
          <a:p>
            <a:pPr algn="ctr"/>
            <a:r>
              <a:rPr lang="zh-CN" altLang="en-US" sz="4000" b="1" dirty="0">
                <a:solidFill>
                  <a:srgbClr val="C00000"/>
                </a:solidFill>
                <a:latin typeface="+mj-lt"/>
                <a:ea typeface="黑体" panose="02010609060101010101" pitchFamily="49" charset="-122"/>
              </a:rPr>
              <a:t> </a:t>
            </a:r>
            <a:r>
              <a:rPr lang="en-US" altLang="zh-CN" sz="4000" b="1" dirty="0">
                <a:solidFill>
                  <a:srgbClr val="C00000"/>
                </a:solidFill>
                <a:latin typeface="+mj-lt"/>
                <a:ea typeface="黑体" panose="02010609060101010101" pitchFamily="49" charset="-122"/>
              </a:rPr>
              <a:t>CONTENT</a:t>
            </a:r>
            <a:endParaRPr lang="zh-CN" altLang="en-US" sz="4000" b="1" dirty="0">
              <a:solidFill>
                <a:srgbClr val="C00000"/>
              </a:solidFill>
              <a:latin typeface="+mj-lt"/>
              <a:ea typeface="黑体" panose="02010609060101010101" pitchFamily="49" charset="-122"/>
            </a:endParaRPr>
          </a:p>
        </p:txBody>
      </p:sp>
      <p:cxnSp>
        <p:nvCxnSpPr>
          <p:cNvPr id="5" name="直接连接符 4"/>
          <p:cNvCxnSpPr/>
          <p:nvPr/>
        </p:nvCxnSpPr>
        <p:spPr>
          <a:xfrm>
            <a:off x="1524000" y="840365"/>
            <a:ext cx="8362765"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灯片编号占位符 3"/>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5" name="矩形 4"/>
          <p:cNvSpPr/>
          <p:nvPr/>
        </p:nvSpPr>
        <p:spPr>
          <a:xfrm>
            <a:off x="564515" y="1296670"/>
            <a:ext cx="5345430" cy="460375"/>
          </a:xfrm>
          <a:prstGeom prst="rect">
            <a:avLst/>
          </a:prstGeom>
        </p:spPr>
        <p:txBody>
          <a:bodyPr wrap="square">
            <a:spAutoFit/>
          </a:bodyPr>
          <a:lstStyle/>
          <a:p>
            <a:pPr algn="l"/>
            <a:r>
              <a:rPr sz="2400" b="1" dirty="0"/>
              <a:t>trypsin-benzamidine</a:t>
            </a:r>
            <a:endParaRPr sz="2400" b="1" dirty="0"/>
          </a:p>
        </p:txBody>
      </p:sp>
      <p:sp>
        <p:nvSpPr>
          <p:cNvPr id="3" name="AutoShape 12"/>
          <p:cNvSpPr>
            <a:spLocks noChangeArrowheads="1"/>
          </p:cNvSpPr>
          <p:nvPr>
            <p:custDataLst>
              <p:tags r:id="rId1"/>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sp>
        <p:nvSpPr>
          <p:cNvPr id="11" name="TextBox 81"/>
          <p:cNvSpPr txBox="1"/>
          <p:nvPr>
            <p:custDataLst>
              <p:tags r:id="rId2"/>
            </p:custDataLst>
          </p:nvPr>
        </p:nvSpPr>
        <p:spPr>
          <a:xfrm>
            <a:off x="0" y="1270"/>
            <a:ext cx="5499100" cy="829945"/>
          </a:xfrm>
          <a:prstGeom prst="rect">
            <a:avLst/>
          </a:prstGeom>
          <a:noFill/>
        </p:spPr>
        <p:txBody>
          <a:bodyPr wrap="square" rtlCol="0">
            <a:spAutoFit/>
          </a:bodyPr>
          <a:p>
            <a:pPr>
              <a:lnSpc>
                <a:spcPct val="150000"/>
              </a:lnSpc>
              <a:spcBef>
                <a:spcPct val="50000"/>
              </a:spcBef>
            </a:pPr>
            <a:r>
              <a:rPr lang="en-US" altLang="zh-CN" sz="3200" b="1">
                <a:solidFill>
                  <a:srgbClr val="C00000"/>
                </a:solidFill>
                <a:ea typeface="黑体" panose="02010609060101010101" pitchFamily="49" charset="-122"/>
                <a:cs typeface="黑体" panose="02010609060101010101" pitchFamily="49" charset="-122"/>
                <a:sym typeface="+mn-ea"/>
              </a:rPr>
              <a:t>4. Results and Discussion</a:t>
            </a:r>
            <a:endParaRPr lang="en-US" altLang="zh-CN" sz="3200" b="1">
              <a:solidFill>
                <a:srgbClr val="C00000"/>
              </a:solidFill>
              <a:ea typeface="黑体" panose="02010609060101010101" pitchFamily="49" charset="-122"/>
              <a:cs typeface="黑体" panose="02010609060101010101" pitchFamily="49" charset="-122"/>
              <a:sym typeface="+mn-ea"/>
            </a:endParaRPr>
          </a:p>
        </p:txBody>
      </p:sp>
      <p:graphicFrame>
        <p:nvGraphicFramePr>
          <p:cNvPr id="4" name="表格 3"/>
          <p:cNvGraphicFramePr/>
          <p:nvPr>
            <p:custDataLst>
              <p:tags r:id="rId3"/>
            </p:custDataLst>
          </p:nvPr>
        </p:nvGraphicFramePr>
        <p:xfrm>
          <a:off x="880745" y="2476500"/>
          <a:ext cx="10634345" cy="2712720"/>
        </p:xfrm>
        <a:graphic>
          <a:graphicData uri="http://schemas.openxmlformats.org/drawingml/2006/table">
            <a:tbl>
              <a:tblPr firstRow="1" bandRow="1">
                <a:tableStyleId>{C083E6E3-FA7D-4D7B-A595-EF9225AFEA82}</a:tableStyleId>
              </a:tblPr>
              <a:tblGrid>
                <a:gridCol w="3478530"/>
                <a:gridCol w="7155815"/>
              </a:tblGrid>
              <a:tr h="381000">
                <a:tc>
                  <a:txBody>
                    <a:bodyPr/>
                    <a:p>
                      <a:pPr algn="ctr">
                        <a:buNone/>
                      </a:pPr>
                      <a:r>
                        <a:rPr lang="en-US" altLang="zh-CN"/>
                        <a:t>Methods</a:t>
                      </a:r>
                      <a:endParaRPr lang="en-US" altLang="zh-CN"/>
                    </a:p>
                  </a:txBody>
                  <a:tcPr anchor="ctr" anchorCtr="0"/>
                </a:tc>
                <a:tc>
                  <a:txBody>
                    <a:bodyPr/>
                    <a:p>
                      <a:pPr algn="ctr">
                        <a:buNone/>
                      </a:pPr>
                      <a:r>
                        <a:rPr lang="en-US" altLang="zh-CN"/>
                        <a:t>Results</a:t>
                      </a:r>
                      <a:endParaRPr lang="en-US" altLang="zh-CN"/>
                    </a:p>
                  </a:txBody>
                  <a:tcPr anchor="ctr" anchorCtr="0"/>
                </a:tc>
              </a:tr>
              <a:tr h="381000">
                <a:tc>
                  <a:txBody>
                    <a:bodyPr/>
                    <a:p>
                      <a:pPr algn="ctr">
                        <a:buNone/>
                      </a:pPr>
                      <a:r>
                        <a:rPr lang="en-US" altLang="zh-CN"/>
                        <a:t>MSM</a:t>
                      </a:r>
                      <a:endParaRPr lang="en-US" altLang="zh-CN"/>
                    </a:p>
                  </a:txBody>
                  <a:tcPr anchor="ctr" anchorCtr="0"/>
                </a:tc>
                <a:tc>
                  <a:txBody>
                    <a:bodyPr/>
                    <a:p>
                      <a:pPr>
                        <a:buNone/>
                      </a:pPr>
                      <a:r>
                        <a:rPr lang="zh-CN" altLang="en-US"/>
                        <a:t>k</a:t>
                      </a:r>
                      <a:r>
                        <a:rPr lang="zh-CN" altLang="en-US" baseline="-25000"/>
                        <a:t>on</a:t>
                      </a:r>
                      <a:r>
                        <a:rPr lang="zh-CN" altLang="en-US"/>
                        <a:t> = 4.4 × 10</a:t>
                      </a:r>
                      <a:r>
                        <a:rPr lang="zh-CN" altLang="en-US" baseline="30000"/>
                        <a:t>8</a:t>
                      </a:r>
                      <a:r>
                        <a:rPr lang="zh-CN" altLang="en-US"/>
                        <a:t> M</a:t>
                      </a:r>
                      <a:r>
                        <a:rPr lang="zh-CN" altLang="en-US" baseline="30000"/>
                        <a:t>−1</a:t>
                      </a:r>
                      <a:r>
                        <a:rPr lang="zh-CN" altLang="en-US"/>
                        <a:t> s</a:t>
                      </a:r>
                      <a:r>
                        <a:rPr lang="zh-CN" altLang="en-US" baseline="30000"/>
                        <a:t>−1</a:t>
                      </a:r>
                      <a:r>
                        <a:rPr lang="zh-CN" altLang="en-US"/>
                        <a:t> and k</a:t>
                      </a:r>
                      <a:r>
                        <a:rPr lang="zh-CN" altLang="en-US" baseline="-25000"/>
                        <a:t>off</a:t>
                      </a:r>
                      <a:r>
                        <a:rPr lang="zh-CN" altLang="en-US"/>
                        <a:t> = 2.8 × 10</a:t>
                      </a:r>
                      <a:r>
                        <a:rPr lang="zh-CN" altLang="en-US" baseline="30000"/>
                        <a:t>4</a:t>
                      </a:r>
                      <a:r>
                        <a:rPr lang="zh-CN" altLang="en-US"/>
                        <a:t> s</a:t>
                      </a:r>
                      <a:r>
                        <a:rPr lang="zh-CN" altLang="en-US" baseline="30000"/>
                        <a:t>−1</a:t>
                      </a:r>
                      <a:r>
                        <a:rPr lang="zh-CN" altLang="en-US"/>
                        <a:t> </a:t>
                      </a:r>
                      <a:endParaRPr lang="zh-CN" altLang="en-US"/>
                    </a:p>
                  </a:txBody>
                  <a:tcPr/>
                </a:tc>
              </a:tr>
              <a:tr h="381000">
                <a:tc>
                  <a:txBody>
                    <a:bodyPr/>
                    <a:p>
                      <a:pPr algn="ctr">
                        <a:buNone/>
                      </a:pPr>
                      <a:r>
                        <a:rPr lang="zh-CN" altLang="en-US"/>
                        <a:t>multiscale </a:t>
                      </a:r>
                      <a:endParaRPr lang="zh-CN" altLang="en-US"/>
                    </a:p>
                  </a:txBody>
                  <a:tcPr anchor="ctr" anchorCtr="0"/>
                </a:tc>
                <a:tc>
                  <a:txBody>
                    <a:bodyPr/>
                    <a:p>
                      <a:pPr>
                        <a:buNone/>
                      </a:pPr>
                      <a:r>
                        <a:rPr lang="zh-CN" altLang="en-US"/>
                        <a:t>k</a:t>
                      </a:r>
                      <a:r>
                        <a:rPr lang="zh-CN" altLang="en-US" baseline="-25000"/>
                        <a:t>on</a:t>
                      </a:r>
                      <a:r>
                        <a:rPr lang="zh-CN" altLang="en-US"/>
                        <a:t> = 2.1 × 10</a:t>
                      </a:r>
                      <a:r>
                        <a:rPr lang="zh-CN" altLang="en-US" baseline="30000"/>
                        <a:t>7</a:t>
                      </a:r>
                      <a:r>
                        <a:rPr lang="zh-CN" altLang="en-US"/>
                        <a:t> M</a:t>
                      </a:r>
                      <a:r>
                        <a:rPr lang="zh-CN" altLang="en-US" baseline="30000"/>
                        <a:t>−1</a:t>
                      </a:r>
                      <a:r>
                        <a:rPr lang="zh-CN" altLang="en-US"/>
                        <a:t> s</a:t>
                      </a:r>
                      <a:r>
                        <a:rPr lang="zh-CN" altLang="en-US" baseline="30000"/>
                        <a:t>−1</a:t>
                      </a:r>
                      <a:r>
                        <a:rPr lang="zh-CN" altLang="en-US"/>
                        <a:t>，k</a:t>
                      </a:r>
                      <a:r>
                        <a:rPr lang="zh-CN" altLang="en-US" baseline="-25000"/>
                        <a:t>off</a:t>
                      </a:r>
                      <a:r>
                        <a:rPr lang="zh-CN" altLang="en-US"/>
                        <a:t> = 83 s</a:t>
                      </a:r>
                      <a:r>
                        <a:rPr lang="zh-CN" altLang="en-US" baseline="30000"/>
                        <a:t>−1</a:t>
                      </a:r>
                      <a:endParaRPr lang="zh-CN" altLang="en-US" baseline="30000"/>
                    </a:p>
                  </a:txBody>
                  <a:tcPr/>
                </a:tc>
              </a:tr>
              <a:tr h="381000">
                <a:tc>
                  <a:txBody>
                    <a:bodyPr/>
                    <a:p>
                      <a:pPr algn="ctr">
                        <a:buNone/>
                      </a:pPr>
                      <a:r>
                        <a:rPr lang="zh-CN" altLang="en-US"/>
                        <a:t>Biased Rates Approaches </a:t>
                      </a:r>
                      <a:endParaRPr lang="zh-CN" altLang="en-US"/>
                    </a:p>
                    <a:p>
                      <a:pPr algn="ctr">
                        <a:buNone/>
                      </a:pPr>
                      <a:r>
                        <a:rPr lang="zh-CN" altLang="en-US"/>
                        <a:t>and Time-Rescaling Strategie</a:t>
                      </a:r>
                      <a:endParaRPr lang="zh-CN" altLang="en-US"/>
                    </a:p>
                  </a:txBody>
                  <a:tcPr anchor="ctr" anchorCtr="0"/>
                </a:tc>
                <a:tc>
                  <a:txBody>
                    <a:bodyPr/>
                    <a:p>
                      <a:pPr>
                        <a:buNone/>
                      </a:pPr>
                      <a:r>
                        <a:rPr lang="zh-CN" altLang="en-US"/>
                        <a:t>The direct computation of</a:t>
                      </a:r>
                      <a:r>
                        <a:rPr lang="en-US" altLang="zh-CN"/>
                        <a:t> </a:t>
                      </a:r>
                      <a:r>
                        <a:rPr lang="zh-CN" altLang="en-US"/>
                        <a:t>k</a:t>
                      </a:r>
                      <a:r>
                        <a:rPr lang="zh-CN" altLang="en-US" baseline="-25000"/>
                        <a:t>off</a:t>
                      </a:r>
                      <a:r>
                        <a:rPr lang="zh-CN" altLang="en-US"/>
                        <a:t> = 9.1 s</a:t>
                      </a:r>
                      <a:r>
                        <a:rPr lang="zh-CN" altLang="en-US" baseline="30000"/>
                        <a:t>−1</a:t>
                      </a:r>
                      <a:r>
                        <a:rPr lang="en-US" altLang="zh-CN"/>
                        <a:t>. </a:t>
                      </a:r>
                      <a:r>
                        <a:rPr lang="zh-CN" altLang="en-US"/>
                        <a:t>Using the computed k</a:t>
                      </a:r>
                      <a:r>
                        <a:rPr lang="zh-CN" altLang="en-US" baseline="-25000"/>
                        <a:t>off</a:t>
                      </a:r>
                      <a:r>
                        <a:rPr lang="zh-CN" altLang="en-US"/>
                        <a:t> together</a:t>
                      </a:r>
                      <a:r>
                        <a:rPr lang="en-US" altLang="zh-CN"/>
                        <a:t> </a:t>
                      </a:r>
                      <a:r>
                        <a:rPr lang="zh-CN" altLang="en-US"/>
                        <a:t>with the free-energy difference of binding from previous works, an indirect calculation of k</a:t>
                      </a:r>
                      <a:r>
                        <a:rPr lang="zh-CN" altLang="en-US" baseline="-25000"/>
                        <a:t>on</a:t>
                      </a:r>
                      <a:r>
                        <a:rPr lang="zh-CN" altLang="en-US"/>
                        <a:t> =1.18 × 10</a:t>
                      </a:r>
                      <a:r>
                        <a:rPr lang="zh-CN" altLang="en-US" baseline="30000"/>
                        <a:t>7</a:t>
                      </a:r>
                      <a:r>
                        <a:rPr lang="zh-CN" altLang="en-US"/>
                        <a:t> M</a:t>
                      </a:r>
                      <a:r>
                        <a:rPr lang="zh-CN" altLang="en-US" baseline="30000"/>
                        <a:t>−1</a:t>
                      </a:r>
                      <a:r>
                        <a:rPr lang="zh-CN" altLang="en-US"/>
                        <a:t> s</a:t>
                      </a:r>
                      <a:r>
                        <a:rPr lang="zh-CN" altLang="en-US" baseline="30000"/>
                        <a:t>−1</a:t>
                      </a:r>
                      <a:r>
                        <a:rPr lang="zh-CN" altLang="en-US"/>
                        <a:t> was pursued.</a:t>
                      </a:r>
                      <a:endParaRPr lang="zh-CN" altLang="en-US"/>
                    </a:p>
                  </a:txBody>
                  <a:tcPr/>
                </a:tc>
              </a:tr>
              <a:tr h="381000">
                <a:tc>
                  <a:txBody>
                    <a:bodyPr/>
                    <a:p>
                      <a:pPr algn="ctr">
                        <a:buNone/>
                      </a:pPr>
                      <a:r>
                        <a:rPr lang="zh-CN" altLang="en-US"/>
                        <a:t>experimentally measured</a:t>
                      </a:r>
                      <a:endParaRPr lang="zh-CN" altLang="en-US"/>
                    </a:p>
                  </a:txBody>
                  <a:tcPr anchor="ctr" anchorCtr="0"/>
                </a:tc>
                <a:tc>
                  <a:txBody>
                    <a:bodyPr/>
                    <a:p>
                      <a:pPr>
                        <a:buNone/>
                      </a:pPr>
                      <a:r>
                        <a:rPr lang="zh-CN" altLang="en-US" sz="1800"/>
                        <a:t>k</a:t>
                      </a:r>
                      <a:r>
                        <a:rPr lang="zh-CN" altLang="en-US" sz="1800" baseline="-25000"/>
                        <a:t>on</a:t>
                      </a:r>
                      <a:r>
                        <a:rPr lang="zh-CN" altLang="en-US" sz="1800"/>
                        <a:t> = 2.9 × 10</a:t>
                      </a:r>
                      <a:r>
                        <a:rPr lang="zh-CN" altLang="en-US" sz="1800" baseline="30000"/>
                        <a:t>7</a:t>
                      </a:r>
                      <a:r>
                        <a:rPr lang="zh-CN" altLang="en-US" sz="1800"/>
                        <a:t> M</a:t>
                      </a:r>
                      <a:r>
                        <a:rPr lang="zh-CN" altLang="en-US" sz="1800" baseline="30000"/>
                        <a:t>−1</a:t>
                      </a:r>
                      <a:r>
                        <a:rPr lang="zh-CN" altLang="en-US" sz="1800"/>
                        <a:t> s</a:t>
                      </a:r>
                      <a:r>
                        <a:rPr lang="zh-CN" altLang="en-US" sz="1800" baseline="30000"/>
                        <a:t>−1</a:t>
                      </a:r>
                      <a:r>
                        <a:rPr lang="zh-CN" altLang="en-US" sz="1800"/>
                        <a:t> and k</a:t>
                      </a:r>
                      <a:r>
                        <a:rPr lang="zh-CN" altLang="en-US" sz="1800" baseline="-25000"/>
                        <a:t>off</a:t>
                      </a:r>
                      <a:r>
                        <a:rPr lang="zh-CN" altLang="en-US" sz="1800"/>
                        <a:t> = 600 s</a:t>
                      </a:r>
                      <a:r>
                        <a:rPr lang="zh-CN" altLang="en-US" sz="1800" baseline="30000"/>
                        <a:t>−1</a:t>
                      </a:r>
                      <a:endParaRPr lang="zh-CN" altLang="en-US" sz="1800" baseline="30000"/>
                    </a:p>
                  </a:txBody>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649855" y="1150822"/>
            <a:ext cx="7416800" cy="447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50000"/>
              </a:lnSpc>
              <a:spcBef>
                <a:spcPct val="50000"/>
              </a:spcBef>
            </a:pPr>
            <a:r>
              <a:rPr lang="en-US" altLang="zh-CN" sz="3000" b="1" dirty="0">
                <a:ea typeface="黑体" panose="02010609060101010101" pitchFamily="49" charset="-122"/>
                <a:cs typeface="黑体" panose="02010609060101010101" pitchFamily="49" charset="-122"/>
              </a:rPr>
              <a:t>1. About the Author</a:t>
            </a:r>
            <a:endParaRPr lang="zh-CN" altLang="en-US"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ea typeface="黑体" panose="02010609060101010101" pitchFamily="49" charset="-122"/>
                <a:cs typeface="黑体" panose="02010609060101010101" pitchFamily="49" charset="-122"/>
              </a:rPr>
              <a:t>2. Background</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ea typeface="黑体" panose="02010609060101010101" pitchFamily="49" charset="-122"/>
                <a:cs typeface="黑体" panose="02010609060101010101" pitchFamily="49" charset="-122"/>
              </a:rPr>
              <a:t>3. Methods</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ea typeface="黑体" panose="02010609060101010101" pitchFamily="49" charset="-122"/>
                <a:cs typeface="黑体" panose="02010609060101010101" pitchFamily="49" charset="-122"/>
              </a:rPr>
              <a:t>4. Results and Discussion</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solidFill>
                  <a:srgbClr val="C00000"/>
                </a:solidFill>
                <a:ea typeface="黑体" panose="02010609060101010101" pitchFamily="49" charset="-122"/>
                <a:cs typeface="黑体" panose="02010609060101010101" pitchFamily="49" charset="-122"/>
              </a:rPr>
              <a:t>5. Summary</a:t>
            </a:r>
            <a:endParaRPr lang="en-US" altLang="zh-CN" sz="3000" b="1" dirty="0">
              <a:solidFill>
                <a:srgbClr val="C00000"/>
              </a:solidFill>
              <a:ea typeface="黑体" panose="02010609060101010101" pitchFamily="49" charset="-122"/>
              <a:cs typeface="黑体" panose="02010609060101010101" pitchFamily="49" charset="-122"/>
            </a:endParaRPr>
          </a:p>
        </p:txBody>
      </p:sp>
      <p:sp>
        <p:nvSpPr>
          <p:cNvPr id="3" name="TextBox 2"/>
          <p:cNvSpPr txBox="1"/>
          <p:nvPr/>
        </p:nvSpPr>
        <p:spPr>
          <a:xfrm>
            <a:off x="2649855" y="61086"/>
            <a:ext cx="6892290" cy="706755"/>
          </a:xfrm>
          <a:prstGeom prst="rect">
            <a:avLst/>
          </a:prstGeom>
          <a:noFill/>
        </p:spPr>
        <p:txBody>
          <a:bodyPr wrap="square" rtlCol="0">
            <a:spAutoFit/>
          </a:bodyPr>
          <a:lstStyle/>
          <a:p>
            <a:pPr algn="ctr"/>
            <a:r>
              <a:rPr lang="zh-CN" altLang="en-US" sz="4000" b="1" dirty="0">
                <a:solidFill>
                  <a:srgbClr val="C00000"/>
                </a:solidFill>
                <a:latin typeface="+mj-lt"/>
                <a:ea typeface="黑体" panose="02010609060101010101" pitchFamily="49" charset="-122"/>
              </a:rPr>
              <a:t> </a:t>
            </a:r>
            <a:r>
              <a:rPr lang="en-US" altLang="zh-CN" sz="4000" b="1" dirty="0">
                <a:solidFill>
                  <a:srgbClr val="C00000"/>
                </a:solidFill>
                <a:latin typeface="+mj-lt"/>
                <a:ea typeface="黑体" panose="02010609060101010101" pitchFamily="49" charset="-122"/>
              </a:rPr>
              <a:t>CONTENT</a:t>
            </a:r>
            <a:endParaRPr lang="zh-CN" altLang="en-US" sz="4000" b="1" dirty="0">
              <a:solidFill>
                <a:srgbClr val="C00000"/>
              </a:solidFill>
              <a:latin typeface="+mj-lt"/>
              <a:ea typeface="黑体" panose="02010609060101010101" pitchFamily="49" charset="-122"/>
            </a:endParaRPr>
          </a:p>
        </p:txBody>
      </p:sp>
      <p:cxnSp>
        <p:nvCxnSpPr>
          <p:cNvPr id="5" name="直接连接符 4"/>
          <p:cNvCxnSpPr/>
          <p:nvPr/>
        </p:nvCxnSpPr>
        <p:spPr>
          <a:xfrm>
            <a:off x="1524000" y="840365"/>
            <a:ext cx="8362765"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灯片编号占位符 3"/>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5" name="矩形 4"/>
          <p:cNvSpPr/>
          <p:nvPr/>
        </p:nvSpPr>
        <p:spPr>
          <a:xfrm>
            <a:off x="1351280" y="1296670"/>
            <a:ext cx="3275965" cy="829945"/>
          </a:xfrm>
          <a:prstGeom prst="rect">
            <a:avLst/>
          </a:prstGeom>
        </p:spPr>
        <p:txBody>
          <a:bodyPr wrap="square">
            <a:spAutoFit/>
          </a:bodyPr>
          <a:lstStyle/>
          <a:p>
            <a:pPr algn="l"/>
            <a:r>
              <a:rPr sz="2400" b="1" dirty="0"/>
              <a:t>fast</a:t>
            </a:r>
            <a:r>
              <a:rPr lang="en-US" sz="2400" b="1" dirty="0"/>
              <a:t> </a:t>
            </a:r>
            <a:r>
              <a:rPr sz="2400" b="1" dirty="0"/>
              <a:t>methodologies for ranking compounds</a:t>
            </a:r>
            <a:endParaRPr sz="2400" b="1" dirty="0"/>
          </a:p>
        </p:txBody>
      </p:sp>
      <p:sp>
        <p:nvSpPr>
          <p:cNvPr id="12" name="矩形 11"/>
          <p:cNvSpPr/>
          <p:nvPr/>
        </p:nvSpPr>
        <p:spPr>
          <a:xfrm>
            <a:off x="6370320" y="1296670"/>
            <a:ext cx="4809490" cy="829945"/>
          </a:xfrm>
          <a:prstGeom prst="rect">
            <a:avLst/>
          </a:prstGeom>
        </p:spPr>
        <p:txBody>
          <a:bodyPr wrap="square">
            <a:spAutoFit/>
          </a:bodyPr>
          <a:p>
            <a:pPr algn="l"/>
            <a:r>
              <a:rPr sz="2400" b="1" dirty="0"/>
              <a:t>accurate</a:t>
            </a:r>
            <a:r>
              <a:rPr lang="en-US" sz="2400" b="1" dirty="0"/>
              <a:t> </a:t>
            </a:r>
            <a:r>
              <a:rPr sz="2400" b="1" dirty="0"/>
              <a:t>approaches for predicting the kinetics of drug binding</a:t>
            </a:r>
            <a:endParaRPr sz="2400" b="1" dirty="0"/>
          </a:p>
        </p:txBody>
      </p:sp>
      <p:sp>
        <p:nvSpPr>
          <p:cNvPr id="13" name="文本框 12"/>
          <p:cNvSpPr txBox="1"/>
          <p:nvPr/>
        </p:nvSpPr>
        <p:spPr>
          <a:xfrm>
            <a:off x="3335655" y="3244850"/>
            <a:ext cx="6096000" cy="368300"/>
          </a:xfrm>
          <a:prstGeom prst="rect">
            <a:avLst/>
          </a:prstGeom>
          <a:noFill/>
        </p:spPr>
        <p:txBody>
          <a:bodyPr wrap="square" rtlCol="0" anchor="t">
            <a:spAutoFit/>
          </a:bodyPr>
          <a:p>
            <a:r>
              <a:rPr lang="zh-CN" altLang="en-US"/>
              <a:t> require a reasonable tradeoff between speed and accuracy</a:t>
            </a:r>
            <a:endParaRPr lang="zh-CN" altLang="en-US"/>
          </a:p>
        </p:txBody>
      </p:sp>
      <p:sp>
        <p:nvSpPr>
          <p:cNvPr id="14" name="文本框 13"/>
          <p:cNvSpPr txBox="1"/>
          <p:nvPr/>
        </p:nvSpPr>
        <p:spPr>
          <a:xfrm>
            <a:off x="2861310" y="4548505"/>
            <a:ext cx="7098665" cy="368300"/>
          </a:xfrm>
          <a:prstGeom prst="rect">
            <a:avLst/>
          </a:prstGeom>
          <a:noFill/>
        </p:spPr>
        <p:txBody>
          <a:bodyPr wrap="square" rtlCol="0" anchor="t">
            <a:spAutoFit/>
          </a:bodyPr>
          <a:p>
            <a:r>
              <a:rPr lang="zh-CN" altLang="en-US"/>
              <a:t>a combination of different sampling methods to</a:t>
            </a:r>
            <a:r>
              <a:rPr lang="en-US" altLang="zh-CN"/>
              <a:t> </a:t>
            </a:r>
            <a:r>
              <a:rPr lang="zh-CN" altLang="en-US"/>
              <a:t>estimate residence time</a:t>
            </a:r>
            <a:endParaRPr lang="zh-CN" altLang="en-US"/>
          </a:p>
        </p:txBody>
      </p:sp>
      <p:cxnSp>
        <p:nvCxnSpPr>
          <p:cNvPr id="15" name="直接箭头连接符 14"/>
          <p:cNvCxnSpPr/>
          <p:nvPr/>
        </p:nvCxnSpPr>
        <p:spPr>
          <a:xfrm flipH="1">
            <a:off x="5925185" y="3724910"/>
            <a:ext cx="10795" cy="71183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custDataLst>
              <p:tags r:id="rId1"/>
            </p:custDataLst>
          </p:nvPr>
        </p:nvCxnSpPr>
        <p:spPr>
          <a:xfrm flipH="1">
            <a:off x="6003925" y="2168525"/>
            <a:ext cx="1530350" cy="85153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custDataLst>
              <p:tags r:id="rId2"/>
            </p:custDataLst>
          </p:nvPr>
        </p:nvCxnSpPr>
        <p:spPr>
          <a:xfrm>
            <a:off x="4238625" y="2117090"/>
            <a:ext cx="1578610" cy="89090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custDataLst>
              <p:tags r:id="rId3"/>
            </p:custDataLst>
          </p:nvPr>
        </p:nvCxnSpPr>
        <p:spPr>
          <a:xfrm flipH="1">
            <a:off x="5935980" y="4991735"/>
            <a:ext cx="10795" cy="71183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403600" y="5961380"/>
            <a:ext cx="5384800" cy="368300"/>
          </a:xfrm>
          <a:prstGeom prst="rect">
            <a:avLst/>
          </a:prstGeom>
          <a:noFill/>
        </p:spPr>
        <p:txBody>
          <a:bodyPr wrap="square" rtlCol="0" anchor="t">
            <a:spAutoFit/>
          </a:bodyPr>
          <a:p>
            <a:r>
              <a:rPr lang="zh-CN" altLang="en-US"/>
              <a:t>find the right compromise between speed and accuracy</a:t>
            </a:r>
            <a:endParaRPr lang="zh-CN" altLang="en-US"/>
          </a:p>
        </p:txBody>
      </p:sp>
      <p:sp>
        <p:nvSpPr>
          <p:cNvPr id="21" name="AutoShape 12"/>
          <p:cNvSpPr>
            <a:spLocks noChangeArrowheads="1"/>
          </p:cNvSpPr>
          <p:nvPr>
            <p:custDataLst>
              <p:tags r:id="rId4"/>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sp>
        <p:nvSpPr>
          <p:cNvPr id="22" name="TextBox 81"/>
          <p:cNvSpPr txBox="1"/>
          <p:nvPr>
            <p:custDataLst>
              <p:tags r:id="rId5"/>
            </p:custDataLst>
          </p:nvPr>
        </p:nvSpPr>
        <p:spPr>
          <a:xfrm>
            <a:off x="0" y="1270"/>
            <a:ext cx="5499100" cy="829945"/>
          </a:xfrm>
          <a:prstGeom prst="rect">
            <a:avLst/>
          </a:prstGeom>
          <a:noFill/>
        </p:spPr>
        <p:txBody>
          <a:bodyPr wrap="square" rtlCol="0">
            <a:spAutoFit/>
          </a:bodyPr>
          <a:p>
            <a:pPr>
              <a:lnSpc>
                <a:spcPct val="150000"/>
              </a:lnSpc>
              <a:spcBef>
                <a:spcPct val="50000"/>
              </a:spcBef>
            </a:pPr>
            <a:r>
              <a:rPr lang="en-US" altLang="zh-CN" sz="3200" b="1">
                <a:solidFill>
                  <a:srgbClr val="C00000"/>
                </a:solidFill>
                <a:ea typeface="黑体" panose="02010609060101010101" pitchFamily="49" charset="-122"/>
                <a:cs typeface="黑体" panose="02010609060101010101" pitchFamily="49" charset="-122"/>
                <a:sym typeface="+mn-ea"/>
              </a:rPr>
              <a:t>5. Summary</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510" y="1520825"/>
            <a:ext cx="10788015" cy="3784600"/>
          </a:xfrm>
          <a:prstGeom prst="rect">
            <a:avLst/>
          </a:prstGeom>
          <a:noFill/>
        </p:spPr>
        <p:txBody>
          <a:bodyPr wrap="square" rtlCol="0">
            <a:spAutoFit/>
          </a:bodyPr>
          <a:lstStyle/>
          <a:p>
            <a:pPr marL="285750" indent="-285750" fontAlgn="auto">
              <a:lnSpc>
                <a:spcPct val="150000"/>
              </a:lnSpc>
              <a:buFont typeface="Wingdings" panose="05000000000000000000" pitchFamily="2" charset="2"/>
              <a:buChar char="Ø"/>
            </a:pPr>
            <a:r>
              <a:rPr lang="en-US" altLang="zh-CN" sz="2000" smtClean="0">
                <a:latin typeface="Times New Roman" panose="02020603050405020304" pitchFamily="18" charset="0"/>
                <a:ea typeface="黑体" panose="02010609060101010101" pitchFamily="49" charset="-122"/>
              </a:rPr>
              <a:t>1.计算热力学和动力学的方法这么多，我应该如何选择</a:t>
            </a:r>
            <a:r>
              <a:rPr lang="zh-CN" altLang="en-US" sz="2000" smtClean="0">
                <a:latin typeface="Times New Roman" panose="02020603050405020304" pitchFamily="18" charset="0"/>
                <a:ea typeface="黑体" panose="02010609060101010101" pitchFamily="49" charset="-122"/>
              </a:rPr>
              <a:t>和</a:t>
            </a:r>
            <a:r>
              <a:rPr lang="en-US" altLang="zh-CN" sz="2000" smtClean="0">
                <a:latin typeface="Times New Roman" panose="02020603050405020304" pitchFamily="18" charset="0"/>
                <a:ea typeface="黑体" panose="02010609060101010101" pitchFamily="49" charset="-122"/>
              </a:rPr>
              <a:t>学习？哪些是我们比较经常用到的？</a:t>
            </a:r>
            <a:endParaRPr lang="en-US" altLang="zh-CN" sz="2000" smtClean="0">
              <a:latin typeface="Times New Roman" panose="02020603050405020304" pitchFamily="18" charset="0"/>
              <a:ea typeface="黑体" panose="02010609060101010101" pitchFamily="49" charset="-122"/>
            </a:endParaRPr>
          </a:p>
          <a:p>
            <a:pPr marL="285750" indent="-285750" fontAlgn="auto">
              <a:lnSpc>
                <a:spcPct val="150000"/>
              </a:lnSpc>
              <a:buFont typeface="Wingdings" panose="05000000000000000000" pitchFamily="2" charset="2"/>
              <a:buChar char="Ø"/>
            </a:pPr>
            <a:r>
              <a:rPr lang="en-US" altLang="zh-CN" sz="2000" smtClean="0">
                <a:latin typeface="Times New Roman" panose="02020603050405020304" pitchFamily="18" charset="0"/>
                <a:ea typeface="黑体" panose="02010609060101010101" pitchFamily="49" charset="-122"/>
              </a:rPr>
              <a:t>2.当构象是动态变化时，k</a:t>
            </a:r>
            <a:r>
              <a:rPr lang="en-US" altLang="zh-CN" sz="2000" baseline="-25000" smtClean="0">
                <a:latin typeface="Times New Roman" panose="02020603050405020304" pitchFamily="18" charset="0"/>
                <a:ea typeface="黑体" panose="02010609060101010101" pitchFamily="49" charset="-122"/>
              </a:rPr>
              <a:t>off</a:t>
            </a:r>
            <a:r>
              <a:rPr lang="en-US" altLang="zh-CN" sz="2000" smtClean="0">
                <a:latin typeface="Times New Roman" panose="02020603050405020304" pitchFamily="18" charset="0"/>
                <a:ea typeface="黑体" panose="02010609060101010101" pitchFamily="49" charset="-122"/>
              </a:rPr>
              <a:t>=k</a:t>
            </a:r>
            <a:r>
              <a:rPr lang="en-US" altLang="zh-CN" sz="2000" baseline="-25000" smtClean="0">
                <a:latin typeface="Times New Roman" panose="02020603050405020304" pitchFamily="18" charset="0"/>
                <a:ea typeface="黑体" panose="02010609060101010101" pitchFamily="49" charset="-122"/>
              </a:rPr>
              <a:t>-1</a:t>
            </a:r>
            <a:r>
              <a:rPr lang="en-US" altLang="zh-CN" sz="2000" smtClean="0">
                <a:latin typeface="Times New Roman" panose="02020603050405020304" pitchFamily="18" charset="0"/>
                <a:ea typeface="黑体" panose="02010609060101010101" pitchFamily="49" charset="-122"/>
              </a:rPr>
              <a:t>？</a:t>
            </a:r>
            <a:endParaRPr lang="en-US" altLang="zh-CN" sz="2000" smtClean="0">
              <a:latin typeface="Times New Roman" panose="02020603050405020304" pitchFamily="18" charset="0"/>
              <a:ea typeface="黑体" panose="02010609060101010101" pitchFamily="49" charset="-122"/>
            </a:endParaRPr>
          </a:p>
          <a:p>
            <a:pPr marL="285750" indent="-285750" fontAlgn="auto">
              <a:lnSpc>
                <a:spcPct val="150000"/>
              </a:lnSpc>
              <a:buFont typeface="Wingdings" panose="05000000000000000000" pitchFamily="2" charset="2"/>
              <a:buChar char="Ø"/>
            </a:pPr>
            <a:endParaRPr lang="en-US" altLang="zh-CN" sz="2000" smtClean="0">
              <a:latin typeface="Times New Roman" panose="02020603050405020304" pitchFamily="18" charset="0"/>
              <a:ea typeface="黑体" panose="02010609060101010101" pitchFamily="49" charset="-122"/>
            </a:endParaRPr>
          </a:p>
          <a:p>
            <a:pPr marL="285750" indent="-285750" fontAlgn="auto">
              <a:lnSpc>
                <a:spcPct val="150000"/>
              </a:lnSpc>
              <a:buFont typeface="Wingdings" panose="05000000000000000000" pitchFamily="2" charset="2"/>
              <a:buChar char="Ø"/>
            </a:pPr>
            <a:endParaRPr lang="en-US" altLang="zh-CN" sz="2000" smtClean="0">
              <a:latin typeface="Times New Roman" panose="02020603050405020304" pitchFamily="18" charset="0"/>
              <a:ea typeface="黑体" panose="02010609060101010101" pitchFamily="49" charset="-122"/>
            </a:endParaRPr>
          </a:p>
          <a:p>
            <a:pPr marL="285750" indent="-285750" fontAlgn="auto">
              <a:lnSpc>
                <a:spcPct val="150000"/>
              </a:lnSpc>
              <a:buFont typeface="Wingdings" panose="05000000000000000000" pitchFamily="2" charset="2"/>
              <a:buChar char="Ø"/>
            </a:pPr>
            <a:r>
              <a:rPr lang="en-US" altLang="zh-CN" sz="2000" smtClean="0">
                <a:latin typeface="Times New Roman" panose="02020603050405020304" pitchFamily="18" charset="0"/>
                <a:ea typeface="黑体" panose="02010609060101010101" pitchFamily="49" charset="-122"/>
              </a:rPr>
              <a:t>3.Dynamics docking和Brute-force sampling有什么关系？</a:t>
            </a:r>
            <a:endParaRPr lang="en-US" altLang="zh-CN" sz="2000" smtClean="0">
              <a:latin typeface="Times New Roman" panose="02020603050405020304" pitchFamily="18" charset="0"/>
              <a:ea typeface="黑体" panose="02010609060101010101" pitchFamily="49" charset="-122"/>
            </a:endParaRPr>
          </a:p>
          <a:p>
            <a:pPr marL="285750" indent="-285750" fontAlgn="auto">
              <a:lnSpc>
                <a:spcPct val="150000"/>
              </a:lnSpc>
              <a:buFont typeface="Wingdings" panose="05000000000000000000" pitchFamily="2" charset="2"/>
              <a:buChar char="Ø"/>
            </a:pPr>
            <a:r>
              <a:rPr lang="en-US" altLang="zh-CN" sz="2000" smtClean="0">
                <a:latin typeface="Times New Roman" panose="02020603050405020304" pitchFamily="18" charset="0"/>
                <a:ea typeface="黑体" panose="02010609060101010101" pitchFamily="49" charset="-122"/>
              </a:rPr>
              <a:t>4.</a:t>
            </a:r>
            <a:r>
              <a:rPr lang="zh-CN" altLang="en-US" sz="2000" smtClean="0">
                <a:latin typeface="Times New Roman" panose="02020603050405020304" pitchFamily="18" charset="0"/>
                <a:ea typeface="黑体" panose="02010609060101010101" pitchFamily="49" charset="-122"/>
              </a:rPr>
              <a:t>为什么选择将</a:t>
            </a:r>
            <a:r>
              <a:rPr lang="en-US" altLang="zh-CN" sz="2000" smtClean="0">
                <a:latin typeface="Times New Roman" panose="02020603050405020304" pitchFamily="18" charset="0"/>
                <a:ea typeface="黑体" panose="02010609060101010101" pitchFamily="49" charset="-122"/>
              </a:rPr>
              <a:t>MD</a:t>
            </a:r>
            <a:r>
              <a:rPr lang="zh-CN" altLang="en-US" sz="2000" smtClean="0">
                <a:latin typeface="Times New Roman" panose="02020603050405020304" pitchFamily="18" charset="0"/>
                <a:ea typeface="黑体" panose="02010609060101010101" pitchFamily="49" charset="-122"/>
              </a:rPr>
              <a:t>与</a:t>
            </a:r>
            <a:r>
              <a:rPr lang="en-US" altLang="zh-CN" sz="2000" smtClean="0">
                <a:latin typeface="Times New Roman" panose="02020603050405020304" pitchFamily="18" charset="0"/>
                <a:ea typeface="黑体" panose="02010609060101010101" pitchFamily="49" charset="-122"/>
              </a:rPr>
              <a:t>BD</a:t>
            </a:r>
            <a:r>
              <a:rPr lang="zh-CN" altLang="en-US" sz="2000" smtClean="0">
                <a:latin typeface="Times New Roman" panose="02020603050405020304" pitchFamily="18" charset="0"/>
                <a:ea typeface="黑体" panose="02010609060101010101" pitchFamily="49" charset="-122"/>
              </a:rPr>
              <a:t>结合？以及</a:t>
            </a:r>
            <a:r>
              <a:rPr lang="en-US" altLang="zh-CN" sz="2000" smtClean="0">
                <a:latin typeface="Times New Roman" panose="02020603050405020304" pitchFamily="18" charset="0"/>
                <a:ea typeface="黑体" panose="02010609060101010101" pitchFamily="49" charset="-122"/>
              </a:rPr>
              <a:t>In the context of binding processes, why </a:t>
            </a:r>
            <a:r>
              <a:rPr lang="en-US" altLang="zh-CN" sz="2000" smtClean="0">
                <a:latin typeface="Times New Roman" panose="02020603050405020304" pitchFamily="18" charset="0"/>
                <a:ea typeface="黑体" panose="02010609060101010101" pitchFamily="49" charset="-122"/>
                <a:sym typeface="+mn-ea"/>
              </a:rPr>
              <a:t>is </a:t>
            </a:r>
            <a:r>
              <a:rPr lang="en-US" altLang="zh-CN" sz="2000" smtClean="0">
                <a:latin typeface="Times New Roman" panose="02020603050405020304" pitchFamily="18" charset="0"/>
                <a:ea typeface="黑体" panose="02010609060101010101" pitchFamily="49" charset="-122"/>
              </a:rPr>
              <a:t>the general idea  to use less demanding BD to treat the diffusive encounter of the involved species, while switching to MD to model their behavior once they are in close proximity</a:t>
            </a:r>
            <a:r>
              <a:rPr lang="zh-CN" altLang="en-US" sz="2000" smtClean="0">
                <a:latin typeface="Times New Roman" panose="02020603050405020304" pitchFamily="18" charset="0"/>
                <a:ea typeface="黑体" panose="02010609060101010101" pitchFamily="49" charset="-122"/>
              </a:rPr>
              <a:t>？如何理解</a:t>
            </a:r>
            <a:r>
              <a:rPr lang="en-US" altLang="zh-CN" sz="2000" smtClean="0">
                <a:latin typeface="Times New Roman" panose="02020603050405020304" pitchFamily="18" charset="0"/>
                <a:ea typeface="黑体" panose="02010609060101010101" pitchFamily="49" charset="-122"/>
                <a:sym typeface="+mn-ea"/>
              </a:rPr>
              <a:t>less demanding BD</a:t>
            </a:r>
            <a:r>
              <a:rPr lang="zh-CN" altLang="en-US" sz="2000" smtClean="0">
                <a:latin typeface="Times New Roman" panose="02020603050405020304" pitchFamily="18" charset="0"/>
                <a:ea typeface="黑体" panose="02010609060101010101" pitchFamily="49" charset="-122"/>
                <a:sym typeface="+mn-ea"/>
              </a:rPr>
              <a:t>？</a:t>
            </a:r>
            <a:endParaRPr lang="zh-CN" altLang="en-US" sz="2000" smtClean="0">
              <a:latin typeface="Times New Roman" panose="02020603050405020304" pitchFamily="18" charset="0"/>
              <a:ea typeface="黑体" panose="02010609060101010101" pitchFamily="49" charset="-122"/>
              <a:sym typeface="+mn-ea"/>
            </a:endParaRPr>
          </a:p>
        </p:txBody>
      </p:sp>
      <p:sp>
        <p:nvSpPr>
          <p:cNvPr id="3" name="灯片编号占位符 2"/>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4" name="AutoShape 12"/>
          <p:cNvSpPr>
            <a:spLocks noChangeArrowheads="1"/>
          </p:cNvSpPr>
          <p:nvPr>
            <p:custDataLst>
              <p:tags r:id="rId1"/>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sp>
        <p:nvSpPr>
          <p:cNvPr id="11" name="TextBox 81"/>
          <p:cNvSpPr txBox="1"/>
          <p:nvPr>
            <p:custDataLst>
              <p:tags r:id="rId2"/>
            </p:custDataLst>
          </p:nvPr>
        </p:nvSpPr>
        <p:spPr>
          <a:xfrm>
            <a:off x="0" y="1270"/>
            <a:ext cx="5499100" cy="829945"/>
          </a:xfrm>
          <a:prstGeom prst="rect">
            <a:avLst/>
          </a:prstGeom>
          <a:noFill/>
        </p:spPr>
        <p:txBody>
          <a:bodyPr wrap="square" rtlCol="0">
            <a:spAutoFit/>
          </a:bodyPr>
          <a:p>
            <a:pPr>
              <a:lnSpc>
                <a:spcPct val="150000"/>
              </a:lnSpc>
              <a:spcBef>
                <a:spcPct val="50000"/>
              </a:spcBef>
            </a:pPr>
            <a:r>
              <a:rPr lang="en-US" altLang="zh-CN" sz="3200" b="1">
                <a:solidFill>
                  <a:srgbClr val="C00000"/>
                </a:solidFill>
                <a:ea typeface="黑体" panose="02010609060101010101" pitchFamily="49" charset="-122"/>
                <a:cs typeface="黑体" panose="02010609060101010101" pitchFamily="49" charset="-122"/>
                <a:sym typeface="+mn-ea"/>
              </a:rPr>
              <a:t>6. Thinking </a:t>
            </a:r>
            <a:endParaRPr lang="en-US" altLang="zh-CN" sz="3200" b="1">
              <a:solidFill>
                <a:srgbClr val="C00000"/>
              </a:solidFill>
              <a:ea typeface="黑体" panose="02010609060101010101" pitchFamily="49" charset="-122"/>
              <a:cs typeface="黑体" panose="02010609060101010101" pitchFamily="49" charset="-122"/>
              <a:sym typeface="+mn-ea"/>
            </a:endParaRPr>
          </a:p>
        </p:txBody>
      </p:sp>
      <p:pic>
        <p:nvPicPr>
          <p:cNvPr id="9" name="图片 8"/>
          <p:cNvPicPr>
            <a:picLocks noChangeAspect="1"/>
          </p:cNvPicPr>
          <p:nvPr>
            <p:custDataLst>
              <p:tags r:id="rId3"/>
            </p:custDataLst>
          </p:nvPr>
        </p:nvPicPr>
        <p:blipFill>
          <a:blip r:embed="rId4"/>
          <a:stretch>
            <a:fillRect/>
          </a:stretch>
        </p:blipFill>
        <p:spPr>
          <a:xfrm>
            <a:off x="7232650" y="2144395"/>
            <a:ext cx="3985895" cy="1284605"/>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1"/>
          <p:cNvSpPr txBox="1"/>
          <p:nvPr/>
        </p:nvSpPr>
        <p:spPr>
          <a:xfrm>
            <a:off x="2250476" y="2401339"/>
            <a:ext cx="7691049" cy="829945"/>
          </a:xfrm>
          <a:prstGeom prst="rect">
            <a:avLst/>
          </a:prstGeom>
          <a:noFill/>
        </p:spPr>
        <p:txBody>
          <a:bodyPr wrap="square" rtlCol="0">
            <a:spAutoFit/>
          </a:bodyPr>
          <a:lstStyle/>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THANK YOU FOR YOUR ATTENTION</a:t>
            </a:r>
            <a:endParaRPr lang="en-US" altLang="zh-CN" sz="3200" b="1" dirty="0">
              <a:solidFill>
                <a:srgbClr val="C00000"/>
              </a:solidFill>
              <a:ea typeface="黑体" panose="02010609060101010101" pitchFamily="49" charset="-122"/>
              <a:cs typeface="黑体" panose="02010609060101010101" pitchFamily="49" charset="-122"/>
            </a:endParaRPr>
          </a:p>
        </p:txBody>
      </p:sp>
      <p:sp>
        <p:nvSpPr>
          <p:cNvPr id="2" name="灯片编号占位符 1"/>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8AC867-72ED-42EA-92C6-36FC511EE56C}" type="slidenum">
              <a:rPr lang="zh-CN" altLang="en-US" smtClean="0"/>
            </a:fld>
            <a:endParaRPr lang="zh-CN" altLang="en-US"/>
          </a:p>
        </p:txBody>
      </p:sp>
      <p:pic>
        <p:nvPicPr>
          <p:cNvPr id="3" name="图片 2"/>
          <p:cNvPicPr>
            <a:picLocks noChangeAspect="1"/>
          </p:cNvPicPr>
          <p:nvPr>
            <p:custDataLst>
              <p:tags r:id="rId1"/>
            </p:custDataLst>
          </p:nvPr>
        </p:nvPicPr>
        <p:blipFill>
          <a:blip r:embed="rId2"/>
          <a:stretch>
            <a:fillRect/>
          </a:stretch>
        </p:blipFill>
        <p:spPr>
          <a:xfrm>
            <a:off x="895350" y="715010"/>
            <a:ext cx="4241165" cy="235267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895350" y="3724910"/>
            <a:ext cx="4273550" cy="2360930"/>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6456045" y="715010"/>
            <a:ext cx="4265930" cy="235331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6456045" y="3724910"/>
            <a:ext cx="4226560" cy="2360930"/>
          </a:xfrm>
          <a:prstGeom prst="rect">
            <a:avLst/>
          </a:prstGeom>
        </p:spPr>
      </p:pic>
      <p:sp>
        <p:nvSpPr>
          <p:cNvPr id="8" name="文本框 7"/>
          <p:cNvSpPr txBox="1"/>
          <p:nvPr/>
        </p:nvSpPr>
        <p:spPr>
          <a:xfrm>
            <a:off x="360045" y="259080"/>
            <a:ext cx="6096000" cy="368300"/>
          </a:xfrm>
          <a:prstGeom prst="rect">
            <a:avLst/>
          </a:prstGeom>
          <a:noFill/>
        </p:spPr>
        <p:txBody>
          <a:bodyPr wrap="square" rtlCol="0" anchor="t">
            <a:spAutoFit/>
          </a:bodyPr>
          <a:p>
            <a:r>
              <a:rPr lang="zh-CN" altLang="en-US"/>
              <a:t>Umbrella Sampling</a:t>
            </a:r>
            <a:endParaRPr lang="zh-CN"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1"/>
          <p:cNvSpPr txBox="1"/>
          <p:nvPr/>
        </p:nvSpPr>
        <p:spPr>
          <a:xfrm>
            <a:off x="-1" y="1326"/>
            <a:ext cx="7858897" cy="829945"/>
          </a:xfrm>
          <a:prstGeom prst="rect">
            <a:avLst/>
          </a:prstGeom>
          <a:noFill/>
        </p:spPr>
        <p:txBody>
          <a:bodyPr wrap="square" rtlCol="0">
            <a:spAutoFit/>
          </a:bodyPr>
          <a:lstStyle/>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1.1 </a:t>
            </a:r>
            <a:r>
              <a:rPr lang="en-US" altLang="zh-CN" sz="3200" b="1">
                <a:solidFill>
                  <a:srgbClr val="C00000"/>
                </a:solidFill>
                <a:ea typeface="黑体" panose="02010609060101010101" pitchFamily="49" charset="-122"/>
                <a:cs typeface="黑体" panose="02010609060101010101" pitchFamily="49" charset="-122"/>
              </a:rPr>
              <a:t>Andrea Cavalli</a:t>
            </a:r>
            <a:endParaRPr lang="en-US" altLang="zh-CN" sz="3200" b="1">
              <a:solidFill>
                <a:srgbClr val="C00000"/>
              </a:solidFill>
              <a:ea typeface="黑体" panose="02010609060101010101" pitchFamily="49" charset="-122"/>
              <a:cs typeface="黑体" panose="02010609060101010101" pitchFamily="49" charset="-122"/>
            </a:endParaRPr>
          </a:p>
        </p:txBody>
      </p:sp>
      <p:sp>
        <p:nvSpPr>
          <p:cNvPr id="7" name="AutoShape 12"/>
          <p:cNvSpPr>
            <a:spLocks noChangeArrowheads="1"/>
          </p:cNvSpPr>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lstStyle/>
          <a:p>
            <a:endParaRPr lang="zh-CN" altLang="en-US">
              <a:solidFill>
                <a:prstClr val="black"/>
              </a:solidFill>
            </a:endParaRPr>
          </a:p>
        </p:txBody>
      </p:sp>
      <p:sp>
        <p:nvSpPr>
          <p:cNvPr id="2" name="矩形 1"/>
          <p:cNvSpPr/>
          <p:nvPr/>
        </p:nvSpPr>
        <p:spPr>
          <a:xfrm>
            <a:off x="732790" y="1163320"/>
            <a:ext cx="3032125" cy="737235"/>
          </a:xfrm>
          <a:prstGeom prst="rect">
            <a:avLst/>
          </a:prstGeom>
        </p:spPr>
        <p:txBody>
          <a:bodyPr wrap="square">
            <a:spAutoFit/>
          </a:bodyPr>
          <a:lstStyle/>
          <a:p>
            <a:pPr algn="ctr">
              <a:lnSpc>
                <a:spcPct val="150000"/>
              </a:lnSpc>
            </a:pPr>
            <a:r>
              <a:rPr lang="en-US" altLang="zh-CN" sz="2800" b="1">
                <a:solidFill>
                  <a:srgbClr val="C00000"/>
                </a:solidFill>
                <a:latin typeface="+mj-lt"/>
              </a:rPr>
              <a:t>Andrea Cavalli</a:t>
            </a:r>
            <a:endParaRPr lang="en-US" altLang="zh-CN" sz="2800" b="1">
              <a:solidFill>
                <a:srgbClr val="C00000"/>
              </a:solidFill>
              <a:latin typeface="+mj-lt"/>
            </a:endParaRPr>
          </a:p>
        </p:txBody>
      </p:sp>
      <p:sp>
        <p:nvSpPr>
          <p:cNvPr id="10" name="灯片编号占位符 9"/>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12" name="矩形 11"/>
          <p:cNvSpPr/>
          <p:nvPr/>
        </p:nvSpPr>
        <p:spPr>
          <a:xfrm>
            <a:off x="990600" y="1882775"/>
            <a:ext cx="7349490" cy="1476375"/>
          </a:xfrm>
          <a:prstGeom prst="rect">
            <a:avLst/>
          </a:prstGeom>
        </p:spPr>
        <p:txBody>
          <a:bodyPr wrap="square">
            <a:spAutoFit/>
          </a:bodyPr>
          <a:lstStyle/>
          <a:p>
            <a:pPr indent="0" fontAlgn="auto">
              <a:lnSpc>
                <a:spcPct val="150000"/>
              </a:lnSpc>
            </a:pPr>
            <a:r>
              <a:rPr lang="it-IT" altLang="zh-CN" sz="2000" dirty="0"/>
              <a:t>Computational Structural Biology </a:t>
            </a:r>
            <a:endParaRPr lang="it-IT" altLang="zh-CN" sz="2000" dirty="0" smtClean="0"/>
          </a:p>
          <a:p>
            <a:pPr indent="0" fontAlgn="auto">
              <a:lnSpc>
                <a:spcPct val="150000"/>
              </a:lnSpc>
            </a:pPr>
            <a:r>
              <a:rPr lang="zh-CN" altLang="en-US" sz="2000" dirty="0"/>
              <a:t>Department of Pharmacy and Biotechnology, University of Bologna</a:t>
            </a:r>
            <a:endParaRPr lang="zh-CN" altLang="en-US" sz="2000" dirty="0"/>
          </a:p>
          <a:p>
            <a:pPr indent="0" fontAlgn="auto">
              <a:lnSpc>
                <a:spcPct val="150000"/>
              </a:lnSpc>
            </a:pPr>
            <a:r>
              <a:rPr lang="zh-CN" altLang="en-US" sz="2000" dirty="0"/>
              <a:t>Computational Sciences Domain, Istituto Italiano di Tecnologia</a:t>
            </a:r>
            <a:endParaRPr lang="zh-CN" altLang="en-US" sz="2000" dirty="0"/>
          </a:p>
        </p:txBody>
      </p:sp>
      <p:pic>
        <p:nvPicPr>
          <p:cNvPr id="100" name="图片 99"/>
          <p:cNvPicPr/>
          <p:nvPr/>
        </p:nvPicPr>
        <p:blipFill>
          <a:blip r:embed="rId1"/>
          <a:stretch>
            <a:fillRect/>
          </a:stretch>
        </p:blipFill>
        <p:spPr>
          <a:xfrm>
            <a:off x="8619490" y="1379220"/>
            <a:ext cx="2079625" cy="2482850"/>
          </a:xfrm>
          <a:prstGeom prst="rect">
            <a:avLst/>
          </a:prstGeom>
          <a:noFill/>
          <a:ln w="9525">
            <a:noFill/>
          </a:ln>
          <a:effectLst>
            <a:outerShdw blurRad="139700" dist="63500" dir="2700000" algn="tl" rotWithShape="0">
              <a:prstClr val="black">
                <a:alpha val="40000"/>
              </a:prstClr>
            </a:outerShdw>
          </a:effectLst>
        </p:spPr>
      </p:pic>
      <p:grpSp>
        <p:nvGrpSpPr>
          <p:cNvPr id="14" name="组合 13"/>
          <p:cNvGrpSpPr/>
          <p:nvPr/>
        </p:nvGrpSpPr>
        <p:grpSpPr>
          <a:xfrm>
            <a:off x="990545" y="3674555"/>
            <a:ext cx="9586595" cy="2601595"/>
            <a:chOff x="371594" y="4134930"/>
            <a:chExt cx="9586595" cy="2601595"/>
          </a:xfrm>
        </p:grpSpPr>
        <p:sp>
          <p:nvSpPr>
            <p:cNvPr id="4" name="矩形 3"/>
            <p:cNvSpPr/>
            <p:nvPr>
              <p:custDataLst>
                <p:tags r:id="rId2"/>
              </p:custDataLst>
            </p:nvPr>
          </p:nvSpPr>
          <p:spPr>
            <a:xfrm>
              <a:off x="371594" y="4134930"/>
              <a:ext cx="2487930" cy="368300"/>
            </a:xfrm>
            <a:prstGeom prst="rect">
              <a:avLst/>
            </a:prstGeom>
          </p:spPr>
          <p:txBody>
            <a:bodyPr wrap="none">
              <a:spAutoFit/>
            </a:bodyPr>
            <a:p>
              <a:pPr algn="l"/>
              <a:r>
                <a:rPr lang="en-US" altLang="zh-CN" b="1" cap="all" dirty="0">
                  <a:solidFill>
                    <a:srgbClr val="990000"/>
                  </a:solidFill>
                  <a:latin typeface="+mj-lt"/>
                </a:rPr>
                <a:t>CHESHIRE method</a:t>
              </a:r>
              <a:endParaRPr lang="en-US" altLang="zh-CN" b="1" cap="all" dirty="0">
                <a:solidFill>
                  <a:srgbClr val="990000"/>
                </a:solidFill>
                <a:latin typeface="+mj-lt"/>
              </a:endParaRPr>
            </a:p>
          </p:txBody>
        </p:sp>
        <p:sp>
          <p:nvSpPr>
            <p:cNvPr id="5" name="矩形 4"/>
            <p:cNvSpPr/>
            <p:nvPr>
              <p:custDataLst>
                <p:tags r:id="rId3"/>
              </p:custDataLst>
            </p:nvPr>
          </p:nvSpPr>
          <p:spPr>
            <a:xfrm>
              <a:off x="371594" y="5461904"/>
              <a:ext cx="2665730" cy="368300"/>
            </a:xfrm>
            <a:prstGeom prst="rect">
              <a:avLst/>
            </a:prstGeom>
          </p:spPr>
          <p:txBody>
            <a:bodyPr wrap="none">
              <a:spAutoFit/>
            </a:bodyPr>
            <a:p>
              <a:r>
                <a:rPr lang="en-US" altLang="zh-CN" b="1" cap="all" dirty="0">
                  <a:solidFill>
                    <a:srgbClr val="990000"/>
                  </a:solidFill>
                  <a:latin typeface="Times New Roman" panose="02020603050405020304" pitchFamily="18" charset="0"/>
                  <a:cs typeface="Times New Roman" panose="02020603050405020304" pitchFamily="18" charset="0"/>
                </a:rPr>
                <a:t>RESEARCH INTEREST</a:t>
              </a:r>
              <a:endParaRPr lang="en-US" altLang="zh-CN" b="1" i="0" cap="all" dirty="0">
                <a:solidFill>
                  <a:srgbClr val="990000"/>
                </a:solidFill>
                <a:effectLst/>
                <a:latin typeface="Times New Roman" panose="02020603050405020304" pitchFamily="18" charset="0"/>
                <a:cs typeface="Times New Roman" panose="02020603050405020304" pitchFamily="18" charset="0"/>
              </a:endParaRPr>
            </a:p>
          </p:txBody>
        </p:sp>
        <p:sp>
          <p:nvSpPr>
            <p:cNvPr id="15" name="矩形 14"/>
            <p:cNvSpPr/>
            <p:nvPr>
              <p:custDataLst>
                <p:tags r:id="rId4"/>
              </p:custDataLst>
            </p:nvPr>
          </p:nvSpPr>
          <p:spPr>
            <a:xfrm>
              <a:off x="629404" y="5721795"/>
              <a:ext cx="8926195" cy="1014730"/>
            </a:xfrm>
            <a:prstGeom prst="rect">
              <a:avLst/>
            </a:prstGeom>
          </p:spPr>
          <p:txBody>
            <a:bodyPr wrap="square">
              <a:spAutoFit/>
            </a:bodyPr>
            <a:p>
              <a:pPr indent="0" fontAlgn="auto">
                <a:lnSpc>
                  <a:spcPct val="150000"/>
                </a:lnSpc>
              </a:pPr>
              <a:r>
                <a:rPr lang="en-US" altLang="zh-CN" sz="2000" dirty="0"/>
                <a:t>The development of computational methods for the determination of the structure of folded and misfolded states of proteins from minimal sets of experimental data</a:t>
              </a:r>
              <a:endParaRPr lang="en-US" altLang="zh-CN" sz="2000" dirty="0"/>
            </a:p>
          </p:txBody>
        </p:sp>
        <p:sp>
          <p:nvSpPr>
            <p:cNvPr id="16" name="矩形 15"/>
            <p:cNvSpPr/>
            <p:nvPr>
              <p:custDataLst>
                <p:tags r:id="rId5"/>
              </p:custDataLst>
            </p:nvPr>
          </p:nvSpPr>
          <p:spPr>
            <a:xfrm>
              <a:off x="629404" y="4399090"/>
              <a:ext cx="9328785" cy="1014730"/>
            </a:xfrm>
            <a:prstGeom prst="rect">
              <a:avLst/>
            </a:prstGeom>
          </p:spPr>
          <p:txBody>
            <a:bodyPr wrap="square">
              <a:spAutoFit/>
            </a:bodyPr>
            <a:p>
              <a:pPr indent="0" fontAlgn="auto">
                <a:lnSpc>
                  <a:spcPct val="150000"/>
                </a:lnSpc>
              </a:pPr>
              <a:r>
                <a:rPr lang="en-US" altLang="zh-CN" sz="2000" dirty="0"/>
                <a:t>Enabled </a:t>
              </a:r>
              <a:r>
                <a:rPr lang="en-US" altLang="zh-CN" sz="2000" b="1" dirty="0">
                  <a:solidFill>
                    <a:srgbClr val="FF0000"/>
                  </a:solidFill>
                </a:rPr>
                <a:t>the first</a:t>
              </a:r>
              <a:r>
                <a:rPr lang="en-US" altLang="zh-CN" sz="2000" dirty="0"/>
                <a:t> accurate determination of the native state of proteins using NMR chemical shifts and the structural characterization of the intermediate state of a protein</a:t>
              </a:r>
              <a:endParaRPr lang="en-US" altLang="zh-CN" sz="2000" dirty="0"/>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23444" y="1280178"/>
            <a:ext cx="2920351" cy="645160"/>
          </a:xfrm>
          <a:prstGeom prst="rect">
            <a:avLst/>
          </a:prstGeom>
        </p:spPr>
        <p:txBody>
          <a:bodyPr wrap="square">
            <a:spAutoFit/>
          </a:bodyPr>
          <a:lstStyle/>
          <a:p>
            <a:pPr>
              <a:lnSpc>
                <a:spcPct val="150000"/>
              </a:lnSpc>
            </a:pPr>
            <a:r>
              <a:rPr lang="en-US" altLang="zh-CN" sz="2400" b="1">
                <a:solidFill>
                  <a:srgbClr val="C00000"/>
                </a:solidFill>
                <a:latin typeface="+mj-lt"/>
              </a:rPr>
              <a:t>Mattia Bernetti</a:t>
            </a:r>
            <a:endParaRPr lang="en-US" altLang="zh-CN" sz="2400" b="1">
              <a:solidFill>
                <a:srgbClr val="C00000"/>
              </a:solidFill>
              <a:latin typeface="+mj-lt"/>
            </a:endParaRPr>
          </a:p>
        </p:txBody>
      </p:sp>
      <p:pic>
        <p:nvPicPr>
          <p:cNvPr id="101" name="图片 100"/>
          <p:cNvPicPr/>
          <p:nvPr/>
        </p:nvPicPr>
        <p:blipFill>
          <a:blip r:embed="rId1"/>
          <a:stretch>
            <a:fillRect/>
          </a:stretch>
        </p:blipFill>
        <p:spPr>
          <a:xfrm>
            <a:off x="668020" y="1440180"/>
            <a:ext cx="2131695" cy="2237105"/>
          </a:xfrm>
          <a:prstGeom prst="rect">
            <a:avLst/>
          </a:prstGeom>
          <a:noFill/>
          <a:ln w="9525">
            <a:noFill/>
          </a:ln>
          <a:effectLst>
            <a:outerShdw blurRad="139700" dist="63500" dir="2700000" algn="tl" rotWithShape="0">
              <a:prstClr val="black">
                <a:alpha val="40000"/>
              </a:prstClr>
            </a:outerShdw>
          </a:effectLst>
        </p:spPr>
      </p:pic>
      <p:pic>
        <p:nvPicPr>
          <p:cNvPr id="5" name="图片 4"/>
          <p:cNvPicPr>
            <a:picLocks noChangeAspect="1"/>
          </p:cNvPicPr>
          <p:nvPr/>
        </p:nvPicPr>
        <p:blipFill>
          <a:blip r:embed="rId2"/>
          <a:stretch>
            <a:fillRect/>
          </a:stretch>
        </p:blipFill>
        <p:spPr>
          <a:xfrm>
            <a:off x="668020" y="3946525"/>
            <a:ext cx="6292850" cy="1174750"/>
          </a:xfrm>
          <a:prstGeom prst="rect">
            <a:avLst/>
          </a:prstGeom>
        </p:spPr>
      </p:pic>
      <p:pic>
        <p:nvPicPr>
          <p:cNvPr id="8" name="图片 7"/>
          <p:cNvPicPr>
            <a:picLocks noChangeAspect="1"/>
          </p:cNvPicPr>
          <p:nvPr/>
        </p:nvPicPr>
        <p:blipFill>
          <a:blip r:embed="rId3"/>
          <a:stretch>
            <a:fillRect/>
          </a:stretch>
        </p:blipFill>
        <p:spPr>
          <a:xfrm>
            <a:off x="1747520" y="4467860"/>
            <a:ext cx="5213350" cy="984250"/>
          </a:xfrm>
          <a:prstGeom prst="rect">
            <a:avLst/>
          </a:prstGeom>
        </p:spPr>
      </p:pic>
      <p:pic>
        <p:nvPicPr>
          <p:cNvPr id="9" name="图片 8"/>
          <p:cNvPicPr>
            <a:picLocks noChangeAspect="1"/>
          </p:cNvPicPr>
          <p:nvPr/>
        </p:nvPicPr>
        <p:blipFill>
          <a:blip r:embed="rId4"/>
          <a:stretch>
            <a:fillRect/>
          </a:stretch>
        </p:blipFill>
        <p:spPr>
          <a:xfrm>
            <a:off x="2799715" y="4972685"/>
            <a:ext cx="6369050" cy="1073150"/>
          </a:xfrm>
          <a:prstGeom prst="rect">
            <a:avLst/>
          </a:prstGeom>
        </p:spPr>
      </p:pic>
      <p:pic>
        <p:nvPicPr>
          <p:cNvPr id="10" name="图片 9"/>
          <p:cNvPicPr>
            <a:picLocks noChangeAspect="1"/>
          </p:cNvPicPr>
          <p:nvPr/>
        </p:nvPicPr>
        <p:blipFill>
          <a:blip r:embed="rId5"/>
          <a:stretch>
            <a:fillRect/>
          </a:stretch>
        </p:blipFill>
        <p:spPr>
          <a:xfrm>
            <a:off x="4114165" y="5527040"/>
            <a:ext cx="6330950" cy="1014095"/>
          </a:xfrm>
          <a:prstGeom prst="rect">
            <a:avLst/>
          </a:prstGeom>
        </p:spPr>
      </p:pic>
      <p:sp>
        <p:nvSpPr>
          <p:cNvPr id="12" name="矩形 11"/>
          <p:cNvSpPr/>
          <p:nvPr>
            <p:custDataLst>
              <p:tags r:id="rId6"/>
            </p:custDataLst>
          </p:nvPr>
        </p:nvSpPr>
        <p:spPr>
          <a:xfrm>
            <a:off x="3395980" y="1925320"/>
            <a:ext cx="6396355" cy="1751965"/>
          </a:xfrm>
          <a:prstGeom prst="rect">
            <a:avLst/>
          </a:prstGeom>
        </p:spPr>
        <p:txBody>
          <a:bodyPr wrap="square">
            <a:spAutoFit/>
          </a:bodyPr>
          <a:p>
            <a:pPr>
              <a:lnSpc>
                <a:spcPct val="120000"/>
              </a:lnSpc>
            </a:pPr>
            <a:r>
              <a:rPr lang="en-US" altLang="it-IT" dirty="0"/>
              <a:t>2008   </a:t>
            </a:r>
            <a:r>
              <a:rPr lang="it-IT" altLang="zh-CN" dirty="0"/>
              <a:t>Degree in Chemistry and Pharmaceutical Technologies</a:t>
            </a:r>
            <a:endParaRPr lang="it-IT" altLang="zh-CN" dirty="0"/>
          </a:p>
          <a:p>
            <a:pPr>
              <a:lnSpc>
                <a:spcPct val="120000"/>
              </a:lnSpc>
            </a:pPr>
            <a:r>
              <a:rPr lang="en-US" altLang="it-IT" dirty="0"/>
              <a:t>2014   Biotechnological and Pharmaceutical Sciences</a:t>
            </a:r>
            <a:endParaRPr lang="en-US" altLang="it-IT" dirty="0"/>
          </a:p>
          <a:p>
            <a:pPr>
              <a:lnSpc>
                <a:spcPct val="120000"/>
              </a:lnSpc>
            </a:pPr>
            <a:r>
              <a:rPr lang="en-US" altLang="it-IT" dirty="0"/>
              <a:t>2018   Dept. of Pharmacy and Biotechnology</a:t>
            </a:r>
            <a:endParaRPr lang="en-US" altLang="it-IT" dirty="0"/>
          </a:p>
          <a:p>
            <a:pPr>
              <a:lnSpc>
                <a:spcPct val="120000"/>
              </a:lnSpc>
            </a:pPr>
            <a:r>
              <a:rPr lang="en-US" altLang="it-IT" dirty="0"/>
              <a:t>2018   Molecular and Statistical Biophysics Group</a:t>
            </a:r>
            <a:endParaRPr lang="en-US" altLang="it-IT" dirty="0"/>
          </a:p>
          <a:p>
            <a:pPr>
              <a:lnSpc>
                <a:spcPct val="120000"/>
              </a:lnSpc>
            </a:pPr>
            <a:r>
              <a:rPr lang="en-US" altLang="it-IT" dirty="0"/>
              <a:t>2021   Computational and Chemical Biology</a:t>
            </a:r>
            <a:endParaRPr lang="en-US" altLang="it-IT" dirty="0"/>
          </a:p>
        </p:txBody>
      </p:sp>
      <p:sp>
        <p:nvSpPr>
          <p:cNvPr id="11" name="TextBox 81"/>
          <p:cNvSpPr txBox="1"/>
          <p:nvPr>
            <p:custDataLst>
              <p:tags r:id="rId7"/>
            </p:custDataLst>
          </p:nvPr>
        </p:nvSpPr>
        <p:spPr>
          <a:xfrm>
            <a:off x="-1" y="1326"/>
            <a:ext cx="7858897"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1.2 </a:t>
            </a:r>
            <a:r>
              <a:rPr lang="en-US" altLang="zh-CN" sz="3200" b="1">
                <a:solidFill>
                  <a:srgbClr val="C00000"/>
                </a:solidFill>
                <a:ea typeface="黑体" panose="02010609060101010101" pitchFamily="49" charset="-122"/>
                <a:cs typeface="黑体" panose="02010609060101010101" pitchFamily="49" charset="-122"/>
                <a:sym typeface="+mn-ea"/>
              </a:rPr>
              <a:t>Mattia Bernetti</a:t>
            </a:r>
            <a:endParaRPr lang="en-US" altLang="zh-CN" sz="3200" b="1">
              <a:solidFill>
                <a:srgbClr val="C00000"/>
              </a:solidFill>
              <a:ea typeface="黑体" panose="02010609060101010101" pitchFamily="49" charset="-122"/>
              <a:cs typeface="黑体" panose="02010609060101010101" pitchFamily="49" charset="-122"/>
            </a:endParaRPr>
          </a:p>
        </p:txBody>
      </p:sp>
      <p:sp>
        <p:nvSpPr>
          <p:cNvPr id="13" name="AutoShape 12"/>
          <p:cNvSpPr>
            <a:spLocks noChangeArrowheads="1"/>
          </p:cNvSpPr>
          <p:nvPr>
            <p:custDataLst>
              <p:tags r:id="rId8"/>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sp>
        <p:nvSpPr>
          <p:cNvPr id="15" name="灯片编号占位符 14"/>
          <p:cNvSpPr>
            <a:spLocks noGrp="1"/>
          </p:cNvSpPr>
          <p:nvPr>
            <p:ph type="sldNum" sz="quarter" idx="12"/>
            <p:custDataLst>
              <p:tags r:id="rId9"/>
            </p:custDataLst>
          </p:nvPr>
        </p:nvSpPr>
        <p:spPr/>
        <p:txBody>
          <a:bodyPr/>
          <a:lstStyle/>
          <a:p>
            <a:fld id="{5B8AC867-72ED-42EA-92C6-36FC511EE56C}" type="slidenum">
              <a:rPr lang="zh-CN" altLang="en-US" smtClean="0"/>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935730" y="1103197"/>
            <a:ext cx="4779645" cy="447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50000"/>
              </a:lnSpc>
              <a:spcBef>
                <a:spcPct val="50000"/>
              </a:spcBef>
            </a:pPr>
            <a:r>
              <a:rPr lang="en-US" altLang="zh-CN" sz="3000" b="1" dirty="0">
                <a:ea typeface="黑体" panose="02010609060101010101" pitchFamily="49" charset="-122"/>
                <a:cs typeface="黑体" panose="02010609060101010101" pitchFamily="49" charset="-122"/>
              </a:rPr>
              <a:t>1. About the Author</a:t>
            </a:r>
            <a:endParaRPr lang="zh-CN" altLang="en-US"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solidFill>
                  <a:srgbClr val="C00000"/>
                </a:solidFill>
                <a:ea typeface="黑体" panose="02010609060101010101" pitchFamily="49" charset="-122"/>
                <a:cs typeface="黑体" panose="02010609060101010101" pitchFamily="49" charset="-122"/>
              </a:rPr>
              <a:t>2. Background</a:t>
            </a:r>
            <a:endParaRPr lang="en-US" altLang="zh-CN" sz="3000" b="1" dirty="0">
              <a:solidFill>
                <a:srgbClr val="C00000"/>
              </a:solidFill>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ea typeface="黑体" panose="02010609060101010101" pitchFamily="49" charset="-122"/>
                <a:cs typeface="黑体" panose="02010609060101010101" pitchFamily="49" charset="-122"/>
              </a:rPr>
              <a:t>3. Methods</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ea typeface="黑体" panose="02010609060101010101" pitchFamily="49" charset="-122"/>
                <a:cs typeface="黑体" panose="02010609060101010101" pitchFamily="49" charset="-122"/>
              </a:rPr>
              <a:t>4. Results and Discussion</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ea typeface="黑体" panose="02010609060101010101" pitchFamily="49" charset="-122"/>
                <a:cs typeface="黑体" panose="02010609060101010101" pitchFamily="49" charset="-122"/>
              </a:rPr>
              <a:t>5. Summary</a:t>
            </a:r>
            <a:endParaRPr lang="en-US" altLang="zh-CN" sz="3000" b="1" dirty="0">
              <a:ea typeface="黑体" panose="02010609060101010101" pitchFamily="49" charset="-122"/>
              <a:cs typeface="黑体" panose="02010609060101010101" pitchFamily="49" charset="-122"/>
            </a:endParaRPr>
          </a:p>
        </p:txBody>
      </p:sp>
      <p:sp>
        <p:nvSpPr>
          <p:cNvPr id="3" name="TextBox 2"/>
          <p:cNvSpPr txBox="1"/>
          <p:nvPr/>
        </p:nvSpPr>
        <p:spPr>
          <a:xfrm>
            <a:off x="2449830" y="102479"/>
            <a:ext cx="6892290" cy="706755"/>
          </a:xfrm>
          <a:prstGeom prst="rect">
            <a:avLst/>
          </a:prstGeom>
          <a:noFill/>
        </p:spPr>
        <p:txBody>
          <a:bodyPr wrap="square" rtlCol="0">
            <a:spAutoFit/>
          </a:bodyPr>
          <a:lstStyle/>
          <a:p>
            <a:pPr algn="ctr"/>
            <a:r>
              <a:rPr lang="zh-CN" altLang="en-US" sz="4000" b="1" dirty="0">
                <a:solidFill>
                  <a:srgbClr val="C00000"/>
                </a:solidFill>
                <a:latin typeface="+mj-lt"/>
                <a:ea typeface="黑体" panose="02010609060101010101" pitchFamily="49" charset="-122"/>
              </a:rPr>
              <a:t> </a:t>
            </a:r>
            <a:r>
              <a:rPr lang="en-US" altLang="zh-CN" sz="4000" b="1" dirty="0">
                <a:solidFill>
                  <a:srgbClr val="C00000"/>
                </a:solidFill>
                <a:latin typeface="+mj-lt"/>
                <a:ea typeface="黑体" panose="02010609060101010101" pitchFamily="49" charset="-122"/>
              </a:rPr>
              <a:t>CONTENT</a:t>
            </a:r>
            <a:endParaRPr lang="zh-CN" altLang="en-US" sz="4000" b="1" dirty="0">
              <a:solidFill>
                <a:srgbClr val="C00000"/>
              </a:solidFill>
              <a:latin typeface="+mj-lt"/>
              <a:ea typeface="黑体" panose="02010609060101010101" pitchFamily="49" charset="-122"/>
            </a:endParaRPr>
          </a:p>
        </p:txBody>
      </p:sp>
      <p:cxnSp>
        <p:nvCxnSpPr>
          <p:cNvPr id="5" name="直接连接符 4"/>
          <p:cNvCxnSpPr/>
          <p:nvPr/>
        </p:nvCxnSpPr>
        <p:spPr>
          <a:xfrm>
            <a:off x="1524000" y="840365"/>
            <a:ext cx="8362765"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灯片编号占位符 3"/>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13" name="矩形 12"/>
          <p:cNvSpPr/>
          <p:nvPr/>
        </p:nvSpPr>
        <p:spPr>
          <a:xfrm>
            <a:off x="4439285" y="5716905"/>
            <a:ext cx="3419475" cy="460375"/>
          </a:xfrm>
          <a:prstGeom prst="rect">
            <a:avLst/>
          </a:prstGeom>
        </p:spPr>
        <p:txBody>
          <a:bodyPr wrap="square">
            <a:spAutoFit/>
          </a:bodyPr>
          <a:lstStyle/>
          <a:p>
            <a:r>
              <a:rPr lang="en-US" altLang="zh-CN" sz="2400" b="1"/>
              <a:t>residence time = 1/k</a:t>
            </a:r>
            <a:r>
              <a:rPr lang="en-US" altLang="zh-CN" sz="2400" b="1" baseline="-25000"/>
              <a:t>off</a:t>
            </a:r>
            <a:endParaRPr lang="en-US" altLang="zh-CN" sz="2400" b="1" baseline="-25000"/>
          </a:p>
        </p:txBody>
      </p:sp>
      <p:sp>
        <p:nvSpPr>
          <p:cNvPr id="11" name="TextBox 81"/>
          <p:cNvSpPr txBox="1"/>
          <p:nvPr>
            <p:custDataLst>
              <p:tags r:id="rId1"/>
            </p:custDataLst>
          </p:nvPr>
        </p:nvSpPr>
        <p:spPr>
          <a:xfrm>
            <a:off x="-1" y="1326"/>
            <a:ext cx="7858897"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2.1 </a:t>
            </a:r>
            <a:r>
              <a:rPr lang="en-US" altLang="zh-CN" sz="3200" b="1">
                <a:solidFill>
                  <a:srgbClr val="C00000"/>
                </a:solidFill>
                <a:ea typeface="黑体" panose="02010609060101010101" pitchFamily="49" charset="-122"/>
                <a:cs typeface="黑体" panose="02010609060101010101" pitchFamily="49" charset="-122"/>
                <a:sym typeface="+mn-ea"/>
              </a:rPr>
              <a:t>R</a:t>
            </a:r>
            <a:r>
              <a:rPr lang="en-US" altLang="zh-CN" sz="3200" b="1">
                <a:solidFill>
                  <a:srgbClr val="C00000"/>
                </a:solidFill>
                <a:ea typeface="黑体" panose="02010609060101010101" pitchFamily="49" charset="-122"/>
                <a:cs typeface="黑体" panose="02010609060101010101" pitchFamily="49" charset="-122"/>
                <a:sym typeface="+mn-ea"/>
              </a:rPr>
              <a:t>esidence Time</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5" name="AutoShape 12"/>
          <p:cNvSpPr>
            <a:spLocks noChangeArrowheads="1"/>
          </p:cNvSpPr>
          <p:nvPr>
            <p:custDataLst>
              <p:tags r:id="rId2"/>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pic>
        <p:nvPicPr>
          <p:cNvPr id="8" name="图片 7"/>
          <p:cNvPicPr>
            <a:picLocks noChangeAspect="1"/>
          </p:cNvPicPr>
          <p:nvPr>
            <p:custDataLst>
              <p:tags r:id="rId3"/>
            </p:custDataLst>
          </p:nvPr>
        </p:nvPicPr>
        <p:blipFill>
          <a:blip r:embed="rId4"/>
          <a:stretch>
            <a:fillRect/>
          </a:stretch>
        </p:blipFill>
        <p:spPr>
          <a:xfrm>
            <a:off x="1298575" y="1509395"/>
            <a:ext cx="3863340" cy="1779905"/>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5575300" y="1508760"/>
            <a:ext cx="5291455" cy="1704975"/>
          </a:xfrm>
          <a:prstGeom prst="rect">
            <a:avLst/>
          </a:prstGeom>
        </p:spPr>
      </p:pic>
      <p:sp>
        <p:nvSpPr>
          <p:cNvPr id="12" name="文本框 11"/>
          <p:cNvSpPr txBox="1"/>
          <p:nvPr/>
        </p:nvSpPr>
        <p:spPr>
          <a:xfrm>
            <a:off x="892810" y="3429000"/>
            <a:ext cx="10579100" cy="1938020"/>
          </a:xfrm>
          <a:prstGeom prst="rect">
            <a:avLst/>
          </a:prstGeom>
          <a:noFill/>
        </p:spPr>
        <p:txBody>
          <a:bodyPr wrap="square" rtlCol="0" anchor="t">
            <a:spAutoFit/>
          </a:bodyPr>
          <a:p>
            <a:pPr marL="342900" indent="-342900" fontAlgn="auto">
              <a:lnSpc>
                <a:spcPct val="150000"/>
              </a:lnSpc>
              <a:buFont typeface="Arial" panose="020B0604020202020204" pitchFamily="34" charset="0"/>
              <a:buChar char="•"/>
            </a:pPr>
            <a:r>
              <a:rPr lang="zh-CN" altLang="en-US" sz="2000"/>
              <a:t>From a mechanistic standpoint, the process of a drug binding to its biological target</a:t>
            </a:r>
            <a:r>
              <a:rPr lang="en-US" altLang="zh-CN" sz="2000"/>
              <a:t> </a:t>
            </a:r>
            <a:r>
              <a:rPr lang="zh-CN" altLang="en-US" sz="2000"/>
              <a:t>may be considered a multistep reaction mechanism.</a:t>
            </a:r>
            <a:endParaRPr lang="zh-CN" altLang="en-US" sz="2000"/>
          </a:p>
          <a:p>
            <a:pPr marL="342900" indent="-342900" fontAlgn="auto">
              <a:lnSpc>
                <a:spcPct val="150000"/>
              </a:lnSpc>
              <a:buFont typeface="Arial" panose="020B0604020202020204" pitchFamily="34" charset="0"/>
              <a:buChar char="•"/>
            </a:pPr>
            <a:r>
              <a:rPr lang="zh-CN" altLang="en-US" sz="2000"/>
              <a:t>The time a drug</a:t>
            </a:r>
            <a:r>
              <a:rPr lang="en-US" altLang="zh-CN" sz="2000"/>
              <a:t> </a:t>
            </a:r>
            <a:r>
              <a:rPr lang="zh-CN" altLang="en-US" sz="2000"/>
              <a:t>spends in contact with its biological target is now considered a key parameter for optimization because there is some evidence that </a:t>
            </a:r>
            <a:r>
              <a:rPr lang="zh-CN" altLang="en-US" sz="2000" b="1">
                <a:solidFill>
                  <a:srgbClr val="FF0000"/>
                </a:solidFill>
              </a:rPr>
              <a:t>it can</a:t>
            </a:r>
            <a:r>
              <a:rPr lang="en-US" altLang="zh-CN" sz="2000" b="1">
                <a:solidFill>
                  <a:srgbClr val="FF0000"/>
                </a:solidFill>
              </a:rPr>
              <a:t> </a:t>
            </a:r>
            <a:r>
              <a:rPr lang="zh-CN" altLang="en-US" sz="2000" b="1">
                <a:solidFill>
                  <a:srgbClr val="FF0000"/>
                </a:solidFill>
              </a:rPr>
              <a:t>predict drug efficacy in vivo</a:t>
            </a:r>
            <a:r>
              <a:rPr lang="en-US" altLang="zh-CN" sz="2000"/>
              <a:t>.</a:t>
            </a:r>
            <a:endParaRPr lang="en-US" altLang="zh-CN" sz="20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11" name="TextBox 81"/>
          <p:cNvSpPr txBox="1"/>
          <p:nvPr>
            <p:custDataLst>
              <p:tags r:id="rId1"/>
            </p:custDataLst>
          </p:nvPr>
        </p:nvSpPr>
        <p:spPr>
          <a:xfrm>
            <a:off x="-1" y="1326"/>
            <a:ext cx="7858897" cy="829945"/>
          </a:xfrm>
          <a:prstGeom prst="rect">
            <a:avLst/>
          </a:prstGeom>
          <a:noFill/>
        </p:spPr>
        <p:txBody>
          <a:bodyPr wrap="square" rtlCol="0">
            <a:spAutoFit/>
          </a:bodyPr>
          <a:p>
            <a:pPr>
              <a:lnSpc>
                <a:spcPct val="150000"/>
              </a:lnSpc>
              <a:spcBef>
                <a:spcPct val="50000"/>
              </a:spcBef>
            </a:pPr>
            <a:r>
              <a:rPr lang="en-US" altLang="zh-CN" sz="3200" b="1" dirty="0" smtClean="0">
                <a:solidFill>
                  <a:srgbClr val="C00000"/>
                </a:solidFill>
                <a:ea typeface="黑体" panose="02010609060101010101" pitchFamily="49" charset="-122"/>
                <a:cs typeface="黑体" panose="02010609060101010101" pitchFamily="49" charset="-122"/>
              </a:rPr>
              <a:t>2.2 </a:t>
            </a:r>
            <a:r>
              <a:rPr lang="en-US" altLang="zh-CN" sz="3200" b="1">
                <a:solidFill>
                  <a:srgbClr val="C00000"/>
                </a:solidFill>
                <a:ea typeface="黑体" panose="02010609060101010101" pitchFamily="49" charset="-122"/>
                <a:cs typeface="黑体" panose="02010609060101010101" pitchFamily="49" charset="-122"/>
                <a:sym typeface="+mn-ea"/>
              </a:rPr>
              <a:t>Theoretical Background</a:t>
            </a:r>
            <a:endParaRPr lang="en-US" altLang="zh-CN" sz="3200" b="1">
              <a:solidFill>
                <a:srgbClr val="C00000"/>
              </a:solidFill>
              <a:ea typeface="黑体" panose="02010609060101010101" pitchFamily="49" charset="-122"/>
              <a:cs typeface="黑体" panose="02010609060101010101" pitchFamily="49" charset="-122"/>
              <a:sym typeface="+mn-ea"/>
            </a:endParaRPr>
          </a:p>
        </p:txBody>
      </p:sp>
      <p:sp>
        <p:nvSpPr>
          <p:cNvPr id="5" name="AutoShape 12"/>
          <p:cNvSpPr>
            <a:spLocks noChangeArrowheads="1"/>
          </p:cNvSpPr>
          <p:nvPr>
            <p:custDataLst>
              <p:tags r:id="rId2"/>
            </p:custDataLst>
          </p:nvPr>
        </p:nvSpPr>
        <p:spPr bwMode="auto">
          <a:xfrm>
            <a:off x="0" y="956945"/>
            <a:ext cx="11028680" cy="8064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 name="T18" fmla="*/ 0 w 1000"/>
              <a:gd name="T19" fmla="*/ 0 h 1000"/>
              <a:gd name="T20" fmla="*/ 1000 w 1000"/>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ln>
        </p:spPr>
        <p:txBody>
          <a:bodyPr/>
          <a:p>
            <a:endParaRPr lang="zh-CN" altLang="en-US">
              <a:solidFill>
                <a:prstClr val="black"/>
              </a:solidFill>
            </a:endParaRPr>
          </a:p>
        </p:txBody>
      </p:sp>
      <p:pic>
        <p:nvPicPr>
          <p:cNvPr id="2" name="图片 1"/>
          <p:cNvPicPr>
            <a:picLocks noChangeAspect="1"/>
          </p:cNvPicPr>
          <p:nvPr>
            <p:custDataLst>
              <p:tags r:id="rId3"/>
            </p:custDataLst>
          </p:nvPr>
        </p:nvPicPr>
        <p:blipFill>
          <a:blip r:embed="rId4"/>
          <a:stretch>
            <a:fillRect/>
          </a:stretch>
        </p:blipFill>
        <p:spPr>
          <a:xfrm>
            <a:off x="5753100" y="1851660"/>
            <a:ext cx="3858895" cy="2420620"/>
          </a:xfrm>
          <a:prstGeom prst="rect">
            <a:avLst/>
          </a:prstGeom>
        </p:spPr>
      </p:pic>
      <p:sp>
        <p:nvSpPr>
          <p:cNvPr id="14" name="矩形 13"/>
          <p:cNvSpPr/>
          <p:nvPr>
            <p:custDataLst>
              <p:tags r:id="rId5"/>
            </p:custDataLst>
          </p:nvPr>
        </p:nvSpPr>
        <p:spPr>
          <a:xfrm>
            <a:off x="1116330" y="1936750"/>
            <a:ext cx="3771265" cy="645160"/>
          </a:xfrm>
          <a:prstGeom prst="rect">
            <a:avLst/>
          </a:prstGeom>
        </p:spPr>
        <p:txBody>
          <a:bodyPr wrap="square">
            <a:spAutoFit/>
          </a:bodyPr>
          <a:p>
            <a:pPr>
              <a:lnSpc>
                <a:spcPct val="150000"/>
              </a:lnSpc>
            </a:pPr>
            <a:r>
              <a:rPr lang="en-US" altLang="zh-CN" sz="2400" b="1">
                <a:solidFill>
                  <a:srgbClr val="C00000"/>
                </a:solidFill>
                <a:latin typeface="+mj-lt"/>
              </a:rPr>
              <a:t>Transition State Theory</a:t>
            </a:r>
            <a:endParaRPr lang="en-US" altLang="zh-CN" sz="2400" b="1">
              <a:solidFill>
                <a:srgbClr val="C00000"/>
              </a:solidFill>
              <a:latin typeface="+mj-lt"/>
            </a:endParaRPr>
          </a:p>
        </p:txBody>
      </p:sp>
      <p:sp>
        <p:nvSpPr>
          <p:cNvPr id="15" name="矩形 14"/>
          <p:cNvSpPr/>
          <p:nvPr>
            <p:custDataLst>
              <p:tags r:id="rId6"/>
            </p:custDataLst>
          </p:nvPr>
        </p:nvSpPr>
        <p:spPr>
          <a:xfrm>
            <a:off x="1116330" y="2954020"/>
            <a:ext cx="3771265" cy="645160"/>
          </a:xfrm>
          <a:prstGeom prst="rect">
            <a:avLst/>
          </a:prstGeom>
        </p:spPr>
        <p:txBody>
          <a:bodyPr wrap="square">
            <a:spAutoFit/>
          </a:bodyPr>
          <a:p>
            <a:pPr>
              <a:lnSpc>
                <a:spcPct val="150000"/>
              </a:lnSpc>
            </a:pPr>
            <a:r>
              <a:rPr lang="en-US" altLang="zh-CN" sz="2400" b="1">
                <a:solidFill>
                  <a:srgbClr val="C00000"/>
                </a:solidFill>
                <a:latin typeface="+mj-lt"/>
              </a:rPr>
              <a:t>Kramers Rate Theory</a:t>
            </a:r>
            <a:endParaRPr lang="en-US" altLang="zh-CN" sz="2400" b="1">
              <a:solidFill>
                <a:srgbClr val="C00000"/>
              </a:solidFill>
              <a:latin typeface="+mj-lt"/>
            </a:endParaRPr>
          </a:p>
        </p:txBody>
      </p:sp>
      <p:sp>
        <p:nvSpPr>
          <p:cNvPr id="16" name="矩形 15"/>
          <p:cNvSpPr/>
          <p:nvPr>
            <p:custDataLst>
              <p:tags r:id="rId7"/>
            </p:custDataLst>
          </p:nvPr>
        </p:nvSpPr>
        <p:spPr>
          <a:xfrm>
            <a:off x="1113790" y="3908425"/>
            <a:ext cx="3771265" cy="645160"/>
          </a:xfrm>
          <a:prstGeom prst="rect">
            <a:avLst/>
          </a:prstGeom>
        </p:spPr>
        <p:txBody>
          <a:bodyPr wrap="square">
            <a:spAutoFit/>
          </a:bodyPr>
          <a:p>
            <a:pPr>
              <a:lnSpc>
                <a:spcPct val="150000"/>
              </a:lnSpc>
            </a:pPr>
            <a:r>
              <a:rPr lang="en-US" altLang="zh-CN" sz="2400" b="1">
                <a:solidFill>
                  <a:srgbClr val="C00000"/>
                </a:solidFill>
                <a:latin typeface="+mj-lt"/>
              </a:rPr>
              <a:t>Path-Sampling Methods</a:t>
            </a:r>
            <a:endParaRPr lang="en-US" altLang="zh-CN" sz="2400" b="1">
              <a:solidFill>
                <a:srgbClr val="C00000"/>
              </a:solidFill>
              <a:latin typeface="+mj-lt"/>
            </a:endParaRPr>
          </a:p>
        </p:txBody>
      </p:sp>
      <p:sp>
        <p:nvSpPr>
          <p:cNvPr id="17" name="文本框 16"/>
          <p:cNvSpPr txBox="1"/>
          <p:nvPr/>
        </p:nvSpPr>
        <p:spPr>
          <a:xfrm>
            <a:off x="1240790" y="4560570"/>
            <a:ext cx="9304655" cy="922020"/>
          </a:xfrm>
          <a:prstGeom prst="rect">
            <a:avLst/>
          </a:prstGeom>
          <a:noFill/>
        </p:spPr>
        <p:txBody>
          <a:bodyPr wrap="square" rtlCol="0" anchor="t">
            <a:spAutoFit/>
          </a:bodyPr>
          <a:p>
            <a:pPr marL="285750" indent="-285750">
              <a:buFont typeface="Wingdings" panose="05000000000000000000" charset="0"/>
              <a:buChar char="Ø"/>
            </a:pPr>
            <a:r>
              <a:rPr lang="zh-CN" altLang="en-US"/>
              <a:t>Path-sampling methods rely on the idea that rare events per se are not slow, just very infrequent.</a:t>
            </a:r>
            <a:endParaRPr lang="zh-CN" altLang="en-US"/>
          </a:p>
          <a:p>
            <a:pPr marL="285750" indent="-285750">
              <a:buFont typeface="Wingdings" panose="05000000000000000000" charset="0"/>
              <a:buChar char="Ø"/>
            </a:pPr>
            <a:r>
              <a:rPr lang="zh-CN" altLang="en-US">
                <a:sym typeface="+mn-ea"/>
              </a:rPr>
              <a:t>One of the shortcomings of TPS is that it requires knowledge of the state phase density and an</a:t>
            </a:r>
            <a:r>
              <a:rPr lang="en-US" altLang="zh-CN">
                <a:sym typeface="+mn-ea"/>
              </a:rPr>
              <a:t> </a:t>
            </a:r>
            <a:r>
              <a:rPr lang="zh-CN" altLang="en-US">
                <a:sym typeface="+mn-ea"/>
              </a:rPr>
              <a:t>initial reactive trajectory, which may not be realistically achievable. </a:t>
            </a:r>
            <a:endParaRPr lang="zh-CN"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649855" y="1150822"/>
            <a:ext cx="7416800" cy="447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50000"/>
              </a:lnSpc>
              <a:spcBef>
                <a:spcPct val="50000"/>
              </a:spcBef>
            </a:pPr>
            <a:r>
              <a:rPr lang="en-US" altLang="zh-CN" sz="3000" b="1" dirty="0">
                <a:ea typeface="黑体" panose="02010609060101010101" pitchFamily="49" charset="-122"/>
                <a:cs typeface="黑体" panose="02010609060101010101" pitchFamily="49" charset="-122"/>
              </a:rPr>
              <a:t>1. About the Author</a:t>
            </a:r>
            <a:endParaRPr lang="zh-CN" altLang="en-US" sz="3000" b="1" dirty="0">
              <a:ea typeface="黑体" panose="02010609060101010101" pitchFamily="49" charset="-122"/>
              <a:cs typeface="黑体" panose="02010609060101010101" pitchFamily="49" charset="-122"/>
            </a:endParaRPr>
          </a:p>
          <a:p>
            <a:pPr algn="l">
              <a:lnSpc>
                <a:spcPct val="150000"/>
              </a:lnSpc>
              <a:spcBef>
                <a:spcPct val="50000"/>
              </a:spcBef>
              <a:buClrTx/>
              <a:buSzTx/>
              <a:buFontTx/>
            </a:pPr>
            <a:r>
              <a:rPr lang="en-US" altLang="zh-CN" sz="3000" b="1" dirty="0">
                <a:ea typeface="黑体" panose="02010609060101010101" pitchFamily="49" charset="-122"/>
                <a:cs typeface="黑体" panose="02010609060101010101" pitchFamily="49" charset="-122"/>
              </a:rPr>
              <a:t>2. Background</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solidFill>
                  <a:srgbClr val="C00000"/>
                </a:solidFill>
                <a:ea typeface="黑体" panose="02010609060101010101" pitchFamily="49" charset="-122"/>
                <a:cs typeface="黑体" panose="02010609060101010101" pitchFamily="49" charset="-122"/>
              </a:rPr>
              <a:t>3. Methods</a:t>
            </a:r>
            <a:endParaRPr lang="en-US" altLang="zh-CN" sz="3000" b="1" dirty="0">
              <a:solidFill>
                <a:srgbClr val="C00000"/>
              </a:solidFill>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ea typeface="黑体" panose="02010609060101010101" pitchFamily="49" charset="-122"/>
                <a:cs typeface="黑体" panose="02010609060101010101" pitchFamily="49" charset="-122"/>
              </a:rPr>
              <a:t>4. Results and Discussion</a:t>
            </a:r>
            <a:endParaRPr lang="en-US" altLang="zh-CN" sz="3000" b="1" dirty="0">
              <a:ea typeface="黑体" panose="02010609060101010101" pitchFamily="49" charset="-122"/>
              <a:cs typeface="黑体" panose="02010609060101010101" pitchFamily="49" charset="-122"/>
            </a:endParaRPr>
          </a:p>
          <a:p>
            <a:pPr>
              <a:lnSpc>
                <a:spcPct val="150000"/>
              </a:lnSpc>
              <a:spcBef>
                <a:spcPct val="50000"/>
              </a:spcBef>
            </a:pPr>
            <a:r>
              <a:rPr lang="en-US" altLang="zh-CN" sz="3000" b="1" dirty="0">
                <a:ea typeface="黑体" panose="02010609060101010101" pitchFamily="49" charset="-122"/>
                <a:cs typeface="黑体" panose="02010609060101010101" pitchFamily="49" charset="-122"/>
              </a:rPr>
              <a:t>5. Summary</a:t>
            </a:r>
            <a:endParaRPr lang="en-US" altLang="zh-CN" sz="3000" b="1" dirty="0">
              <a:ea typeface="黑体" panose="02010609060101010101" pitchFamily="49" charset="-122"/>
              <a:cs typeface="黑体" panose="02010609060101010101" pitchFamily="49" charset="-122"/>
            </a:endParaRPr>
          </a:p>
        </p:txBody>
      </p:sp>
      <p:sp>
        <p:nvSpPr>
          <p:cNvPr id="3" name="TextBox 2"/>
          <p:cNvSpPr txBox="1"/>
          <p:nvPr/>
        </p:nvSpPr>
        <p:spPr>
          <a:xfrm>
            <a:off x="2649855" y="61086"/>
            <a:ext cx="6892290" cy="706755"/>
          </a:xfrm>
          <a:prstGeom prst="rect">
            <a:avLst/>
          </a:prstGeom>
          <a:noFill/>
        </p:spPr>
        <p:txBody>
          <a:bodyPr wrap="square" rtlCol="0">
            <a:spAutoFit/>
          </a:bodyPr>
          <a:lstStyle/>
          <a:p>
            <a:pPr algn="ctr"/>
            <a:r>
              <a:rPr lang="zh-CN" altLang="en-US" sz="4000" b="1" dirty="0">
                <a:solidFill>
                  <a:srgbClr val="C00000"/>
                </a:solidFill>
                <a:latin typeface="+mj-lt"/>
                <a:ea typeface="黑体" panose="02010609060101010101" pitchFamily="49" charset="-122"/>
              </a:rPr>
              <a:t> </a:t>
            </a:r>
            <a:r>
              <a:rPr lang="en-US" altLang="zh-CN" sz="4000" b="1" dirty="0">
                <a:solidFill>
                  <a:srgbClr val="C00000"/>
                </a:solidFill>
                <a:latin typeface="+mj-lt"/>
                <a:ea typeface="黑体" panose="02010609060101010101" pitchFamily="49" charset="-122"/>
              </a:rPr>
              <a:t>CONTENT</a:t>
            </a:r>
            <a:endParaRPr lang="zh-CN" altLang="en-US" sz="4000" b="1" dirty="0">
              <a:solidFill>
                <a:srgbClr val="C00000"/>
              </a:solidFill>
              <a:latin typeface="+mj-lt"/>
              <a:ea typeface="黑体" panose="02010609060101010101" pitchFamily="49" charset="-122"/>
            </a:endParaRPr>
          </a:p>
        </p:txBody>
      </p:sp>
      <p:cxnSp>
        <p:nvCxnSpPr>
          <p:cNvPr id="5" name="直接连接符 4"/>
          <p:cNvCxnSpPr/>
          <p:nvPr/>
        </p:nvCxnSpPr>
        <p:spPr>
          <a:xfrm>
            <a:off x="1524000" y="840365"/>
            <a:ext cx="8362765"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灯片编号占位符 3"/>
          <p:cNvSpPr>
            <a:spLocks noGrp="1"/>
          </p:cNvSpPr>
          <p:nvPr>
            <p:ph type="sldNum" sz="quarter" idx="12"/>
          </p:nvPr>
        </p:nvSpPr>
        <p:spPr/>
        <p:txBody>
          <a:bodyPr/>
          <a:lstStyle/>
          <a:p>
            <a:fld id="{5B8AC867-72ED-42EA-92C6-36FC511EE56C}" type="slidenum">
              <a:rPr lang="zh-CN" altLang="en-US" smtClean="0"/>
            </a:fld>
            <a:endParaRPr lang="zh-CN"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914400" y="2078355"/>
            <a:ext cx="4936490" cy="78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50000"/>
              </a:lnSpc>
              <a:spcBef>
                <a:spcPct val="50000"/>
              </a:spcBef>
            </a:pPr>
            <a:r>
              <a:rPr lang="en-US" altLang="zh-CN" sz="3000" b="1" dirty="0">
                <a:ea typeface="黑体" panose="02010609060101010101" pitchFamily="49" charset="-122"/>
                <a:cs typeface="黑体" panose="02010609060101010101" pitchFamily="49" charset="-122"/>
              </a:rPr>
              <a:t>3.1 Experimental methods</a:t>
            </a:r>
            <a:endParaRPr lang="en-US" altLang="zh-CN" sz="3000" b="1" dirty="0">
              <a:ea typeface="黑体" panose="02010609060101010101" pitchFamily="49" charset="-122"/>
              <a:cs typeface="黑体" panose="02010609060101010101" pitchFamily="49" charset="-122"/>
            </a:endParaRPr>
          </a:p>
        </p:txBody>
      </p:sp>
      <p:sp>
        <p:nvSpPr>
          <p:cNvPr id="3" name="TextBox 2"/>
          <p:cNvSpPr txBox="1"/>
          <p:nvPr/>
        </p:nvSpPr>
        <p:spPr>
          <a:xfrm>
            <a:off x="2649855" y="61086"/>
            <a:ext cx="6892290" cy="706755"/>
          </a:xfrm>
          <a:prstGeom prst="rect">
            <a:avLst/>
          </a:prstGeom>
          <a:noFill/>
        </p:spPr>
        <p:txBody>
          <a:bodyPr wrap="square" rtlCol="0">
            <a:spAutoFit/>
          </a:bodyPr>
          <a:lstStyle/>
          <a:p>
            <a:pPr algn="ctr"/>
            <a:r>
              <a:rPr lang="zh-CN" altLang="en-US" sz="4000" b="1" dirty="0">
                <a:solidFill>
                  <a:srgbClr val="C00000"/>
                </a:solidFill>
                <a:latin typeface="+mj-lt"/>
                <a:ea typeface="黑体" panose="02010609060101010101" pitchFamily="49" charset="-122"/>
              </a:rPr>
              <a:t> </a:t>
            </a:r>
            <a:r>
              <a:rPr lang="en-US" altLang="zh-CN" sz="4000" b="1" dirty="0">
                <a:solidFill>
                  <a:srgbClr val="C00000"/>
                </a:solidFill>
                <a:latin typeface="+mj-lt"/>
                <a:ea typeface="黑体" panose="02010609060101010101" pitchFamily="49" charset="-122"/>
              </a:rPr>
              <a:t>CONTENT</a:t>
            </a:r>
            <a:endParaRPr lang="zh-CN" altLang="en-US" sz="4000" b="1" dirty="0">
              <a:solidFill>
                <a:srgbClr val="C00000"/>
              </a:solidFill>
              <a:latin typeface="+mj-lt"/>
              <a:ea typeface="黑体" panose="02010609060101010101" pitchFamily="49" charset="-122"/>
            </a:endParaRPr>
          </a:p>
        </p:txBody>
      </p:sp>
      <p:cxnSp>
        <p:nvCxnSpPr>
          <p:cNvPr id="5" name="直接连接符 4"/>
          <p:cNvCxnSpPr/>
          <p:nvPr/>
        </p:nvCxnSpPr>
        <p:spPr>
          <a:xfrm>
            <a:off x="1524000" y="840365"/>
            <a:ext cx="8362765" cy="0"/>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4" name="灯片编号占位符 3"/>
          <p:cNvSpPr>
            <a:spLocks noGrp="1"/>
          </p:cNvSpPr>
          <p:nvPr>
            <p:ph type="sldNum" sz="quarter" idx="12"/>
          </p:nvPr>
        </p:nvSpPr>
        <p:spPr/>
        <p:txBody>
          <a:bodyPr/>
          <a:lstStyle/>
          <a:p>
            <a:fld id="{5B8AC867-72ED-42EA-92C6-36FC511EE56C}" type="slidenum">
              <a:rPr lang="zh-CN" altLang="en-US" smtClean="0"/>
            </a:fld>
            <a:endParaRPr lang="zh-CN" altLang="en-US"/>
          </a:p>
        </p:txBody>
      </p:sp>
      <p:sp>
        <p:nvSpPr>
          <p:cNvPr id="2" name="左大括号 1"/>
          <p:cNvSpPr/>
          <p:nvPr/>
        </p:nvSpPr>
        <p:spPr>
          <a:xfrm>
            <a:off x="5593715" y="1854200"/>
            <a:ext cx="302260" cy="1401445"/>
          </a:xfrm>
          <a:prstGeom prst="leftBrace">
            <a:avLst/>
          </a:prstGeom>
          <a:ln w="28575" cmpd="sng">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6078855" y="1584960"/>
            <a:ext cx="4526280" cy="521970"/>
          </a:xfrm>
          <a:prstGeom prst="rect">
            <a:avLst/>
          </a:prstGeom>
          <a:noFill/>
        </p:spPr>
        <p:txBody>
          <a:bodyPr wrap="square" rtlCol="0">
            <a:spAutoFit/>
          </a:bodyPr>
          <a:p>
            <a:r>
              <a:rPr lang="en-US" altLang="zh-CN" sz="2800" dirty="0">
                <a:ea typeface="黑体" panose="02010609060101010101" pitchFamily="49" charset="-122"/>
                <a:cs typeface="黑体" panose="02010609060101010101" pitchFamily="49" charset="-122"/>
              </a:rPr>
              <a:t>Thermodynamics parameters</a:t>
            </a:r>
            <a:endParaRPr lang="en-US" altLang="zh-CN" sz="2800" dirty="0">
              <a:ea typeface="黑体" panose="02010609060101010101" pitchFamily="49" charset="-122"/>
              <a:cs typeface="黑体" panose="02010609060101010101" pitchFamily="49" charset="-122"/>
            </a:endParaRPr>
          </a:p>
        </p:txBody>
      </p:sp>
      <p:sp>
        <p:nvSpPr>
          <p:cNvPr id="7" name="文本框 6"/>
          <p:cNvSpPr txBox="1"/>
          <p:nvPr/>
        </p:nvSpPr>
        <p:spPr>
          <a:xfrm>
            <a:off x="6078855" y="2910840"/>
            <a:ext cx="4526280" cy="521970"/>
          </a:xfrm>
          <a:prstGeom prst="rect">
            <a:avLst/>
          </a:prstGeom>
          <a:noFill/>
        </p:spPr>
        <p:txBody>
          <a:bodyPr wrap="square" rtlCol="0">
            <a:spAutoFit/>
          </a:bodyPr>
          <a:p>
            <a:r>
              <a:rPr lang="en-US" altLang="zh-CN" sz="2800" dirty="0">
                <a:ea typeface="黑体" panose="02010609060101010101" pitchFamily="49" charset="-122"/>
                <a:cs typeface="黑体" panose="02010609060101010101" pitchFamily="49" charset="-122"/>
              </a:rPr>
              <a:t>Kinetic parameters</a:t>
            </a:r>
            <a:endParaRPr lang="en-US" altLang="zh-CN" sz="2800" dirty="0">
              <a:ea typeface="黑体" panose="02010609060101010101" pitchFamily="49" charset="-122"/>
              <a:cs typeface="黑体" panose="02010609060101010101" pitchFamily="49" charset="-122"/>
            </a:endParaRPr>
          </a:p>
        </p:txBody>
      </p:sp>
      <p:sp>
        <p:nvSpPr>
          <p:cNvPr id="8" name="文本框 7"/>
          <p:cNvSpPr txBox="1"/>
          <p:nvPr/>
        </p:nvSpPr>
        <p:spPr>
          <a:xfrm>
            <a:off x="6078855" y="3520440"/>
            <a:ext cx="5784215" cy="368300"/>
          </a:xfrm>
          <a:prstGeom prst="rect">
            <a:avLst/>
          </a:prstGeom>
          <a:noFill/>
        </p:spPr>
        <p:txBody>
          <a:bodyPr wrap="square" rtlCol="0" anchor="t">
            <a:spAutoFit/>
          </a:bodyPr>
          <a:p>
            <a:pPr marL="285750" indent="-285750">
              <a:buFont typeface="Arial" panose="020B0604020202020204" pitchFamily="34" charset="0"/>
              <a:buChar char="•"/>
            </a:pPr>
            <a:r>
              <a:rPr lang="zh-CN" altLang="en-US"/>
              <a:t> the optimization of the association and dissociation rates</a:t>
            </a:r>
            <a:endParaRPr lang="zh-CN" altLang="en-US"/>
          </a:p>
        </p:txBody>
      </p:sp>
      <p:sp>
        <p:nvSpPr>
          <p:cNvPr id="9" name="文本框 8"/>
          <p:cNvSpPr txBox="1"/>
          <p:nvPr>
            <p:custDataLst>
              <p:tags r:id="rId1"/>
            </p:custDataLst>
          </p:nvPr>
        </p:nvSpPr>
        <p:spPr>
          <a:xfrm>
            <a:off x="6078855" y="2124075"/>
            <a:ext cx="4241165" cy="368300"/>
          </a:xfrm>
          <a:prstGeom prst="rect">
            <a:avLst/>
          </a:prstGeom>
          <a:noFill/>
        </p:spPr>
        <p:txBody>
          <a:bodyPr wrap="square" rtlCol="0" anchor="t">
            <a:spAutoFit/>
          </a:bodyPr>
          <a:p>
            <a:pPr marL="285750" indent="-285750">
              <a:buFont typeface="Arial" panose="020B0604020202020204" pitchFamily="34" charset="0"/>
              <a:buChar char="•"/>
            </a:pPr>
            <a:r>
              <a:rPr lang="zh-CN" altLang="en-US"/>
              <a:t>affinity toward specific molecular targets.</a:t>
            </a:r>
            <a:endParaRPr lang="zh-CN" altLang="en-US"/>
          </a:p>
        </p:txBody>
      </p:sp>
      <p:cxnSp>
        <p:nvCxnSpPr>
          <p:cNvPr id="10" name="直接箭头连接符 9"/>
          <p:cNvCxnSpPr/>
          <p:nvPr/>
        </p:nvCxnSpPr>
        <p:spPr>
          <a:xfrm flipH="1">
            <a:off x="7588250" y="2512060"/>
            <a:ext cx="10795" cy="5175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custDataLst>
              <p:tags r:id="rId2"/>
            </p:custDataLst>
          </p:nvPr>
        </p:nvSpPr>
        <p:spPr bwMode="auto">
          <a:xfrm>
            <a:off x="914400" y="3908425"/>
            <a:ext cx="5063490" cy="78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p>
            <a:pPr>
              <a:lnSpc>
                <a:spcPct val="150000"/>
              </a:lnSpc>
              <a:spcBef>
                <a:spcPct val="50000"/>
              </a:spcBef>
            </a:pPr>
            <a:r>
              <a:rPr lang="en-US" altLang="zh-CN" sz="3000" b="1" dirty="0">
                <a:ea typeface="黑体" panose="02010609060101010101" pitchFamily="49" charset="-122"/>
                <a:cs typeface="黑体" panose="02010609060101010101" pitchFamily="49" charset="-122"/>
              </a:rPr>
              <a:t>3.2 Computational methods</a:t>
            </a:r>
            <a:endParaRPr lang="en-US" altLang="zh-CN" sz="3000" b="1" dirty="0">
              <a:ea typeface="黑体" panose="02010609060101010101" pitchFamily="49" charset="-122"/>
              <a:cs typeface="黑体" panose="02010609060101010101" pitchFamily="49" charset="-122"/>
            </a:endParaRPr>
          </a:p>
        </p:txBody>
      </p:sp>
      <p:sp>
        <p:nvSpPr>
          <p:cNvPr id="12" name="文本框 11"/>
          <p:cNvSpPr txBox="1"/>
          <p:nvPr/>
        </p:nvSpPr>
        <p:spPr>
          <a:xfrm>
            <a:off x="5885815" y="5114925"/>
            <a:ext cx="4559300" cy="645160"/>
          </a:xfrm>
          <a:prstGeom prst="rect">
            <a:avLst/>
          </a:prstGeom>
          <a:noFill/>
        </p:spPr>
        <p:txBody>
          <a:bodyPr wrap="square" rtlCol="0" anchor="t">
            <a:spAutoFit/>
          </a:bodyPr>
          <a:p>
            <a:r>
              <a:rPr lang="en-US" altLang="zh-CN"/>
              <a:t>model </a:t>
            </a:r>
            <a:r>
              <a:rPr lang="zh-CN" altLang="en-US"/>
              <a:t>the behavior of</a:t>
            </a:r>
            <a:r>
              <a:rPr lang="en-US" altLang="zh-CN"/>
              <a:t> </a:t>
            </a:r>
            <a:r>
              <a:rPr lang="zh-CN" altLang="en-US"/>
              <a:t>biomolecules </a:t>
            </a:r>
            <a:endParaRPr lang="zh-CN" altLang="en-US"/>
          </a:p>
          <a:p>
            <a:r>
              <a:rPr lang="zh-CN" altLang="en-US"/>
              <a:t>displaying pharmaceutical relevance</a:t>
            </a:r>
            <a:endParaRPr lang="zh-CN" altLang="en-US"/>
          </a:p>
        </p:txBody>
      </p:sp>
      <p:sp>
        <p:nvSpPr>
          <p:cNvPr id="13" name="文本框 12"/>
          <p:cNvSpPr txBox="1"/>
          <p:nvPr/>
        </p:nvSpPr>
        <p:spPr>
          <a:xfrm>
            <a:off x="1426845" y="5120005"/>
            <a:ext cx="4338955" cy="368300"/>
          </a:xfrm>
          <a:prstGeom prst="rect">
            <a:avLst/>
          </a:prstGeom>
          <a:noFill/>
        </p:spPr>
        <p:txBody>
          <a:bodyPr wrap="square" rtlCol="0" anchor="t">
            <a:spAutoFit/>
          </a:bodyPr>
          <a:p>
            <a:r>
              <a:rPr lang="zh-CN" altLang="en-US">
                <a:sym typeface="+mn-ea"/>
              </a:rPr>
              <a:t>molecular simulations</a:t>
            </a:r>
            <a:endParaRPr lang="zh-CN" altLang="en-US">
              <a:sym typeface="+mn-ea"/>
            </a:endParaRPr>
          </a:p>
        </p:txBody>
      </p:sp>
      <p:cxnSp>
        <p:nvCxnSpPr>
          <p:cNvPr id="14" name="直接箭头连接符 13"/>
          <p:cNvCxnSpPr/>
          <p:nvPr/>
        </p:nvCxnSpPr>
        <p:spPr>
          <a:xfrm flipV="1">
            <a:off x="3815080" y="5305425"/>
            <a:ext cx="1864995" cy="2159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815080" y="4832985"/>
            <a:ext cx="6096000" cy="368300"/>
          </a:xfrm>
          <a:prstGeom prst="rect">
            <a:avLst/>
          </a:prstGeom>
          <a:noFill/>
        </p:spPr>
        <p:txBody>
          <a:bodyPr wrap="square" rtlCol="0" anchor="t">
            <a:spAutoFit/>
          </a:bodyPr>
          <a:p>
            <a:r>
              <a:rPr lang="zh-CN" altLang="en-US">
                <a:sym typeface="+mn-ea"/>
              </a:rPr>
              <a:t>the ultimate goal</a:t>
            </a:r>
            <a:endParaRPr lang="zh-CN" altLang="en-US">
              <a:sym typeface="+mn-ea"/>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TABLE_BEAUTIFY" val="smartTable{01356ccb-1158-43fe-8c5f-12a789df8e29}"/>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TABLE_BEAUTIFY" val="smartTable{1c5aa4bc-1a47-4bef-ab95-1da0737b7b36}"/>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UNIT_TABLE_BEAUTIFY" val="smartTable{1c5aa4bc-1a47-4bef-ab95-1da0737b7b36}"/>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UNIT_TABLE_BEAUTIFY" val="smartTable{1c5aa4bc-1a47-4bef-ab95-1da0737b7b36}"/>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TABLE_BEAUTIFY" val="smartTable{1c5aa4bc-1a47-4bef-ab95-1da0737b7b36}"/>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TABLE_BEAUTIFY" val="smartTable{1c5aa4bc-1a47-4bef-ab95-1da0737b7b36}"/>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UNIT_TABLE_BEAUTIFY" val="smartTable{1c5aa4bc-1a47-4bef-ab95-1da0737b7b3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UNIT_TABLE_BEAUTIFY" val="smartTable{1c5aa4bc-1a47-4bef-ab95-1da0737b7b36}"/>
  <p:tag name="TABLE_ENDDRAG_ORIGIN_RECT" val="788*188"/>
  <p:tag name="TABLE_ENDDRAG_RECT" val="54*250*788*188"/>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TABLE_BEAUTIFY" val="smartTable{2faab2e6-aebf-43b5-99d7-a2f12f603e0f}"/>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PP_MARK_KEY" val="1af00697-d3ad-4781-954d-f98420cf9351"/>
  <p:tag name="COMMONDATA" val="eyJoZGlkIjoiZjVhNGJiMWVmZTg4ZjFhYWZhYWFiMzBkODkwYWRkZmU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Times New Roman"/>
        <a:ea typeface="Times New Roman"/>
        <a:cs typeface=""/>
      </a:majorFont>
      <a:minorFont>
        <a:latin typeface="Times New Roman"/>
        <a:ea typeface="Times New Roman"/>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7692</Words>
  <Application>WPS 演示</Application>
  <PresentationFormat>全屏显示(4:3)</PresentationFormat>
  <Paragraphs>389</Paragraphs>
  <Slides>26</Slides>
  <Notes>23</Notes>
  <HiddenSlides>1</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vt:lpstr>
      <vt:lpstr>宋体</vt:lpstr>
      <vt:lpstr>Wingdings</vt:lpstr>
      <vt:lpstr>Calibri</vt:lpstr>
      <vt:lpstr>黑体</vt:lpstr>
      <vt:lpstr>Times New Roman</vt:lpstr>
      <vt:lpstr>微软雅黑</vt:lpstr>
      <vt:lpstr>等线</vt:lpstr>
      <vt:lpstr>Arial Unicode MS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课题一：针对蛋白质机器动态结构进行药物设计的技术</dc:title>
  <dc:creator>dddc-jawang</dc:creator>
  <cp:lastModifiedBy>馥蘐</cp:lastModifiedBy>
  <cp:revision>890</cp:revision>
  <dcterms:created xsi:type="dcterms:W3CDTF">2016-05-05T01:58:00Z</dcterms:created>
  <dcterms:modified xsi:type="dcterms:W3CDTF">2023-03-09T14:03:36Z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637EDFA25FD3490EAC66294105D4237E</vt:lpwstr>
  </property>
  <property fmtid="{D5CDD505-2E9C-101B-9397-08002B2CF9AE}" pid="3" name="KSOProductBuildVer">
    <vt:lpwstr>2052-11.1.0.13703</vt:lpwstr>
  </property>
</Properties>
</file>