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395" r:id="rId2"/>
    <p:sldId id="477" r:id="rId3"/>
    <p:sldId id="554" r:id="rId4"/>
    <p:sldId id="517" r:id="rId5"/>
    <p:sldId id="537" r:id="rId6"/>
    <p:sldId id="538" r:id="rId7"/>
    <p:sldId id="555" r:id="rId8"/>
    <p:sldId id="540" r:id="rId9"/>
    <p:sldId id="541" r:id="rId10"/>
    <p:sldId id="543" r:id="rId11"/>
    <p:sldId id="544" r:id="rId12"/>
    <p:sldId id="548" r:id="rId13"/>
    <p:sldId id="546" r:id="rId14"/>
    <p:sldId id="545" r:id="rId15"/>
    <p:sldId id="547" r:id="rId16"/>
    <p:sldId id="551" r:id="rId17"/>
    <p:sldId id="561" r:id="rId18"/>
    <p:sldId id="556" r:id="rId19"/>
    <p:sldId id="559" r:id="rId20"/>
    <p:sldId id="550" r:id="rId21"/>
    <p:sldId id="560" r:id="rId22"/>
    <p:sldId id="557" r:id="rId23"/>
    <p:sldId id="552" r:id="rId24"/>
    <p:sldId id="41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8E810"/>
    <a:srgbClr val="E3DE00"/>
    <a:srgbClr val="AC23AC"/>
    <a:srgbClr val="0000FF"/>
    <a:srgbClr val="FF0000"/>
    <a:srgbClr val="ECFAFF"/>
    <a:srgbClr val="AFAF00"/>
    <a:srgbClr val="4B4EFB"/>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0545" autoAdjust="0"/>
  </p:normalViewPr>
  <p:slideViewPr>
    <p:cSldViewPr snapToGrid="0">
      <p:cViewPr varScale="1">
        <p:scale>
          <a:sx n="103" d="100"/>
          <a:sy n="103" d="100"/>
        </p:scale>
        <p:origin x="882" y="11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68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9E9A0-8747-49EA-9780-2B3AD1E61482}" type="datetimeFigureOut">
              <a:rPr lang="zh-CN" altLang="en-US" smtClean="0"/>
              <a:t>2023/3/9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00772C-0466-44CB-B282-027A2396C2A8}" type="slidenum">
              <a:rPr lang="zh-CN" altLang="en-US" smtClean="0"/>
              <a:t>‹#›</a:t>
            </a:fld>
            <a:endParaRPr lang="zh-CN" altLang="en-US"/>
          </a:p>
        </p:txBody>
      </p:sp>
    </p:spTree>
    <p:extLst>
      <p:ext uri="{BB962C8B-B14F-4D97-AF65-F5344CB8AC3E}">
        <p14:creationId xmlns:p14="http://schemas.microsoft.com/office/powerpoint/2010/main" val="86895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3A3A5-2E5F-420B-9333-5CCC593BCAD9}" type="datetimeFigureOut">
              <a:rPr lang="zh-CN" altLang="en-US" smtClean="0"/>
              <a:t>2023/3/9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A3059-BD93-4B55-9741-1FEBFAD8FC27}" type="slidenum">
              <a:rPr lang="zh-CN" altLang="en-US" smtClean="0"/>
              <a:t>‹#›</a:t>
            </a:fld>
            <a:endParaRPr lang="zh-CN" altLang="en-US"/>
          </a:p>
        </p:txBody>
      </p:sp>
    </p:spTree>
    <p:extLst>
      <p:ext uri="{BB962C8B-B14F-4D97-AF65-F5344CB8AC3E}">
        <p14:creationId xmlns:p14="http://schemas.microsoft.com/office/powerpoint/2010/main" val="278741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Tree>
    <p:extLst>
      <p:ext uri="{BB962C8B-B14F-4D97-AF65-F5344CB8AC3E}">
        <p14:creationId xmlns:p14="http://schemas.microsoft.com/office/powerpoint/2010/main" val="200808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AD67F-86B5-4A4D-809C-2178BD2EEAE4}" type="slidenum">
              <a:rPr lang="en-US" altLang="zh-CN"/>
              <a:pPr/>
              <a:t>18</a:t>
            </a:fld>
            <a:endParaRPr lang="en-US" altLang="zh-CN"/>
          </a:p>
        </p:txBody>
      </p:sp>
      <p:sp>
        <p:nvSpPr>
          <p:cNvPr id="8194" name="Rectangle 2"/>
          <p:cNvSpPr>
            <a:spLocks noGrp="1" noRot="1" noChangeAspect="1" noChangeArrowheads="1" noTextEdit="1"/>
          </p:cNvSpPr>
          <p:nvPr>
            <p:ph type="sldImg"/>
          </p:nvPr>
        </p:nvSpPr>
        <p:spPr>
          <a:xfrm>
            <a:off x="685800" y="1143000"/>
            <a:ext cx="5486400" cy="3086100"/>
          </a:xfrm>
          <a:ln/>
          <a:extLs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421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AD67F-86B5-4A4D-809C-2178BD2EEAE4}" type="slidenum">
              <a:rPr lang="en-US" altLang="zh-CN"/>
              <a:pPr/>
              <a:t>22</a:t>
            </a:fld>
            <a:endParaRPr lang="en-US" altLang="zh-CN"/>
          </a:p>
        </p:txBody>
      </p:sp>
      <p:sp>
        <p:nvSpPr>
          <p:cNvPr id="8194" name="Rectangle 2"/>
          <p:cNvSpPr>
            <a:spLocks noGrp="1" noRot="1" noChangeAspect="1" noChangeArrowheads="1" noTextEdit="1"/>
          </p:cNvSpPr>
          <p:nvPr>
            <p:ph type="sldImg"/>
          </p:nvPr>
        </p:nvSpPr>
        <p:spPr>
          <a:xfrm>
            <a:off x="685800" y="1143000"/>
            <a:ext cx="5486400" cy="3086100"/>
          </a:xfrm>
          <a:ln/>
          <a:extLs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156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AD67F-86B5-4A4D-809C-2178BD2EEAE4}" type="slidenum">
              <a:rPr lang="en-US" altLang="zh-CN"/>
              <a:pPr/>
              <a:t>2</a:t>
            </a:fld>
            <a:endParaRPr lang="en-US" altLang="zh-CN"/>
          </a:p>
        </p:txBody>
      </p:sp>
      <p:sp>
        <p:nvSpPr>
          <p:cNvPr id="8194" name="Rectangle 2"/>
          <p:cNvSpPr>
            <a:spLocks noGrp="1" noRot="1" noChangeAspect="1" noChangeArrowheads="1" noTextEdit="1"/>
          </p:cNvSpPr>
          <p:nvPr>
            <p:ph type="sldImg"/>
          </p:nvPr>
        </p:nvSpPr>
        <p:spPr>
          <a:xfrm>
            <a:off x="685800" y="1143000"/>
            <a:ext cx="5486400" cy="3086100"/>
          </a:xfrm>
          <a:ln/>
          <a:extLs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109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AD67F-86B5-4A4D-809C-2178BD2EEAE4}" type="slidenum">
              <a:rPr lang="en-US" altLang="zh-CN"/>
              <a:pPr/>
              <a:t>3</a:t>
            </a:fld>
            <a:endParaRPr lang="en-US" altLang="zh-CN"/>
          </a:p>
        </p:txBody>
      </p:sp>
      <p:sp>
        <p:nvSpPr>
          <p:cNvPr id="8194" name="Rectangle 2"/>
          <p:cNvSpPr>
            <a:spLocks noGrp="1" noRot="1" noChangeAspect="1" noChangeArrowheads="1" noTextEdit="1"/>
          </p:cNvSpPr>
          <p:nvPr>
            <p:ph type="sldImg"/>
          </p:nvPr>
        </p:nvSpPr>
        <p:spPr>
          <a:xfrm>
            <a:off x="685800" y="1143000"/>
            <a:ext cx="5486400" cy="3086100"/>
          </a:xfrm>
          <a:ln/>
          <a:extLs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271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EA3059-BD93-4B55-9741-1FEBFAD8FC27}" type="slidenum">
              <a:rPr lang="zh-CN" altLang="en-US" smtClean="0"/>
              <a:t>4</a:t>
            </a:fld>
            <a:endParaRPr lang="zh-CN" altLang="en-US"/>
          </a:p>
        </p:txBody>
      </p:sp>
    </p:spTree>
    <p:extLst>
      <p:ext uri="{BB962C8B-B14F-4D97-AF65-F5344CB8AC3E}">
        <p14:creationId xmlns:p14="http://schemas.microsoft.com/office/powerpoint/2010/main" val="375293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EA3059-BD93-4B55-9741-1FEBFAD8FC27}" type="slidenum">
              <a:rPr lang="zh-CN" altLang="en-US" smtClean="0"/>
              <a:t>5</a:t>
            </a:fld>
            <a:endParaRPr lang="zh-CN" altLang="en-US"/>
          </a:p>
        </p:txBody>
      </p:sp>
    </p:spTree>
    <p:extLst>
      <p:ext uri="{BB962C8B-B14F-4D97-AF65-F5344CB8AC3E}">
        <p14:creationId xmlns:p14="http://schemas.microsoft.com/office/powerpoint/2010/main" val="205387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EA3059-BD93-4B55-9741-1FEBFAD8FC27}" type="slidenum">
              <a:rPr lang="zh-CN" altLang="en-US" smtClean="0"/>
              <a:t>6</a:t>
            </a:fld>
            <a:endParaRPr lang="zh-CN" altLang="en-US"/>
          </a:p>
        </p:txBody>
      </p:sp>
    </p:spTree>
    <p:extLst>
      <p:ext uri="{BB962C8B-B14F-4D97-AF65-F5344CB8AC3E}">
        <p14:creationId xmlns:p14="http://schemas.microsoft.com/office/powerpoint/2010/main" val="331037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AD67F-86B5-4A4D-809C-2178BD2EEAE4}" type="slidenum">
              <a:rPr lang="en-US" altLang="zh-CN"/>
              <a:pPr/>
              <a:t>7</a:t>
            </a:fld>
            <a:endParaRPr lang="en-US" altLang="zh-CN"/>
          </a:p>
        </p:txBody>
      </p:sp>
      <p:sp>
        <p:nvSpPr>
          <p:cNvPr id="8194" name="Rectangle 2"/>
          <p:cNvSpPr>
            <a:spLocks noGrp="1" noRot="1" noChangeAspect="1" noChangeArrowheads="1" noTextEdit="1"/>
          </p:cNvSpPr>
          <p:nvPr>
            <p:ph type="sldImg"/>
          </p:nvPr>
        </p:nvSpPr>
        <p:spPr>
          <a:xfrm>
            <a:off x="685800" y="1143000"/>
            <a:ext cx="5486400" cy="3086100"/>
          </a:xfrm>
          <a:ln/>
          <a:extLs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6922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FEA3059-BD93-4B55-9741-1FEBFAD8FC27}" type="slidenum">
              <a:rPr lang="zh-CN" altLang="en-US" smtClean="0"/>
              <a:t>12</a:t>
            </a:fld>
            <a:endParaRPr lang="zh-CN" altLang="en-US"/>
          </a:p>
        </p:txBody>
      </p:sp>
    </p:spTree>
    <p:extLst>
      <p:ext uri="{BB962C8B-B14F-4D97-AF65-F5344CB8AC3E}">
        <p14:creationId xmlns:p14="http://schemas.microsoft.com/office/powerpoint/2010/main" val="15077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EA3059-BD93-4B55-9741-1FEBFAD8FC27}" type="slidenum">
              <a:rPr lang="zh-CN" altLang="en-US" smtClean="0"/>
              <a:t>17</a:t>
            </a:fld>
            <a:endParaRPr lang="zh-CN" altLang="en-US"/>
          </a:p>
        </p:txBody>
      </p:sp>
    </p:spTree>
    <p:extLst>
      <p:ext uri="{BB962C8B-B14F-4D97-AF65-F5344CB8AC3E}">
        <p14:creationId xmlns:p14="http://schemas.microsoft.com/office/powerpoint/2010/main" val="169916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C9544B7A-89B0-4708-90D9-4851185AB967}" type="datetime1">
              <a:rPr lang="zh-CN" altLang="en-US" smtClean="0"/>
              <a:t>2023/3/9</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5B8AC867-72ED-42EA-92C6-36FC511EE56C}" type="slidenum">
              <a:rPr lang="zh-CN" altLang="en-US" smtClean="0"/>
              <a:t>‹#›</a:t>
            </a:fld>
            <a:endParaRPr lang="zh-CN" altLang="en-US" dirty="0"/>
          </a:p>
        </p:txBody>
      </p:sp>
    </p:spTree>
    <p:extLst>
      <p:ext uri="{BB962C8B-B14F-4D97-AF65-F5344CB8AC3E}">
        <p14:creationId xmlns:p14="http://schemas.microsoft.com/office/powerpoint/2010/main" val="156050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5CE6E85-5101-4F30-91E0-43D5E4CE8B33}" type="datetime1">
              <a:rPr lang="zh-CN" altLang="en-US" smtClean="0"/>
              <a:t>2023/3/9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8AC867-72ED-42EA-92C6-36FC511EE56C}" type="slidenum">
              <a:rPr lang="zh-CN" altLang="en-US" smtClean="0"/>
              <a:t>‹#›</a:t>
            </a:fld>
            <a:endParaRPr lang="zh-CN" altLang="en-US"/>
          </a:p>
        </p:txBody>
      </p:sp>
    </p:spTree>
    <p:extLst>
      <p:ext uri="{BB962C8B-B14F-4D97-AF65-F5344CB8AC3E}">
        <p14:creationId xmlns:p14="http://schemas.microsoft.com/office/powerpoint/2010/main" val="160922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8B2831D-05F0-48EB-AC61-FDBCF13AF6DD}" type="datetime1">
              <a:rPr lang="zh-CN" altLang="en-US" smtClean="0"/>
              <a:t>2023/3/9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8AC867-72ED-42EA-92C6-36FC511EE56C}" type="slidenum">
              <a:rPr lang="zh-CN" altLang="en-US" smtClean="0"/>
              <a:t>‹#›</a:t>
            </a:fld>
            <a:endParaRPr lang="zh-CN" altLang="en-US"/>
          </a:p>
        </p:txBody>
      </p:sp>
    </p:spTree>
    <p:extLst>
      <p:ext uri="{BB962C8B-B14F-4D97-AF65-F5344CB8AC3E}">
        <p14:creationId xmlns:p14="http://schemas.microsoft.com/office/powerpoint/2010/main" val="11669256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972C16B0-41EA-4964-9422-BB0F2CF7D4B4}" type="datetime1">
              <a:rPr lang="zh-CN" altLang="en-US" smtClean="0"/>
              <a:t>2023/3/9</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5B8AC867-72ED-42EA-92C6-36FC511EE56C}" type="slidenum">
              <a:rPr lang="zh-CN" altLang="en-US" smtClean="0"/>
              <a:t>‹#›</a:t>
            </a:fld>
            <a:endParaRPr lang="zh-CN" altLang="en-US" dirty="0"/>
          </a:p>
        </p:txBody>
      </p:sp>
    </p:spTree>
    <p:extLst>
      <p:ext uri="{BB962C8B-B14F-4D97-AF65-F5344CB8AC3E}">
        <p14:creationId xmlns:p14="http://schemas.microsoft.com/office/powerpoint/2010/main" val="7483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DD84556-FFFA-4F06-B1C0-2145885148D0}" type="datetime1">
              <a:rPr lang="zh-CN" altLang="en-US" smtClean="0"/>
              <a:t>2023/3/9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8AC867-72ED-42EA-92C6-36FC511EE56C}" type="slidenum">
              <a:rPr lang="zh-CN" altLang="en-US" smtClean="0"/>
              <a:t>‹#›</a:t>
            </a:fld>
            <a:endParaRPr lang="zh-CN" altLang="en-US"/>
          </a:p>
        </p:txBody>
      </p:sp>
    </p:spTree>
    <p:extLst>
      <p:ext uri="{BB962C8B-B14F-4D97-AF65-F5344CB8AC3E}">
        <p14:creationId xmlns:p14="http://schemas.microsoft.com/office/powerpoint/2010/main" val="263248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3D7A5D9-EB6E-40A7-999E-3636C7FD9FE5}" type="datetime1">
              <a:rPr lang="zh-CN" altLang="en-US" smtClean="0"/>
              <a:t>2023/3/9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B8AC867-72ED-42EA-92C6-36FC511EE56C}" type="slidenum">
              <a:rPr lang="zh-CN" altLang="en-US" smtClean="0"/>
              <a:t>‹#›</a:t>
            </a:fld>
            <a:endParaRPr lang="zh-CN" altLang="en-US"/>
          </a:p>
        </p:txBody>
      </p:sp>
    </p:spTree>
    <p:extLst>
      <p:ext uri="{BB962C8B-B14F-4D97-AF65-F5344CB8AC3E}">
        <p14:creationId xmlns:p14="http://schemas.microsoft.com/office/powerpoint/2010/main" val="398572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89FA6D4-9D2F-41BC-B089-08CE1C7CA19A}" type="datetime1">
              <a:rPr lang="zh-CN" altLang="en-US" smtClean="0"/>
              <a:t>2023/3/9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B8AC867-72ED-42EA-92C6-36FC511EE56C}" type="slidenum">
              <a:rPr lang="zh-CN" altLang="en-US" smtClean="0"/>
              <a:t>‹#›</a:t>
            </a:fld>
            <a:endParaRPr lang="zh-CN" altLang="en-US"/>
          </a:p>
        </p:txBody>
      </p:sp>
    </p:spTree>
    <p:extLst>
      <p:ext uri="{BB962C8B-B14F-4D97-AF65-F5344CB8AC3E}">
        <p14:creationId xmlns:p14="http://schemas.microsoft.com/office/powerpoint/2010/main" val="217521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21D6D56-92EC-4EC7-AE10-A882F5209FA6}" type="datetime1">
              <a:rPr lang="zh-CN" altLang="en-US" smtClean="0"/>
              <a:t>2023/3/9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B8AC867-72ED-42EA-92C6-36FC511EE56C}" type="slidenum">
              <a:rPr lang="zh-CN" altLang="en-US" smtClean="0"/>
              <a:t>‹#›</a:t>
            </a:fld>
            <a:endParaRPr lang="zh-CN" altLang="en-US"/>
          </a:p>
        </p:txBody>
      </p:sp>
    </p:spTree>
    <p:extLst>
      <p:ext uri="{BB962C8B-B14F-4D97-AF65-F5344CB8AC3E}">
        <p14:creationId xmlns:p14="http://schemas.microsoft.com/office/powerpoint/2010/main" val="127233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249D4-D4EA-453C-9A5E-4D60B279AEF4}" type="datetime1">
              <a:rPr lang="zh-CN" altLang="en-US" smtClean="0"/>
              <a:t>2023/3/9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B8AC867-72ED-42EA-92C6-36FC511EE56C}" type="slidenum">
              <a:rPr lang="zh-CN" altLang="en-US" smtClean="0"/>
              <a:t>‹#›</a:t>
            </a:fld>
            <a:endParaRPr lang="zh-CN" altLang="en-US"/>
          </a:p>
        </p:txBody>
      </p:sp>
    </p:spTree>
    <p:extLst>
      <p:ext uri="{BB962C8B-B14F-4D97-AF65-F5344CB8AC3E}">
        <p14:creationId xmlns:p14="http://schemas.microsoft.com/office/powerpoint/2010/main" val="103055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E59B9C2-4314-4738-9763-842DF54F2218}" type="datetime1">
              <a:rPr lang="zh-CN" altLang="en-US" smtClean="0"/>
              <a:t>2023/3/9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B8AC867-72ED-42EA-92C6-36FC511EE56C}" type="slidenum">
              <a:rPr lang="zh-CN" altLang="en-US" smtClean="0"/>
              <a:t>‹#›</a:t>
            </a:fld>
            <a:endParaRPr lang="zh-CN" altLang="en-US"/>
          </a:p>
        </p:txBody>
      </p:sp>
    </p:spTree>
    <p:extLst>
      <p:ext uri="{BB962C8B-B14F-4D97-AF65-F5344CB8AC3E}">
        <p14:creationId xmlns:p14="http://schemas.microsoft.com/office/powerpoint/2010/main" val="172347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AE112E3-CE56-4101-8F26-B4781A1234B7}" type="datetime1">
              <a:rPr lang="zh-CN" altLang="en-US" smtClean="0"/>
              <a:t>2023/3/9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B8AC867-72ED-42EA-92C6-36FC511EE56C}" type="slidenum">
              <a:rPr lang="zh-CN" altLang="en-US" smtClean="0"/>
              <a:t>‹#›</a:t>
            </a:fld>
            <a:endParaRPr lang="zh-CN" altLang="en-US"/>
          </a:p>
        </p:txBody>
      </p:sp>
    </p:spTree>
    <p:extLst>
      <p:ext uri="{BB962C8B-B14F-4D97-AF65-F5344CB8AC3E}">
        <p14:creationId xmlns:p14="http://schemas.microsoft.com/office/powerpoint/2010/main" val="425898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2831D-05F0-48EB-AC61-FDBCF13AF6DD}" type="datetime1">
              <a:rPr lang="zh-CN" altLang="en-US" smtClean="0"/>
              <a:t>2023/3/9</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AC867-72ED-42EA-92C6-36FC511EE56C}" type="slidenum">
              <a:rPr lang="zh-CN" altLang="en-US" smtClean="0"/>
              <a:t>‹#›</a:t>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18240" y="99377"/>
            <a:ext cx="719852" cy="825183"/>
          </a:xfrm>
          <a:prstGeom prst="rect">
            <a:avLst/>
          </a:prstGeom>
        </p:spPr>
      </p:pic>
    </p:spTree>
    <p:extLst>
      <p:ext uri="{BB962C8B-B14F-4D97-AF65-F5344CB8AC3E}">
        <p14:creationId xmlns:p14="http://schemas.microsoft.com/office/powerpoint/2010/main" val="3007825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eb.stanford.edu/~kaleeg/chem32/kin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eb.stanford.edu/~kaleeg/chem32/kin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ambermd.org/tutorials/advanced/tutorial3/index.php" TargetMode="Externa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7"/>
          <p:cNvSpPr txBox="1">
            <a:spLocks noChangeArrowheads="1"/>
          </p:cNvSpPr>
          <p:nvPr/>
        </p:nvSpPr>
        <p:spPr bwMode="auto">
          <a:xfrm>
            <a:off x="2339624" y="5169419"/>
            <a:ext cx="711999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prstDash val="sysDot"/>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b="1" dirty="0">
                <a:solidFill>
                  <a:prstClr val="black"/>
                </a:solidFill>
                <a:latin typeface="Times New Roman" panose="02020603050405020304" pitchFamily="18" charset="0"/>
                <a:ea typeface="黑体" pitchFamily="49" charset="-122"/>
              </a:rPr>
              <a:t>韩子涧</a:t>
            </a:r>
            <a:endParaRPr lang="en-US" altLang="zh-CN" sz="2800" b="1" dirty="0">
              <a:solidFill>
                <a:prstClr val="black"/>
              </a:solidFill>
              <a:latin typeface="Times New Roman" panose="02020603050405020304" pitchFamily="18" charset="0"/>
              <a:ea typeface="黑体" pitchFamily="49" charset="-122"/>
            </a:endParaRPr>
          </a:p>
          <a:p>
            <a:pPr algn="ctr" eaLnBrk="1" hangingPunct="1"/>
            <a:endParaRPr kumimoji="1" lang="en-US" altLang="zh-CN" sz="2800" b="1" dirty="0">
              <a:solidFill>
                <a:prstClr val="black"/>
              </a:solidFill>
              <a:latin typeface="Times New Roman" panose="02020603050405020304" pitchFamily="18" charset="0"/>
              <a:ea typeface="黑体" pitchFamily="49" charset="-122"/>
            </a:endParaRPr>
          </a:p>
          <a:p>
            <a:pPr algn="ctr" eaLnBrk="1" hangingPunct="1"/>
            <a:r>
              <a:rPr kumimoji="1" lang="en-US" altLang="zh-CN" sz="2800" b="1" dirty="0">
                <a:solidFill>
                  <a:prstClr val="black"/>
                </a:solidFill>
                <a:latin typeface="Times New Roman" panose="02020603050405020304" pitchFamily="18" charset="0"/>
                <a:ea typeface="黑体" pitchFamily="49" charset="-122"/>
              </a:rPr>
              <a:t>2023</a:t>
            </a:r>
            <a:r>
              <a:rPr kumimoji="1" lang="zh-CN" altLang="en-US" sz="2800" b="1" dirty="0">
                <a:solidFill>
                  <a:prstClr val="black"/>
                </a:solidFill>
                <a:latin typeface="Times New Roman" panose="02020603050405020304" pitchFamily="18" charset="0"/>
                <a:ea typeface="黑体" pitchFamily="49" charset="-122"/>
              </a:rPr>
              <a:t>年</a:t>
            </a:r>
            <a:r>
              <a:rPr kumimoji="1" lang="en-US" altLang="zh-CN" sz="2800" b="1" dirty="0">
                <a:solidFill>
                  <a:prstClr val="black"/>
                </a:solidFill>
                <a:latin typeface="Times New Roman" panose="02020603050405020304" pitchFamily="18" charset="0"/>
                <a:ea typeface="黑体" pitchFamily="49" charset="-122"/>
              </a:rPr>
              <a:t>3</a:t>
            </a:r>
            <a:r>
              <a:rPr kumimoji="1" lang="zh-CN" altLang="en-US" sz="2800" b="1" dirty="0">
                <a:solidFill>
                  <a:prstClr val="black"/>
                </a:solidFill>
                <a:latin typeface="Times New Roman" panose="02020603050405020304" pitchFamily="18" charset="0"/>
                <a:ea typeface="黑体" pitchFamily="49" charset="-122"/>
              </a:rPr>
              <a:t>月</a:t>
            </a:r>
            <a:r>
              <a:rPr kumimoji="1" lang="en-US" altLang="zh-CN" sz="2800" b="1" dirty="0">
                <a:solidFill>
                  <a:prstClr val="black"/>
                </a:solidFill>
                <a:latin typeface="Times New Roman" panose="02020603050405020304" pitchFamily="18" charset="0"/>
                <a:ea typeface="黑体" pitchFamily="49" charset="-122"/>
              </a:rPr>
              <a:t>9</a:t>
            </a:r>
            <a:r>
              <a:rPr kumimoji="1" lang="zh-CN" altLang="en-US" sz="2800" b="1" dirty="0">
                <a:solidFill>
                  <a:prstClr val="black"/>
                </a:solidFill>
                <a:latin typeface="Times New Roman" panose="02020603050405020304" pitchFamily="18" charset="0"/>
                <a:ea typeface="黑体" pitchFamily="49" charset="-122"/>
              </a:rPr>
              <a:t>日</a:t>
            </a:r>
          </a:p>
        </p:txBody>
      </p:sp>
      <p:sp>
        <p:nvSpPr>
          <p:cNvPr id="26629" name="AutoShape 12"/>
          <p:cNvSpPr>
            <a:spLocks noChangeArrowheads="1"/>
          </p:cNvSpPr>
          <p:nvPr/>
        </p:nvSpPr>
        <p:spPr bwMode="auto">
          <a:xfrm>
            <a:off x="0" y="1132405"/>
            <a:ext cx="12191999" cy="16198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headEnd/>
            <a:tailEnd/>
          </a:ln>
        </p:spPr>
        <p:txBody>
          <a:bodyPr/>
          <a:lstStyle/>
          <a:p>
            <a:endParaRPr lang="zh-CN" altLang="en-US">
              <a:solidFill>
                <a:prstClr val="black"/>
              </a:solidFill>
            </a:endParaRPr>
          </a:p>
        </p:txBody>
      </p:sp>
      <p:pic>
        <p:nvPicPr>
          <p:cNvPr id="2" name="图片 1">
            <a:extLst>
              <a:ext uri="{FF2B5EF4-FFF2-40B4-BE49-F238E27FC236}">
                <a16:creationId xmlns:a16="http://schemas.microsoft.com/office/drawing/2014/main" id="{C4BBED9F-5EC2-23B3-65FA-831BC8DD0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98" y="1797243"/>
            <a:ext cx="11328744" cy="2722835"/>
          </a:xfrm>
          <a:prstGeom prst="rect">
            <a:avLst/>
          </a:prstGeom>
        </p:spPr>
      </p:pic>
    </p:spTree>
    <p:extLst>
      <p:ext uri="{BB962C8B-B14F-4D97-AF65-F5344CB8AC3E}">
        <p14:creationId xmlns:p14="http://schemas.microsoft.com/office/powerpoint/2010/main" val="3602214123"/>
      </p:ext>
    </p:extLst>
  </p:cSld>
  <p:clrMapOvr>
    <a:masterClrMapping/>
  </p:clrMapOvr>
  <mc:AlternateContent xmlns:mc="http://schemas.openxmlformats.org/markup-compatibility/2006" xmlns:p14="http://schemas.microsoft.com/office/powerpoint/2010/main">
    <mc:Choice Requires="p14">
      <p:transition spd="slow" p14:dur="2000" advTm="28740"/>
    </mc:Choice>
    <mc:Fallback xmlns="">
      <p:transition spd="slow" advTm="287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10</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标题 1">
            <a:extLst>
              <a:ext uri="{FF2B5EF4-FFF2-40B4-BE49-F238E27FC236}">
                <a16:creationId xmlns:a16="http://schemas.microsoft.com/office/drawing/2014/main" id="{C9604235-34B7-A82C-5F5A-A31B27C2DB96}"/>
              </a:ext>
            </a:extLst>
          </p:cNvPr>
          <p:cNvSpPr txBox="1">
            <a:spLocks/>
          </p:cNvSpPr>
          <p:nvPr/>
        </p:nvSpPr>
        <p:spPr>
          <a:xfrm>
            <a:off x="285089" y="154412"/>
            <a:ext cx="10515600" cy="676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2.2 Free-energy perturbation methods</a:t>
            </a:r>
          </a:p>
          <a:p>
            <a:endParaRPr lang="zh-CN" altLang="en-US" sz="40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37059D69-CB38-6908-2806-33DEBD9D6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561" y="1009562"/>
            <a:ext cx="6579790" cy="3967965"/>
          </a:xfrm>
          <a:prstGeom prst="rect">
            <a:avLst/>
          </a:prstGeom>
        </p:spPr>
      </p:pic>
      <p:pic>
        <p:nvPicPr>
          <p:cNvPr id="7" name="图片 6">
            <a:extLst>
              <a:ext uri="{FF2B5EF4-FFF2-40B4-BE49-F238E27FC236}">
                <a16:creationId xmlns:a16="http://schemas.microsoft.com/office/drawing/2014/main" id="{E4B1FE12-EDF1-8562-7F3E-4B7421D44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560" y="5222832"/>
            <a:ext cx="3189819" cy="975990"/>
          </a:xfrm>
          <a:prstGeom prst="rect">
            <a:avLst/>
          </a:prstGeom>
        </p:spPr>
      </p:pic>
      <p:sp>
        <p:nvSpPr>
          <p:cNvPr id="8" name="文本框 7">
            <a:extLst>
              <a:ext uri="{FF2B5EF4-FFF2-40B4-BE49-F238E27FC236}">
                <a16:creationId xmlns:a16="http://schemas.microsoft.com/office/drawing/2014/main" id="{ED6D910A-93E8-3BD7-38A3-537A40D9D97A}"/>
              </a:ext>
            </a:extLst>
          </p:cNvPr>
          <p:cNvSpPr txBox="1"/>
          <p:nvPr/>
        </p:nvSpPr>
        <p:spPr>
          <a:xfrm>
            <a:off x="4858379" y="5485957"/>
            <a:ext cx="6579790" cy="369332"/>
          </a:xfrm>
          <a:prstGeom prst="rect">
            <a:avLst/>
          </a:prstGeom>
          <a:noFill/>
        </p:spPr>
        <p:txBody>
          <a:bodyPr wrap="square">
            <a:spAutoFit/>
          </a:bodyPr>
          <a:lstStyle/>
          <a:p>
            <a:r>
              <a:rPr lang="en-US" altLang="zh-CN" dirty="0"/>
              <a:t>where,  ΔF: free-energy difference    U: potential energy</a:t>
            </a:r>
            <a:endParaRPr lang="zh-CN" altLang="en-US" dirty="0"/>
          </a:p>
        </p:txBody>
      </p:sp>
      <p:sp>
        <p:nvSpPr>
          <p:cNvPr id="9" name="文本框 8">
            <a:extLst>
              <a:ext uri="{FF2B5EF4-FFF2-40B4-BE49-F238E27FC236}">
                <a16:creationId xmlns:a16="http://schemas.microsoft.com/office/drawing/2014/main" id="{88FC9C6C-4555-7F57-A14B-59B84D9381CB}"/>
              </a:ext>
            </a:extLst>
          </p:cNvPr>
          <p:cNvSpPr txBox="1"/>
          <p:nvPr/>
        </p:nvSpPr>
        <p:spPr>
          <a:xfrm>
            <a:off x="2671014" y="4806301"/>
            <a:ext cx="8329700"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P</a:t>
            </a:r>
            <a:r>
              <a:rPr lang="zh-CN" altLang="en-US" dirty="0">
                <a:latin typeface="Times New Roman" panose="02020603050405020304" pitchFamily="18" charset="0"/>
                <a:cs typeface="Times New Roman" panose="02020603050405020304" pitchFamily="18" charset="0"/>
              </a:rPr>
              <a:t>erturbation</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small changes in system </a:t>
            </a:r>
            <a:r>
              <a:rPr lang="en-US" altLang="zh-CN" dirty="0">
                <a:latin typeface="Times New Roman" panose="02020603050405020304" pitchFamily="18" charset="0"/>
                <a:cs typeface="Times New Roman" panose="02020603050405020304" pitchFamily="18" charset="0"/>
                <a:sym typeface="Wingdings" panose="05000000000000000000" pitchFamily="2" charset="2"/>
              </a:rPr>
              <a:t></a:t>
            </a:r>
            <a:r>
              <a:rPr lang="zh-CN" altLang="en-US" dirty="0">
                <a:latin typeface="Times New Roman" panose="02020603050405020304" pitchFamily="18" charset="0"/>
                <a:cs typeface="Times New Roman" panose="02020603050405020304" pitchFamily="18" charset="0"/>
              </a:rPr>
              <a:t> sum of smaller changes</a:t>
            </a:r>
          </a:p>
        </p:txBody>
      </p:sp>
      <p:sp>
        <p:nvSpPr>
          <p:cNvPr id="10" name="文本框 9">
            <a:extLst>
              <a:ext uri="{FF2B5EF4-FFF2-40B4-BE49-F238E27FC236}">
                <a16:creationId xmlns:a16="http://schemas.microsoft.com/office/drawing/2014/main" id="{172EC461-D24A-1B61-B68D-2FA8E5C9C59B}"/>
              </a:ext>
            </a:extLst>
          </p:cNvPr>
          <p:cNvSpPr txBox="1"/>
          <p:nvPr/>
        </p:nvSpPr>
        <p:spPr>
          <a:xfrm>
            <a:off x="2470989" y="6049975"/>
            <a:ext cx="2663033"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relatively accurate</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82A05A41-AA49-54B2-E504-0610A825DE4A}"/>
              </a:ext>
            </a:extLst>
          </p:cNvPr>
          <p:cNvSpPr txBox="1"/>
          <p:nvPr/>
        </p:nvSpPr>
        <p:spPr>
          <a:xfrm>
            <a:off x="5750224" y="5960959"/>
            <a:ext cx="5571461"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highly dependent on ergodic sampling </a:t>
            </a:r>
            <a:r>
              <a:rPr lang="zh-CN" altLang="en-US" dirty="0">
                <a:solidFill>
                  <a:srgbClr val="FF0000"/>
                </a:solidFill>
                <a:latin typeface="Times New Roman" panose="02020603050405020304" pitchFamily="18" charset="0"/>
                <a:cs typeface="Times New Roman" panose="02020603050405020304" pitchFamily="18" charset="0"/>
              </a:rPr>
              <a:t>（各态经历）</a:t>
            </a:r>
            <a:endParaRPr lang="en-US" altLang="zh-CN"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restrained in similar ligands</a:t>
            </a:r>
            <a:endParaRPr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543605"/>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11</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标题 1">
            <a:extLst>
              <a:ext uri="{FF2B5EF4-FFF2-40B4-BE49-F238E27FC236}">
                <a16:creationId xmlns:a16="http://schemas.microsoft.com/office/drawing/2014/main" id="{0D303DCF-0727-F76C-AD40-93B03AAB38A0}"/>
              </a:ext>
            </a:extLst>
          </p:cNvPr>
          <p:cNvSpPr txBox="1">
            <a:spLocks/>
          </p:cNvSpPr>
          <p:nvPr/>
        </p:nvSpPr>
        <p:spPr>
          <a:xfrm>
            <a:off x="285089" y="154412"/>
            <a:ext cx="10515600" cy="676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Supplementary: </a:t>
            </a:r>
            <a:r>
              <a:rPr lang="en-US" altLang="zh-CN" sz="4000" b="1" dirty="0" err="1">
                <a:latin typeface="Times New Roman" panose="02020603050405020304" pitchFamily="18" charset="0"/>
                <a:cs typeface="Times New Roman" panose="02020603050405020304" pitchFamily="18" charset="0"/>
              </a:rPr>
              <a:t>Metadynamics</a:t>
            </a:r>
            <a:endParaRPr lang="en-US" altLang="zh-CN" sz="4000" b="1" dirty="0">
              <a:latin typeface="Times New Roman" panose="02020603050405020304" pitchFamily="18" charset="0"/>
              <a:cs typeface="Times New Roman" panose="02020603050405020304" pitchFamily="18" charset="0"/>
            </a:endParaRPr>
          </a:p>
          <a:p>
            <a:endParaRPr lang="zh-CN" altLang="en-US" sz="4000" b="1"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4DADA239-0DA8-0281-E6FD-66E0D945546C}"/>
              </a:ext>
            </a:extLst>
          </p:cNvPr>
          <p:cNvSpPr txBox="1"/>
          <p:nvPr/>
        </p:nvSpPr>
        <p:spPr>
          <a:xfrm>
            <a:off x="1219049" y="1652625"/>
            <a:ext cx="5033263"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Collective variable (CV): </a:t>
            </a:r>
            <a:r>
              <a:rPr lang="zh-CN" altLang="en-US" dirty="0">
                <a:latin typeface="宋体" panose="02010600030101010101" pitchFamily="2" charset="-122"/>
                <a:ea typeface="宋体" panose="02010600030101010101" pitchFamily="2" charset="-122"/>
                <a:cs typeface="Times New Roman" panose="02020603050405020304" pitchFamily="18" charset="0"/>
              </a:rPr>
              <a:t>用来描述系统的最小独立参数，即广义坐标（或自由度，反应坐标）。</a:t>
            </a:r>
          </a:p>
        </p:txBody>
      </p:sp>
      <p:pic>
        <p:nvPicPr>
          <p:cNvPr id="4" name="图片 3">
            <a:extLst>
              <a:ext uri="{FF2B5EF4-FFF2-40B4-BE49-F238E27FC236}">
                <a16:creationId xmlns:a16="http://schemas.microsoft.com/office/drawing/2014/main" id="{EBFA25DD-D8B4-5833-E177-FEDE36294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461" y="2493783"/>
            <a:ext cx="1734144" cy="703032"/>
          </a:xfrm>
          <a:prstGeom prst="rect">
            <a:avLst/>
          </a:prstGeom>
        </p:spPr>
      </p:pic>
      <p:pic>
        <p:nvPicPr>
          <p:cNvPr id="10" name="图片 9">
            <a:extLst>
              <a:ext uri="{FF2B5EF4-FFF2-40B4-BE49-F238E27FC236}">
                <a16:creationId xmlns:a16="http://schemas.microsoft.com/office/drawing/2014/main" id="{F964EA65-A59A-E7FA-0CE1-F3F36AFA9D28}"/>
              </a:ext>
            </a:extLst>
          </p:cNvPr>
          <p:cNvPicPr>
            <a:picLocks noChangeAspect="1"/>
          </p:cNvPicPr>
          <p:nvPr/>
        </p:nvPicPr>
        <p:blipFill>
          <a:blip r:embed="rId3"/>
          <a:stretch>
            <a:fillRect/>
          </a:stretch>
        </p:blipFill>
        <p:spPr>
          <a:xfrm>
            <a:off x="6738995" y="1652625"/>
            <a:ext cx="5033263" cy="3050462"/>
          </a:xfrm>
          <a:prstGeom prst="rect">
            <a:avLst/>
          </a:prstGeom>
        </p:spPr>
      </p:pic>
      <p:sp>
        <p:nvSpPr>
          <p:cNvPr id="11" name="矩形 10">
            <a:extLst>
              <a:ext uri="{FF2B5EF4-FFF2-40B4-BE49-F238E27FC236}">
                <a16:creationId xmlns:a16="http://schemas.microsoft.com/office/drawing/2014/main" id="{7EEE67D7-B35C-457F-5624-524A16011A46}"/>
              </a:ext>
            </a:extLst>
          </p:cNvPr>
          <p:cNvSpPr/>
          <p:nvPr/>
        </p:nvSpPr>
        <p:spPr>
          <a:xfrm>
            <a:off x="7242062" y="4882209"/>
            <a:ext cx="4447069" cy="646331"/>
          </a:xfrm>
          <a:prstGeom prst="rect">
            <a:avLst/>
          </a:prstGeom>
        </p:spPr>
        <p:txBody>
          <a:bodyPr wrap="square">
            <a:spAutoFit/>
          </a:bodyPr>
          <a:lstStyle/>
          <a:p>
            <a:r>
              <a:rPr lang="en-US" altLang="zh-CN" i="1" dirty="0"/>
              <a:t>Progress in Molecular Biology and Translational Science </a:t>
            </a:r>
            <a:r>
              <a:rPr lang="en-US" altLang="zh-CN" b="1" dirty="0"/>
              <a:t>2020</a:t>
            </a:r>
            <a:r>
              <a:rPr lang="en-US" altLang="zh-CN" dirty="0"/>
              <a:t>, ISSN 1877-1173</a:t>
            </a:r>
            <a:endParaRPr lang="zh-CN" altLang="en-US" dirty="0"/>
          </a:p>
        </p:txBody>
      </p:sp>
      <p:sp>
        <p:nvSpPr>
          <p:cNvPr id="15" name="文本框 14">
            <a:extLst>
              <a:ext uri="{FF2B5EF4-FFF2-40B4-BE49-F238E27FC236}">
                <a16:creationId xmlns:a16="http://schemas.microsoft.com/office/drawing/2014/main" id="{973DDD0B-99AF-5BE5-7051-FE6A4D17D9F8}"/>
              </a:ext>
            </a:extLst>
          </p:cNvPr>
          <p:cNvSpPr txBox="1"/>
          <p:nvPr/>
        </p:nvSpPr>
        <p:spPr>
          <a:xfrm>
            <a:off x="1849463" y="4882208"/>
            <a:ext cx="4648849" cy="646331"/>
          </a:xfrm>
          <a:prstGeom prst="rect">
            <a:avLst/>
          </a:prstGeom>
          <a:noFill/>
        </p:spPr>
        <p:txBody>
          <a:bodyPr wrap="square">
            <a:spAutoFit/>
          </a:bodyPr>
          <a:lstStyle/>
          <a:p>
            <a:r>
              <a:rPr lang="zh-CN" altLang="en-US" dirty="0"/>
              <a:t>Encyclopedia of Bioinformatics and Computational Biology, 2019,550-566</a:t>
            </a:r>
          </a:p>
        </p:txBody>
      </p:sp>
      <p:pic>
        <p:nvPicPr>
          <p:cNvPr id="17" name="图片 16">
            <a:extLst>
              <a:ext uri="{FF2B5EF4-FFF2-40B4-BE49-F238E27FC236}">
                <a16:creationId xmlns:a16="http://schemas.microsoft.com/office/drawing/2014/main" id="{A20C62DC-C89E-04A4-ACC1-FDAA0493D4E3}"/>
              </a:ext>
            </a:extLst>
          </p:cNvPr>
          <p:cNvPicPr>
            <a:picLocks noChangeAspect="1"/>
          </p:cNvPicPr>
          <p:nvPr/>
        </p:nvPicPr>
        <p:blipFill rotWithShape="1">
          <a:blip r:embed="rId4">
            <a:extLst>
              <a:ext uri="{28A0092B-C50C-407E-A947-70E740481C1C}">
                <a14:useLocalDpi xmlns:a14="http://schemas.microsoft.com/office/drawing/2010/main" val="0"/>
              </a:ext>
            </a:extLst>
          </a:blip>
          <a:srcRect t="23008"/>
          <a:stretch/>
        </p:blipFill>
        <p:spPr>
          <a:xfrm>
            <a:off x="2208298" y="3353793"/>
            <a:ext cx="2705478" cy="557421"/>
          </a:xfrm>
          <a:prstGeom prst="rect">
            <a:avLst/>
          </a:prstGeom>
        </p:spPr>
      </p:pic>
      <p:sp>
        <p:nvSpPr>
          <p:cNvPr id="18" name="文本框 17">
            <a:extLst>
              <a:ext uri="{FF2B5EF4-FFF2-40B4-BE49-F238E27FC236}">
                <a16:creationId xmlns:a16="http://schemas.microsoft.com/office/drawing/2014/main" id="{C35413E0-7E6E-4533-36D6-DB8DFE2BD779}"/>
              </a:ext>
            </a:extLst>
          </p:cNvPr>
          <p:cNvSpPr txBox="1"/>
          <p:nvPr/>
        </p:nvSpPr>
        <p:spPr>
          <a:xfrm>
            <a:off x="1782788" y="5785412"/>
            <a:ext cx="9779063" cy="646331"/>
          </a:xfrm>
          <a:prstGeom prst="rect">
            <a:avLst/>
          </a:prstGeom>
          <a:noFill/>
        </p:spPr>
        <p:txBody>
          <a:bodyPr wrap="square">
            <a:spAutoFit/>
          </a:bodyPr>
          <a:lstStyle/>
          <a:p>
            <a:r>
              <a:rPr lang="en-US" altLang="zh-CN" sz="1800" dirty="0" err="1">
                <a:latin typeface="Times New Roman" panose="02020603050405020304" pitchFamily="18" charset="0"/>
                <a:cs typeface="Times New Roman" panose="02020603050405020304" pitchFamily="18" charset="0"/>
              </a:rPr>
              <a:t>Metadynamics</a:t>
            </a:r>
            <a:r>
              <a:rPr lang="en-US" altLang="zh-CN" sz="1800" dirty="0">
                <a:latin typeface="Times New Roman" panose="02020603050405020304" pitchFamily="18" charset="0"/>
                <a:cs typeface="Times New Roman" panose="02020603050405020304" pitchFamily="18" charset="0"/>
              </a:rPr>
              <a:t>: </a:t>
            </a:r>
            <a:r>
              <a:rPr lang="zh-CN" altLang="en-US" b="0" i="0" dirty="0">
                <a:solidFill>
                  <a:srgbClr val="121212"/>
                </a:solidFill>
                <a:effectLst/>
                <a:latin typeface="-apple-system"/>
              </a:rPr>
              <a:t>通过引入额外的偏置势（或力）作用于某些自由度上，使哈密顿量上增加新的函数，来使得提高采样效率的方法</a:t>
            </a:r>
            <a:r>
              <a:rPr lang="zh-CN" altLang="en-US" dirty="0">
                <a:latin typeface="宋体" panose="02010600030101010101" pitchFamily="2" charset="-122"/>
                <a:ea typeface="宋体" panose="02010600030101010101" pitchFamily="2" charset="-122"/>
                <a:cs typeface="Times New Roman" panose="02020603050405020304" pitchFamily="18" charset="0"/>
              </a:rPr>
              <a:t>。</a:t>
            </a:r>
          </a:p>
        </p:txBody>
      </p:sp>
      <p:pic>
        <p:nvPicPr>
          <p:cNvPr id="20" name="图片 19">
            <a:extLst>
              <a:ext uri="{FF2B5EF4-FFF2-40B4-BE49-F238E27FC236}">
                <a16:creationId xmlns:a16="http://schemas.microsoft.com/office/drawing/2014/main" id="{03678637-DCBD-170D-759D-A08502D0E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151" y="4027612"/>
            <a:ext cx="4648849" cy="638264"/>
          </a:xfrm>
          <a:prstGeom prst="rect">
            <a:avLst/>
          </a:prstGeom>
        </p:spPr>
      </p:pic>
    </p:spTree>
    <p:extLst>
      <p:ext uri="{BB962C8B-B14F-4D97-AF65-F5344CB8AC3E}">
        <p14:creationId xmlns:p14="http://schemas.microsoft.com/office/powerpoint/2010/main" val="346361031"/>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12</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标题 1">
            <a:extLst>
              <a:ext uri="{FF2B5EF4-FFF2-40B4-BE49-F238E27FC236}">
                <a16:creationId xmlns:a16="http://schemas.microsoft.com/office/drawing/2014/main" id="{7AF682DC-708A-8654-D4DE-E4626B133FFF}"/>
              </a:ext>
            </a:extLst>
          </p:cNvPr>
          <p:cNvSpPr txBox="1">
            <a:spLocks/>
          </p:cNvSpPr>
          <p:nvPr/>
        </p:nvSpPr>
        <p:spPr>
          <a:xfrm>
            <a:off x="285089" y="154412"/>
            <a:ext cx="10792486" cy="676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2.4 Physical pathway methods: Accelerated MD</a:t>
            </a:r>
          </a:p>
          <a:p>
            <a:endParaRPr lang="zh-CN" altLang="en-US" sz="4000" b="1"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7EE3FA84-4E1D-87C0-8C13-C7AE61DA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365" y="5165658"/>
            <a:ext cx="4077269" cy="628738"/>
          </a:xfrm>
          <a:prstGeom prst="rect">
            <a:avLst/>
          </a:prstGeom>
        </p:spPr>
      </p:pic>
      <p:pic>
        <p:nvPicPr>
          <p:cNvPr id="10" name="图片 9">
            <a:extLst>
              <a:ext uri="{FF2B5EF4-FFF2-40B4-BE49-F238E27FC236}">
                <a16:creationId xmlns:a16="http://schemas.microsoft.com/office/drawing/2014/main" id="{60594ABD-2F28-FC6D-4633-7F74943C9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197" y="1174126"/>
            <a:ext cx="4858428" cy="3991532"/>
          </a:xfrm>
          <a:prstGeom prst="rect">
            <a:avLst/>
          </a:prstGeom>
        </p:spPr>
      </p:pic>
      <p:sp>
        <p:nvSpPr>
          <p:cNvPr id="11" name="文本框 10">
            <a:extLst>
              <a:ext uri="{FF2B5EF4-FFF2-40B4-BE49-F238E27FC236}">
                <a16:creationId xmlns:a16="http://schemas.microsoft.com/office/drawing/2014/main" id="{CEDFF710-4BDA-BC04-17B0-856A5022295D}"/>
              </a:ext>
            </a:extLst>
          </p:cNvPr>
          <p:cNvSpPr txBox="1"/>
          <p:nvPr/>
        </p:nvSpPr>
        <p:spPr>
          <a:xfrm>
            <a:off x="838200" y="5822459"/>
            <a:ext cx="3388635"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predefined CVs unnecessary</a:t>
            </a:r>
          </a:p>
          <a:p>
            <a:pPr marL="285750" indent="-285750">
              <a:buFont typeface="Arial" panose="020B0604020202020204" pitchFamily="34" charset="0"/>
              <a:buChar char="•"/>
            </a:pPr>
            <a:r>
              <a:rPr lang="en-US" altLang="zh-CN" dirty="0">
                <a:solidFill>
                  <a:srgbClr val="FF0000"/>
                </a:solidFill>
              </a:rPr>
              <a:t>provide free-energy landscape</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7B12EA1B-C414-C402-440B-AC7A505AD913}"/>
              </a:ext>
            </a:extLst>
          </p:cNvPr>
          <p:cNvSpPr txBox="1"/>
          <p:nvPr/>
        </p:nvSpPr>
        <p:spPr>
          <a:xfrm>
            <a:off x="5022437" y="5855289"/>
            <a:ext cx="6827441"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rPr>
              <a:t>not useful for an accurate estimate of the ligand binding free energy</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17C579D4-A1C6-1593-8E5A-5CDA6C3B1D9A}"/>
              </a:ext>
            </a:extLst>
          </p:cNvPr>
          <p:cNvSpPr txBox="1"/>
          <p:nvPr/>
        </p:nvSpPr>
        <p:spPr>
          <a:xfrm>
            <a:off x="8436157" y="3429000"/>
            <a:ext cx="3485315" cy="646331"/>
          </a:xfrm>
          <a:prstGeom prst="rect">
            <a:avLst/>
          </a:prstGeom>
          <a:noFill/>
        </p:spPr>
        <p:txBody>
          <a:bodyPr wrap="square">
            <a:spAutoFit/>
          </a:bodyPr>
          <a:lstStyle/>
          <a:p>
            <a:r>
              <a:rPr lang="en-US" altLang="zh-CN" b="0" i="0" dirty="0">
                <a:solidFill>
                  <a:srgbClr val="212121"/>
                </a:solidFill>
                <a:effectLst/>
                <a:latin typeface="+mj-lt"/>
              </a:rPr>
              <a:t>J Chem Theory </a:t>
            </a:r>
            <a:r>
              <a:rPr lang="en-US" altLang="zh-CN" b="0" i="0" dirty="0" err="1">
                <a:solidFill>
                  <a:srgbClr val="212121"/>
                </a:solidFill>
                <a:effectLst/>
                <a:latin typeface="+mj-lt"/>
              </a:rPr>
              <a:t>Comput</a:t>
            </a:r>
            <a:r>
              <a:rPr lang="en-US" altLang="zh-CN" b="0" i="0" dirty="0">
                <a:solidFill>
                  <a:srgbClr val="212121"/>
                </a:solidFill>
                <a:effectLst/>
                <a:latin typeface="+mj-lt"/>
              </a:rPr>
              <a:t>. 2015 Aug 11;11(8):3584-3595.</a:t>
            </a:r>
            <a:endParaRPr lang="zh-CN" altLang="en-US" dirty="0">
              <a:latin typeface="+mj-lt"/>
            </a:endParaRPr>
          </a:p>
        </p:txBody>
      </p:sp>
      <p:sp>
        <p:nvSpPr>
          <p:cNvPr id="5" name="文本框 4">
            <a:extLst>
              <a:ext uri="{FF2B5EF4-FFF2-40B4-BE49-F238E27FC236}">
                <a16:creationId xmlns:a16="http://schemas.microsoft.com/office/drawing/2014/main" id="{DD3DF0FA-92C4-17A7-7A82-8B46C4F72250}"/>
              </a:ext>
            </a:extLst>
          </p:cNvPr>
          <p:cNvSpPr txBox="1"/>
          <p:nvPr/>
        </p:nvSpPr>
        <p:spPr>
          <a:xfrm>
            <a:off x="2318414" y="1296632"/>
            <a:ext cx="1077783" cy="369332"/>
          </a:xfrm>
          <a:prstGeom prst="rect">
            <a:avLst/>
          </a:prstGeom>
          <a:noFill/>
        </p:spPr>
        <p:txBody>
          <a:bodyPr wrap="square">
            <a:spAutoFit/>
          </a:bodyPr>
          <a:lstStyle/>
          <a:p>
            <a:r>
              <a:rPr lang="en-US" altLang="zh-CN" dirty="0"/>
              <a:t>(</a:t>
            </a:r>
            <a:r>
              <a:rPr lang="en-US" altLang="zh-CN" dirty="0" err="1"/>
              <a:t>GaMD</a:t>
            </a:r>
            <a:r>
              <a:rPr lang="en-US" altLang="zh-CN" dirty="0"/>
              <a:t>)</a:t>
            </a:r>
            <a:endParaRPr lang="zh-CN" altLang="en-US" dirty="0"/>
          </a:p>
        </p:txBody>
      </p:sp>
    </p:spTree>
    <p:extLst>
      <p:ext uri="{BB962C8B-B14F-4D97-AF65-F5344CB8AC3E}">
        <p14:creationId xmlns:p14="http://schemas.microsoft.com/office/powerpoint/2010/main" val="2609441993"/>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13</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标题 1">
            <a:extLst>
              <a:ext uri="{FF2B5EF4-FFF2-40B4-BE49-F238E27FC236}">
                <a16:creationId xmlns:a16="http://schemas.microsoft.com/office/drawing/2014/main" id="{00E99EA7-38CB-F63D-4033-5F2E5F0EBA5A}"/>
              </a:ext>
            </a:extLst>
          </p:cNvPr>
          <p:cNvSpPr txBox="1">
            <a:spLocks/>
          </p:cNvSpPr>
          <p:nvPr/>
        </p:nvSpPr>
        <p:spPr>
          <a:xfrm>
            <a:off x="285089" y="154412"/>
            <a:ext cx="10515600" cy="67688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2.4 Physical pathway methods: Umbrella sampling</a:t>
            </a:r>
          </a:p>
          <a:p>
            <a:endParaRPr lang="zh-CN" altLang="en-US" sz="4000" b="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014C0C01-F6FC-B60D-B733-6C2EFC0B8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698" y="1300400"/>
            <a:ext cx="4953691" cy="3469126"/>
          </a:xfrm>
          <a:prstGeom prst="rect">
            <a:avLst/>
          </a:prstGeom>
        </p:spPr>
      </p:pic>
      <p:pic>
        <p:nvPicPr>
          <p:cNvPr id="8" name="图片 7">
            <a:extLst>
              <a:ext uri="{FF2B5EF4-FFF2-40B4-BE49-F238E27FC236}">
                <a16:creationId xmlns:a16="http://schemas.microsoft.com/office/drawing/2014/main" id="{4DA6319B-7764-4D24-7BFE-7150C9356B7C}"/>
              </a:ext>
            </a:extLst>
          </p:cNvPr>
          <p:cNvPicPr>
            <a:picLocks noChangeAspect="1"/>
          </p:cNvPicPr>
          <p:nvPr/>
        </p:nvPicPr>
        <p:blipFill>
          <a:blip r:embed="rId3"/>
          <a:stretch>
            <a:fillRect/>
          </a:stretch>
        </p:blipFill>
        <p:spPr>
          <a:xfrm>
            <a:off x="1958939" y="2262801"/>
            <a:ext cx="2276475" cy="561975"/>
          </a:xfrm>
          <a:prstGeom prst="rect">
            <a:avLst/>
          </a:prstGeom>
        </p:spPr>
      </p:pic>
      <p:pic>
        <p:nvPicPr>
          <p:cNvPr id="10" name="图片 9">
            <a:extLst>
              <a:ext uri="{FF2B5EF4-FFF2-40B4-BE49-F238E27FC236}">
                <a16:creationId xmlns:a16="http://schemas.microsoft.com/office/drawing/2014/main" id="{0D430D13-3EE5-4EC1-66CE-AEC132698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152" y="1694536"/>
            <a:ext cx="2257740" cy="485843"/>
          </a:xfrm>
          <a:prstGeom prst="rect">
            <a:avLst/>
          </a:prstGeom>
        </p:spPr>
      </p:pic>
      <p:pic>
        <p:nvPicPr>
          <p:cNvPr id="17" name="图片 16">
            <a:extLst>
              <a:ext uri="{FF2B5EF4-FFF2-40B4-BE49-F238E27FC236}">
                <a16:creationId xmlns:a16="http://schemas.microsoft.com/office/drawing/2014/main" id="{062B7962-77D1-9086-1158-E66CBD897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798" y="2989619"/>
            <a:ext cx="3524742" cy="485843"/>
          </a:xfrm>
          <a:prstGeom prst="rect">
            <a:avLst/>
          </a:prstGeom>
        </p:spPr>
      </p:pic>
      <p:sp>
        <p:nvSpPr>
          <p:cNvPr id="18" name="文本框 17">
            <a:extLst>
              <a:ext uri="{FF2B5EF4-FFF2-40B4-BE49-F238E27FC236}">
                <a16:creationId xmlns:a16="http://schemas.microsoft.com/office/drawing/2014/main" id="{E0DA6831-F576-7776-1B26-B0B02E382901}"/>
              </a:ext>
            </a:extLst>
          </p:cNvPr>
          <p:cNvSpPr txBox="1"/>
          <p:nvPr/>
        </p:nvSpPr>
        <p:spPr>
          <a:xfrm>
            <a:off x="1076611" y="3823037"/>
            <a:ext cx="5323498" cy="1477328"/>
          </a:xfrm>
          <a:prstGeom prst="rect">
            <a:avLst/>
          </a:prstGeom>
          <a:noFill/>
        </p:spPr>
        <p:txBody>
          <a:bodyPr wrap="square">
            <a:spAutoFit/>
          </a:bodyPr>
          <a:lstStyle/>
          <a:p>
            <a:r>
              <a:rPr lang="en-US" altLang="zh-CN" dirty="0"/>
              <a:t>Analyzing methods:</a:t>
            </a:r>
          </a:p>
          <a:p>
            <a:endParaRPr lang="en-US" altLang="zh-CN" dirty="0"/>
          </a:p>
          <a:p>
            <a:r>
              <a:rPr lang="en-US" altLang="zh-CN" dirty="0"/>
              <a:t>Weighted Histogram Analysis Method(WHAM)</a:t>
            </a:r>
          </a:p>
          <a:p>
            <a:r>
              <a:rPr lang="en-US" altLang="zh-CN" dirty="0"/>
              <a:t>Umbrella Integration</a:t>
            </a:r>
          </a:p>
          <a:p>
            <a:r>
              <a:rPr lang="en-US" altLang="zh-CN" dirty="0"/>
              <a:t>……</a:t>
            </a:r>
            <a:endParaRPr lang="zh-CN" altLang="en-US" dirty="0"/>
          </a:p>
        </p:txBody>
      </p:sp>
      <p:sp>
        <p:nvSpPr>
          <p:cNvPr id="3" name="文本框 2">
            <a:extLst>
              <a:ext uri="{FF2B5EF4-FFF2-40B4-BE49-F238E27FC236}">
                <a16:creationId xmlns:a16="http://schemas.microsoft.com/office/drawing/2014/main" id="{C613A7C3-B6EF-2C60-E40F-AEA1F3744C08}"/>
              </a:ext>
            </a:extLst>
          </p:cNvPr>
          <p:cNvSpPr txBox="1"/>
          <p:nvPr/>
        </p:nvSpPr>
        <p:spPr>
          <a:xfrm>
            <a:off x="962025" y="5485957"/>
            <a:ext cx="5848350"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rPr>
              <a:t>fewer errors caused by user-defined parameters</a:t>
            </a:r>
          </a:p>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parallel execution </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2B27409E-81D2-7CE5-5565-C81BB91D98AC}"/>
              </a:ext>
            </a:extLst>
          </p:cNvPr>
          <p:cNvSpPr txBox="1"/>
          <p:nvPr/>
        </p:nvSpPr>
        <p:spPr>
          <a:xfrm>
            <a:off x="6267450" y="5509217"/>
            <a:ext cx="5571461"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rPr>
              <a:t>the same system can convergence to diverse results</a:t>
            </a:r>
            <a:endParaRPr lang="en-US" altLang="zh-CN"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solidFill>
                  <a:srgbClr val="FF0000"/>
                </a:solidFill>
              </a:rPr>
              <a:t>exhaustive sampling of the process necessary</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38226CE-F4DF-0190-EC72-83746C03F2EB}"/>
              </a:ext>
            </a:extLst>
          </p:cNvPr>
          <p:cNvSpPr txBox="1"/>
          <p:nvPr/>
        </p:nvSpPr>
        <p:spPr>
          <a:xfrm>
            <a:off x="7176509" y="4685261"/>
            <a:ext cx="3524742" cy="369332"/>
          </a:xfrm>
          <a:prstGeom prst="rect">
            <a:avLst/>
          </a:prstGeom>
          <a:noFill/>
        </p:spPr>
        <p:txBody>
          <a:bodyPr wrap="square">
            <a:spAutoFit/>
          </a:bodyPr>
          <a:lstStyle/>
          <a:p>
            <a:r>
              <a:rPr lang="en-US" altLang="zh-CN" dirty="0"/>
              <a:t>J Comp Phys. 1977;23 (2):187–199</a:t>
            </a:r>
            <a:endParaRPr lang="zh-CN" altLang="en-US" dirty="0"/>
          </a:p>
        </p:txBody>
      </p:sp>
    </p:spTree>
    <p:extLst>
      <p:ext uri="{BB962C8B-B14F-4D97-AF65-F5344CB8AC3E}">
        <p14:creationId xmlns:p14="http://schemas.microsoft.com/office/powerpoint/2010/main" val="555127665"/>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14</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标题 1">
            <a:extLst>
              <a:ext uri="{FF2B5EF4-FFF2-40B4-BE49-F238E27FC236}">
                <a16:creationId xmlns:a16="http://schemas.microsoft.com/office/drawing/2014/main" id="{EC5C4933-7B3D-505B-45E6-59F1030AE5BE}"/>
              </a:ext>
            </a:extLst>
          </p:cNvPr>
          <p:cNvSpPr txBox="1">
            <a:spLocks/>
          </p:cNvSpPr>
          <p:nvPr/>
        </p:nvSpPr>
        <p:spPr>
          <a:xfrm>
            <a:off x="285089" y="154412"/>
            <a:ext cx="11173486" cy="777127"/>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2.4 Physical pathway methods: Funnel-</a:t>
            </a:r>
            <a:r>
              <a:rPr lang="en-US" altLang="zh-CN" sz="4000" b="1" dirty="0" err="1">
                <a:latin typeface="Times New Roman" panose="02020603050405020304" pitchFamily="18" charset="0"/>
                <a:cs typeface="Times New Roman" panose="02020603050405020304" pitchFamily="18" charset="0"/>
              </a:rPr>
              <a:t>Metadynamics</a:t>
            </a:r>
            <a:endParaRPr lang="en-US" altLang="zh-CN" sz="4000" b="1" dirty="0">
              <a:latin typeface="Times New Roman" panose="02020603050405020304" pitchFamily="18" charset="0"/>
              <a:cs typeface="Times New Roman" panose="02020603050405020304" pitchFamily="18" charset="0"/>
            </a:endParaRPr>
          </a:p>
          <a:p>
            <a:endParaRPr lang="zh-CN" altLang="en-US" sz="4000" b="1"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A5CDE6BB-AB2B-11A3-B6CC-77CE71D53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86" y="1264140"/>
            <a:ext cx="7343899" cy="4329720"/>
          </a:xfrm>
          <a:prstGeom prst="rect">
            <a:avLst/>
          </a:prstGeom>
        </p:spPr>
      </p:pic>
      <p:pic>
        <p:nvPicPr>
          <p:cNvPr id="12" name="图片 11">
            <a:extLst>
              <a:ext uri="{FF2B5EF4-FFF2-40B4-BE49-F238E27FC236}">
                <a16:creationId xmlns:a16="http://schemas.microsoft.com/office/drawing/2014/main" id="{BE50EDB2-7D8F-489C-D112-5D2D6813E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606663"/>
            <a:ext cx="2622611" cy="369382"/>
          </a:xfrm>
          <a:prstGeom prst="rect">
            <a:avLst/>
          </a:prstGeom>
        </p:spPr>
      </p:pic>
      <p:pic>
        <p:nvPicPr>
          <p:cNvPr id="14" name="图片 13">
            <a:extLst>
              <a:ext uri="{FF2B5EF4-FFF2-40B4-BE49-F238E27FC236}">
                <a16:creationId xmlns:a16="http://schemas.microsoft.com/office/drawing/2014/main" id="{2053D06A-1CAE-6C14-B816-BFD5EFF4A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595" y="2047217"/>
            <a:ext cx="3472046" cy="1065558"/>
          </a:xfrm>
          <a:prstGeom prst="rect">
            <a:avLst/>
          </a:prstGeom>
        </p:spPr>
      </p:pic>
      <p:sp>
        <p:nvSpPr>
          <p:cNvPr id="16" name="文本框 15">
            <a:extLst>
              <a:ext uri="{FF2B5EF4-FFF2-40B4-BE49-F238E27FC236}">
                <a16:creationId xmlns:a16="http://schemas.microsoft.com/office/drawing/2014/main" id="{B376E858-DDE8-74AA-1B3B-8D26BB7AEF80}"/>
              </a:ext>
            </a:extLst>
          </p:cNvPr>
          <p:cNvSpPr txBox="1"/>
          <p:nvPr/>
        </p:nvSpPr>
        <p:spPr>
          <a:xfrm>
            <a:off x="7774985" y="3278419"/>
            <a:ext cx="4417015" cy="1200329"/>
          </a:xfrm>
          <a:prstGeom prst="rect">
            <a:avLst/>
          </a:prstGeom>
          <a:noFill/>
        </p:spPr>
        <p:txBody>
          <a:bodyPr wrap="square">
            <a:spAutoFit/>
          </a:bodyPr>
          <a:lstStyle/>
          <a:p>
            <a:r>
              <a:rPr lang="en-US" altLang="zh-CN" dirty="0" err="1"/>
              <a:t>Wref</a:t>
            </a:r>
            <a:r>
              <a:rPr lang="en-US" altLang="zh-CN" dirty="0"/>
              <a:t>: </a:t>
            </a:r>
            <a:r>
              <a:rPr lang="zh-CN" altLang="en-US" dirty="0"/>
              <a:t>由</a:t>
            </a:r>
            <a:r>
              <a:rPr lang="en-US" altLang="zh-CN" dirty="0"/>
              <a:t> potential of mean force (</a:t>
            </a:r>
            <a:r>
              <a:rPr lang="en-US" altLang="zh-CN" dirty="0" err="1"/>
              <a:t>pmf</a:t>
            </a:r>
            <a:r>
              <a:rPr lang="en-US" altLang="zh-CN" dirty="0"/>
              <a:t>)</a:t>
            </a:r>
            <a:r>
              <a:rPr lang="zh-CN" altLang="en-US" dirty="0"/>
              <a:t>导出。</a:t>
            </a:r>
            <a:endParaRPr lang="en-US" altLang="zh-CN" dirty="0"/>
          </a:p>
          <a:p>
            <a:r>
              <a:rPr lang="en-US" altLang="zh-CN" dirty="0"/>
              <a:t>PMF</a:t>
            </a:r>
            <a:r>
              <a:rPr lang="zh-CN" altLang="en-US" dirty="0"/>
              <a:t>：两</a:t>
            </a:r>
            <a:r>
              <a:rPr lang="zh-CN" altLang="en-US" b="0" i="0" dirty="0">
                <a:effectLst/>
                <a:latin typeface="-apple-system"/>
              </a:rPr>
              <a:t>分子沿着反应坐标，整个体系其它所有分子对两分子有作用力，最后得到的平均效应。可以由径向分布函数得出。</a:t>
            </a:r>
            <a:endParaRPr lang="zh-CN" altLang="en-US" dirty="0"/>
          </a:p>
        </p:txBody>
      </p:sp>
      <p:pic>
        <p:nvPicPr>
          <p:cNvPr id="22" name="图片 21">
            <a:extLst>
              <a:ext uri="{FF2B5EF4-FFF2-40B4-BE49-F238E27FC236}">
                <a16:creationId xmlns:a16="http://schemas.microsoft.com/office/drawing/2014/main" id="{21FB93C1-A487-43CE-1D05-20045E54F3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4711419"/>
            <a:ext cx="2029108" cy="2010056"/>
          </a:xfrm>
          <a:prstGeom prst="rect">
            <a:avLst/>
          </a:prstGeom>
        </p:spPr>
      </p:pic>
      <p:sp>
        <p:nvSpPr>
          <p:cNvPr id="3" name="文本框 2">
            <a:extLst>
              <a:ext uri="{FF2B5EF4-FFF2-40B4-BE49-F238E27FC236}">
                <a16:creationId xmlns:a16="http://schemas.microsoft.com/office/drawing/2014/main" id="{571C8B10-F861-B74F-6700-4CB7D02821EA}"/>
              </a:ext>
            </a:extLst>
          </p:cNvPr>
          <p:cNvSpPr txBox="1"/>
          <p:nvPr/>
        </p:nvSpPr>
        <p:spPr>
          <a:xfrm>
            <a:off x="127840" y="5855288"/>
            <a:ext cx="3453561"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priori knowledge unnecessary</a:t>
            </a:r>
          </a:p>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relatively accurate</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33335786-A467-EE33-E26B-E5098B59FAD2}"/>
              </a:ext>
            </a:extLst>
          </p:cNvPr>
          <p:cNvSpPr txBox="1"/>
          <p:nvPr/>
        </p:nvSpPr>
        <p:spPr>
          <a:xfrm>
            <a:off x="3626149" y="5846696"/>
            <a:ext cx="4984451"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highly dependent on predefined CVs and funnel</a:t>
            </a:r>
          </a:p>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long simulation time</a:t>
            </a:r>
            <a:endParaRPr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070844"/>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15</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标题 1">
            <a:extLst>
              <a:ext uri="{FF2B5EF4-FFF2-40B4-BE49-F238E27FC236}">
                <a16:creationId xmlns:a16="http://schemas.microsoft.com/office/drawing/2014/main" id="{A92B7626-9235-3C7D-3100-8298BD178804}"/>
              </a:ext>
            </a:extLst>
          </p:cNvPr>
          <p:cNvSpPr txBox="1">
            <a:spLocks/>
          </p:cNvSpPr>
          <p:nvPr/>
        </p:nvSpPr>
        <p:spPr>
          <a:xfrm>
            <a:off x="285089" y="154412"/>
            <a:ext cx="10515600" cy="676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2.4 Physical pathway methods: Steered MD</a:t>
            </a:r>
          </a:p>
          <a:p>
            <a:endParaRPr lang="zh-CN" altLang="en-US" sz="4000" b="1"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76A7C792-EC8C-771A-F84B-18C085815098}"/>
              </a:ext>
            </a:extLst>
          </p:cNvPr>
          <p:cNvSpPr txBox="1"/>
          <p:nvPr/>
        </p:nvSpPr>
        <p:spPr>
          <a:xfrm>
            <a:off x="2762250" y="3637245"/>
            <a:ext cx="7848599"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rPr>
              <a:t>short simulation of one single run(but a large number)</a:t>
            </a:r>
          </a:p>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parallel execution </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1B4EC8C9-D486-09C4-D51A-976269D6D1A2}"/>
              </a:ext>
            </a:extLst>
          </p:cNvPr>
          <p:cNvSpPr txBox="1"/>
          <p:nvPr/>
        </p:nvSpPr>
        <p:spPr>
          <a:xfrm>
            <a:off x="2762250" y="4609271"/>
            <a:ext cx="5571461"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large </a:t>
            </a:r>
            <a:r>
              <a:rPr lang="en-US" altLang="zh-CN" dirty="0">
                <a:solidFill>
                  <a:srgbClr val="FF0000"/>
                </a:solidFill>
              </a:rPr>
              <a:t>dissipative</a:t>
            </a:r>
            <a:endParaRPr lang="en-US" altLang="zh-CN"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solidFill>
                  <a:srgbClr val="FF0000"/>
                </a:solidFill>
              </a:rPr>
              <a:t>the choice of the direction of the force not trivial</a:t>
            </a:r>
            <a:endParaRPr lang="zh-CN" altLang="en-US" dirty="0">
              <a:solidFill>
                <a:srgbClr val="FF0000"/>
              </a:solidFill>
              <a:latin typeface="Times New Roman" panose="02020603050405020304" pitchFamily="18" charset="0"/>
              <a:cs typeface="Times New Roman" panose="02020603050405020304" pitchFamily="18" charset="0"/>
            </a:endParaRPr>
          </a:p>
        </p:txBody>
      </p:sp>
      <p:grpSp>
        <p:nvGrpSpPr>
          <p:cNvPr id="15" name="组合 14">
            <a:extLst>
              <a:ext uri="{FF2B5EF4-FFF2-40B4-BE49-F238E27FC236}">
                <a16:creationId xmlns:a16="http://schemas.microsoft.com/office/drawing/2014/main" id="{C33B7ADD-3233-8200-F550-F61F637AEC93}"/>
              </a:ext>
            </a:extLst>
          </p:cNvPr>
          <p:cNvGrpSpPr/>
          <p:nvPr/>
        </p:nvGrpSpPr>
        <p:grpSpPr>
          <a:xfrm>
            <a:off x="4852284" y="2414547"/>
            <a:ext cx="2272130" cy="322692"/>
            <a:chOff x="5690934" y="3925474"/>
            <a:chExt cx="2272130" cy="322692"/>
          </a:xfrm>
        </p:grpSpPr>
        <p:pic>
          <p:nvPicPr>
            <p:cNvPr id="10" name="图片 9">
              <a:extLst>
                <a:ext uri="{FF2B5EF4-FFF2-40B4-BE49-F238E27FC236}">
                  <a16:creationId xmlns:a16="http://schemas.microsoft.com/office/drawing/2014/main" id="{8D7FA083-963F-5E8B-F281-3CB1EC77AB56}"/>
                </a:ext>
              </a:extLst>
            </p:cNvPr>
            <p:cNvPicPr>
              <a:picLocks noChangeAspect="1"/>
            </p:cNvPicPr>
            <p:nvPr/>
          </p:nvPicPr>
          <p:blipFill rotWithShape="1">
            <a:blip r:embed="rId2">
              <a:extLst>
                <a:ext uri="{28A0092B-C50C-407E-A947-70E740481C1C}">
                  <a14:useLocalDpi xmlns:a14="http://schemas.microsoft.com/office/drawing/2010/main" val="0"/>
                </a:ext>
              </a:extLst>
            </a:blip>
            <a:srcRect r="6685" b="18182"/>
            <a:stretch/>
          </p:blipFill>
          <p:spPr>
            <a:xfrm>
              <a:off x="5690934" y="3925474"/>
              <a:ext cx="1062286" cy="322692"/>
            </a:xfrm>
            <a:prstGeom prst="rect">
              <a:avLst/>
            </a:prstGeom>
          </p:spPr>
        </p:pic>
        <p:pic>
          <p:nvPicPr>
            <p:cNvPr id="14" name="图片 13">
              <a:extLst>
                <a:ext uri="{FF2B5EF4-FFF2-40B4-BE49-F238E27FC236}">
                  <a16:creationId xmlns:a16="http://schemas.microsoft.com/office/drawing/2014/main" id="{416B1C57-1478-A44E-B6E6-6C9E578DD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220" y="3981429"/>
              <a:ext cx="1209844" cy="266737"/>
            </a:xfrm>
            <a:prstGeom prst="rect">
              <a:avLst/>
            </a:prstGeom>
          </p:spPr>
        </p:pic>
      </p:grpSp>
      <p:sp>
        <p:nvSpPr>
          <p:cNvPr id="17" name="文本框 16">
            <a:extLst>
              <a:ext uri="{FF2B5EF4-FFF2-40B4-BE49-F238E27FC236}">
                <a16:creationId xmlns:a16="http://schemas.microsoft.com/office/drawing/2014/main" id="{AD1C3BB4-DEDC-7520-162A-BABD91FA3FCE}"/>
              </a:ext>
            </a:extLst>
          </p:cNvPr>
          <p:cNvSpPr txBox="1"/>
          <p:nvPr/>
        </p:nvSpPr>
        <p:spPr>
          <a:xfrm>
            <a:off x="1930945" y="2851424"/>
            <a:ext cx="9779794" cy="369332"/>
          </a:xfrm>
          <a:prstGeom prst="rect">
            <a:avLst/>
          </a:prstGeom>
          <a:noFill/>
        </p:spPr>
        <p:txBody>
          <a:bodyPr wrap="square">
            <a:spAutoFit/>
          </a:bodyPr>
          <a:lstStyle/>
          <a:p>
            <a:r>
              <a:rPr lang="en-US" altLang="zh-CN" dirty="0"/>
              <a:t>SMD: applying an external force to the ligand's center of mass to pull it out from the binding site.</a:t>
            </a:r>
            <a:endParaRPr lang="zh-CN" altLang="en-US" dirty="0"/>
          </a:p>
        </p:txBody>
      </p:sp>
      <p:sp>
        <p:nvSpPr>
          <p:cNvPr id="18" name="文本框 17">
            <a:extLst>
              <a:ext uri="{FF2B5EF4-FFF2-40B4-BE49-F238E27FC236}">
                <a16:creationId xmlns:a16="http://schemas.microsoft.com/office/drawing/2014/main" id="{28B982CC-40F6-0B99-6C80-E6B637BC7163}"/>
              </a:ext>
            </a:extLst>
          </p:cNvPr>
          <p:cNvSpPr txBox="1"/>
          <p:nvPr/>
        </p:nvSpPr>
        <p:spPr>
          <a:xfrm>
            <a:off x="2959645" y="2391227"/>
            <a:ext cx="1983830" cy="369332"/>
          </a:xfrm>
          <a:prstGeom prst="rect">
            <a:avLst/>
          </a:prstGeom>
          <a:noFill/>
        </p:spPr>
        <p:txBody>
          <a:bodyPr wrap="square">
            <a:spAutoFit/>
          </a:bodyPr>
          <a:lstStyle/>
          <a:p>
            <a:r>
              <a:rPr lang="en-US" altLang="zh-CN" dirty="0" err="1"/>
              <a:t>Jarzynski</a:t>
            </a:r>
            <a:r>
              <a:rPr lang="en-US" altLang="zh-CN" dirty="0"/>
              <a:t> equality: </a:t>
            </a:r>
            <a:endParaRPr lang="zh-CN" altLang="en-US" dirty="0"/>
          </a:p>
        </p:txBody>
      </p:sp>
    </p:spTree>
    <p:extLst>
      <p:ext uri="{BB962C8B-B14F-4D97-AF65-F5344CB8AC3E}">
        <p14:creationId xmlns:p14="http://schemas.microsoft.com/office/powerpoint/2010/main" val="425315775"/>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16</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标题 1">
            <a:extLst>
              <a:ext uri="{FF2B5EF4-FFF2-40B4-BE49-F238E27FC236}">
                <a16:creationId xmlns:a16="http://schemas.microsoft.com/office/drawing/2014/main" id="{A257B051-B593-A193-E1AA-B8BBB5BF07F5}"/>
              </a:ext>
            </a:extLst>
          </p:cNvPr>
          <p:cNvSpPr txBox="1">
            <a:spLocks/>
          </p:cNvSpPr>
          <p:nvPr/>
        </p:nvSpPr>
        <p:spPr>
          <a:xfrm>
            <a:off x="285089" y="154412"/>
            <a:ext cx="10515600" cy="67688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3.2 Physical pathway methods: Weighted ensemble</a:t>
            </a:r>
            <a:endParaRPr lang="zh-CN" altLang="en-US" sz="4000" b="1"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70E707ED-75C9-555E-8D10-0882C3813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108" y="1656112"/>
            <a:ext cx="3311146" cy="2617568"/>
          </a:xfrm>
          <a:prstGeom prst="rect">
            <a:avLst/>
          </a:prstGeom>
        </p:spPr>
      </p:pic>
      <p:pic>
        <p:nvPicPr>
          <p:cNvPr id="10" name="图片 9">
            <a:extLst>
              <a:ext uri="{FF2B5EF4-FFF2-40B4-BE49-F238E27FC236}">
                <a16:creationId xmlns:a16="http://schemas.microsoft.com/office/drawing/2014/main" id="{B6179D03-4B08-3556-2ABC-2620BAFC9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795" y="1656112"/>
            <a:ext cx="3328717" cy="2662180"/>
          </a:xfrm>
          <a:prstGeom prst="rect">
            <a:avLst/>
          </a:prstGeom>
        </p:spPr>
      </p:pic>
      <p:pic>
        <p:nvPicPr>
          <p:cNvPr id="12" name="图片 11">
            <a:extLst>
              <a:ext uri="{FF2B5EF4-FFF2-40B4-BE49-F238E27FC236}">
                <a16:creationId xmlns:a16="http://schemas.microsoft.com/office/drawing/2014/main" id="{25C94D59-7C3D-E62D-DADC-42ADC96A8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053" y="1704977"/>
            <a:ext cx="3238495" cy="2613317"/>
          </a:xfrm>
          <a:prstGeom prst="rect">
            <a:avLst/>
          </a:prstGeom>
        </p:spPr>
      </p:pic>
      <p:sp>
        <p:nvSpPr>
          <p:cNvPr id="14" name="文本框 13">
            <a:extLst>
              <a:ext uri="{FF2B5EF4-FFF2-40B4-BE49-F238E27FC236}">
                <a16:creationId xmlns:a16="http://schemas.microsoft.com/office/drawing/2014/main" id="{31C831EA-7893-6E29-0CAD-23B456621B69}"/>
              </a:ext>
            </a:extLst>
          </p:cNvPr>
          <p:cNvSpPr txBox="1"/>
          <p:nvPr/>
        </p:nvSpPr>
        <p:spPr>
          <a:xfrm>
            <a:off x="6737675" y="5032333"/>
            <a:ext cx="5848350"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rPr>
              <a:t>not affected by prior assumptions</a:t>
            </a:r>
          </a:p>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parallel execution </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7CBC3EA7-CDD3-B6D0-F5EC-567A0CE43DC2}"/>
              </a:ext>
            </a:extLst>
          </p:cNvPr>
          <p:cNvSpPr txBox="1"/>
          <p:nvPr/>
        </p:nvSpPr>
        <p:spPr>
          <a:xfrm>
            <a:off x="3213320" y="5020557"/>
            <a:ext cx="2552998" cy="646331"/>
          </a:xfrm>
          <a:prstGeom prst="rect">
            <a:avLst/>
          </a:prstGeom>
          <a:noFill/>
        </p:spPr>
        <p:txBody>
          <a:bodyPr wrap="square">
            <a:spAutoFit/>
          </a:bodyPr>
          <a:lstStyle/>
          <a:p>
            <a:r>
              <a:rPr lang="en-US" altLang="zh-CN" dirty="0" err="1"/>
              <a:t>WExplore</a:t>
            </a:r>
            <a:endParaRPr lang="en-US" altLang="zh-CN" dirty="0"/>
          </a:p>
          <a:p>
            <a:r>
              <a:rPr lang="en-US" altLang="zh-CN" dirty="0"/>
              <a:t>Accelerated WE</a:t>
            </a:r>
            <a:endParaRPr lang="zh-CN" altLang="en-US" dirty="0"/>
          </a:p>
        </p:txBody>
      </p:sp>
    </p:spTree>
    <p:extLst>
      <p:ext uri="{BB962C8B-B14F-4D97-AF65-F5344CB8AC3E}">
        <p14:creationId xmlns:p14="http://schemas.microsoft.com/office/powerpoint/2010/main" val="2729913052"/>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61354" y="5863428"/>
            <a:ext cx="2743200" cy="365125"/>
          </a:xfrm>
        </p:spPr>
        <p:txBody>
          <a:bodyPr/>
          <a:lstStyle/>
          <a:p>
            <a:fld id="{5B8AC867-72ED-42EA-92C6-36FC511EE56C}" type="slidenum">
              <a:rPr lang="zh-CN" altLang="en-US" smtClean="0"/>
              <a:t>17</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TextBox 81"/>
          <p:cNvSpPr txBox="1"/>
          <p:nvPr/>
        </p:nvSpPr>
        <p:spPr>
          <a:xfrm>
            <a:off x="0" y="278937"/>
            <a:ext cx="8424153" cy="584775"/>
          </a:xfrm>
          <a:prstGeom prst="rect">
            <a:avLst/>
          </a:prstGeom>
          <a:noFill/>
        </p:spPr>
        <p:txBody>
          <a:bodyPr wrap="square" rtlCol="0">
            <a:spAutoFit/>
          </a:bodyPr>
          <a:lstStyle/>
          <a:p>
            <a:r>
              <a:rPr lang="en-US" altLang="zh-CN" sz="3200" b="1" dirty="0">
                <a:latin typeface="+mj-lt"/>
                <a:ea typeface="黑体" charset="0"/>
                <a:cs typeface="黑体" charset="0"/>
              </a:rPr>
              <a:t>1.2</a:t>
            </a:r>
            <a:r>
              <a:rPr lang="zh-CN" altLang="en-US" sz="3200" b="1" dirty="0">
                <a:latin typeface="+mj-lt"/>
                <a:ea typeface="黑体" charset="0"/>
                <a:cs typeface="黑体" charset="0"/>
              </a:rPr>
              <a:t> </a:t>
            </a:r>
            <a:r>
              <a:rPr lang="en-US" altLang="zh-CN" sz="3200" b="1" dirty="0">
                <a:latin typeface="+mj-lt"/>
                <a:cs typeface="Times New Roman" panose="02020603050405020304" pitchFamily="18" charset="0"/>
              </a:rPr>
              <a:t>Introduction-thermodynamics &amp; kinetics</a:t>
            </a:r>
            <a:endParaRPr lang="en-US" altLang="zh-CN" sz="3200" b="1" dirty="0">
              <a:latin typeface="+mj-lt"/>
              <a:ea typeface="黑体" charset="0"/>
              <a:cs typeface="黑体" charset="0"/>
            </a:endParaRPr>
          </a:p>
        </p:txBody>
      </p:sp>
      <p:pic>
        <p:nvPicPr>
          <p:cNvPr id="17" name="图片 16">
            <a:extLst>
              <a:ext uri="{FF2B5EF4-FFF2-40B4-BE49-F238E27FC236}">
                <a16:creationId xmlns:a16="http://schemas.microsoft.com/office/drawing/2014/main" id="{D0B5C31D-04BA-CD47-150C-3E5E35A2F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42" y="1428679"/>
            <a:ext cx="4096322" cy="2657846"/>
          </a:xfrm>
          <a:prstGeom prst="rect">
            <a:avLst/>
          </a:prstGeom>
        </p:spPr>
      </p:pic>
      <p:pic>
        <p:nvPicPr>
          <p:cNvPr id="18" name="图片 17">
            <a:extLst>
              <a:ext uri="{FF2B5EF4-FFF2-40B4-BE49-F238E27FC236}">
                <a16:creationId xmlns:a16="http://schemas.microsoft.com/office/drawing/2014/main" id="{8425E02F-F355-6744-D285-F193E538F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056" y="1428679"/>
            <a:ext cx="3509123" cy="2600880"/>
          </a:xfrm>
          <a:prstGeom prst="rect">
            <a:avLst/>
          </a:prstGeom>
        </p:spPr>
      </p:pic>
      <p:sp>
        <p:nvSpPr>
          <p:cNvPr id="19" name="文本框 18">
            <a:extLst>
              <a:ext uri="{FF2B5EF4-FFF2-40B4-BE49-F238E27FC236}">
                <a16:creationId xmlns:a16="http://schemas.microsoft.com/office/drawing/2014/main" id="{F48B6DB3-A6C9-391A-6966-F7018127B148}"/>
              </a:ext>
            </a:extLst>
          </p:cNvPr>
          <p:cNvSpPr txBox="1"/>
          <p:nvPr/>
        </p:nvSpPr>
        <p:spPr>
          <a:xfrm>
            <a:off x="356141" y="4196293"/>
            <a:ext cx="6097772" cy="1200329"/>
          </a:xfrm>
          <a:prstGeom prst="rect">
            <a:avLst/>
          </a:prstGeom>
          <a:noFill/>
        </p:spPr>
        <p:txBody>
          <a:bodyPr wrap="square">
            <a:spAutoFit/>
          </a:bodyPr>
          <a:lstStyle/>
          <a:p>
            <a:pPr algn="l"/>
            <a:r>
              <a:rPr lang="en-US" altLang="zh-CN" b="0" i="0" dirty="0">
                <a:effectLst/>
                <a:latin typeface="Times New Roman" panose="02020603050405020304" pitchFamily="18" charset="0"/>
                <a:ea typeface="Microsoft YaHei" panose="020B0503020204020204" pitchFamily="34" charset="-122"/>
                <a:cs typeface="Times New Roman" panose="02020603050405020304" pitchFamily="18" charset="0"/>
              </a:rPr>
              <a:t>Thermodynamics can tell you only that a reaction should go because the products are more stable.</a:t>
            </a:r>
          </a:p>
          <a:p>
            <a:pPr algn="l"/>
            <a:endParaRPr lang="en-US" altLang="zh-CN" b="0" i="0" dirty="0">
              <a:solidFill>
                <a:srgbClr val="66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b="0" i="0" dirty="0">
                <a:solidFill>
                  <a:srgbClr val="660000"/>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K is independent of the reaction mechanism.</a:t>
            </a:r>
          </a:p>
        </p:txBody>
      </p:sp>
      <p:sp>
        <p:nvSpPr>
          <p:cNvPr id="20" name="文本框 19">
            <a:extLst>
              <a:ext uri="{FF2B5EF4-FFF2-40B4-BE49-F238E27FC236}">
                <a16:creationId xmlns:a16="http://schemas.microsoft.com/office/drawing/2014/main" id="{6AFF09B0-90A4-109A-D127-8585B14145BA}"/>
              </a:ext>
            </a:extLst>
          </p:cNvPr>
          <p:cNvSpPr txBox="1"/>
          <p:nvPr/>
        </p:nvSpPr>
        <p:spPr>
          <a:xfrm>
            <a:off x="6584261" y="4085911"/>
            <a:ext cx="4840472" cy="1200329"/>
          </a:xfrm>
          <a:prstGeom prst="rect">
            <a:avLst/>
          </a:prstGeom>
          <a:noFill/>
        </p:spPr>
        <p:txBody>
          <a:bodyPr wrap="square">
            <a:spAutoFit/>
          </a:bodyPr>
          <a:lstStyle/>
          <a:p>
            <a:r>
              <a:rPr lang="en-US" altLang="zh-CN" b="0" i="0" dirty="0">
                <a:effectLst/>
                <a:latin typeface="Times New Roman" panose="02020603050405020304" pitchFamily="18" charset="0"/>
                <a:ea typeface="Microsoft YaHei" panose="020B0503020204020204" pitchFamily="34" charset="-122"/>
                <a:cs typeface="Times New Roman" panose="02020603050405020304" pitchFamily="18" charset="0"/>
              </a:rPr>
              <a:t>Kinetics, on the other hand, can tell you how fast the reaction will go but doesn't tell you anything about the final state of things once it gets there.</a:t>
            </a:r>
          </a:p>
          <a:p>
            <a:endParaRPr lang="en-US" altLang="zh-CN" b="0" i="0" dirty="0">
              <a:solidFill>
                <a:srgbClr val="660000"/>
              </a:solidFill>
              <a:effectLst/>
              <a:latin typeface="Microsoft YaHei" panose="020B0503020204020204" pitchFamily="34" charset="-122"/>
              <a:ea typeface="Microsoft YaHei" panose="020B0503020204020204" pitchFamily="34" charset="-122"/>
            </a:endParaRPr>
          </a:p>
        </p:txBody>
      </p:sp>
      <p:sp>
        <p:nvSpPr>
          <p:cNvPr id="21" name="Rectangle 2">
            <a:extLst>
              <a:ext uri="{FF2B5EF4-FFF2-40B4-BE49-F238E27FC236}">
                <a16:creationId xmlns:a16="http://schemas.microsoft.com/office/drawing/2014/main" id="{20CF8419-1782-01D6-95FE-4411CA10FD4D}"/>
              </a:ext>
            </a:extLst>
          </p:cNvPr>
          <p:cNvSpPr>
            <a:spLocks noChangeArrowheads="1"/>
          </p:cNvSpPr>
          <p:nvPr/>
        </p:nvSpPr>
        <p:spPr bwMode="auto">
          <a:xfrm>
            <a:off x="2779230" y="4304196"/>
            <a:ext cx="12192000" cy="0"/>
          </a:xfrm>
          <a:prstGeom prst="rect">
            <a:avLst/>
          </a:prstGeom>
          <a:solidFill>
            <a:srgbClr val="F8F5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rgbClr val="660000"/>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22" name="表格 21">
            <a:extLst>
              <a:ext uri="{FF2B5EF4-FFF2-40B4-BE49-F238E27FC236}">
                <a16:creationId xmlns:a16="http://schemas.microsoft.com/office/drawing/2014/main" id="{F59A72BC-9A34-A761-9C73-4E5B3C6B2A81}"/>
              </a:ext>
            </a:extLst>
          </p:cNvPr>
          <p:cNvGraphicFramePr>
            <a:graphicFrameLocks noGrp="1"/>
          </p:cNvGraphicFramePr>
          <p:nvPr/>
        </p:nvGraphicFramePr>
        <p:xfrm>
          <a:off x="6584261" y="5082721"/>
          <a:ext cx="5619750" cy="956310"/>
        </p:xfrm>
        <a:graphic>
          <a:graphicData uri="http://schemas.openxmlformats.org/drawingml/2006/table">
            <a:tbl>
              <a:tblPr/>
              <a:tblGrid>
                <a:gridCol w="5619750">
                  <a:extLst>
                    <a:ext uri="{9D8B030D-6E8A-4147-A177-3AD203B41FA5}">
                      <a16:colId xmlns:a16="http://schemas.microsoft.com/office/drawing/2014/main" val="2573929432"/>
                    </a:ext>
                  </a:extLst>
                </a:gridCol>
              </a:tblGrid>
              <a:tr h="0">
                <a:tc>
                  <a:txBody>
                    <a:bodyPr/>
                    <a:lstStyle/>
                    <a:p>
                      <a:r>
                        <a:rPr lang="en-US" dirty="0">
                          <a:latin typeface="Times New Roman" panose="02020603050405020304" pitchFamily="18" charset="0"/>
                          <a:cs typeface="Times New Roman" panose="02020603050405020304" pitchFamily="18" charset="0"/>
                        </a:rPr>
                        <a:t>Rate constant changes with T and with catalyst. A catalyst would change the activation energy for the rate-determining step.</a:t>
                      </a:r>
                    </a:p>
                  </a:txBody>
                  <a:tcPr marL="66675" marR="66675" marT="66675" marB="66675">
                    <a:lnL>
                      <a:noFill/>
                    </a:lnL>
                    <a:lnR>
                      <a:noFill/>
                    </a:lnR>
                    <a:lnT>
                      <a:noFill/>
                    </a:lnT>
                    <a:lnB>
                      <a:noFill/>
                    </a:lnB>
                  </a:tcPr>
                </a:tc>
                <a:extLst>
                  <a:ext uri="{0D108BD9-81ED-4DB2-BD59-A6C34878D82A}">
                    <a16:rowId xmlns:a16="http://schemas.microsoft.com/office/drawing/2014/main" val="3140257689"/>
                  </a:ext>
                </a:extLst>
              </a:tr>
            </a:tbl>
          </a:graphicData>
        </a:graphic>
      </p:graphicFrame>
      <p:sp>
        <p:nvSpPr>
          <p:cNvPr id="23" name="Rectangle 3">
            <a:extLst>
              <a:ext uri="{FF2B5EF4-FFF2-40B4-BE49-F238E27FC236}">
                <a16:creationId xmlns:a16="http://schemas.microsoft.com/office/drawing/2014/main" id="{0DF7FDB0-BD67-C0B1-AD07-F3D2B2D4BE97}"/>
              </a:ext>
            </a:extLst>
          </p:cNvPr>
          <p:cNvSpPr>
            <a:spLocks noChangeArrowheads="1"/>
          </p:cNvSpPr>
          <p:nvPr/>
        </p:nvSpPr>
        <p:spPr bwMode="auto">
          <a:xfrm>
            <a:off x="2779230" y="4029559"/>
            <a:ext cx="12192000" cy="0"/>
          </a:xfrm>
          <a:prstGeom prst="rect">
            <a:avLst/>
          </a:prstGeom>
          <a:solidFill>
            <a:srgbClr val="F8F5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rgbClr val="660000"/>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25" name="图片 24">
            <a:extLst>
              <a:ext uri="{FF2B5EF4-FFF2-40B4-BE49-F238E27FC236}">
                <a16:creationId xmlns:a16="http://schemas.microsoft.com/office/drawing/2014/main" id="{5C6461FE-9906-7D2A-65E7-330EEF62E8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634" y="2800074"/>
            <a:ext cx="2419688" cy="381053"/>
          </a:xfrm>
          <a:prstGeom prst="rect">
            <a:avLst/>
          </a:prstGeom>
        </p:spPr>
      </p:pic>
      <p:sp>
        <p:nvSpPr>
          <p:cNvPr id="26" name="文本框 25">
            <a:extLst>
              <a:ext uri="{FF2B5EF4-FFF2-40B4-BE49-F238E27FC236}">
                <a16:creationId xmlns:a16="http://schemas.microsoft.com/office/drawing/2014/main" id="{F0C0A135-798A-A62A-B890-790035244DA9}"/>
              </a:ext>
            </a:extLst>
          </p:cNvPr>
          <p:cNvSpPr txBox="1"/>
          <p:nvPr/>
        </p:nvSpPr>
        <p:spPr>
          <a:xfrm>
            <a:off x="7566887" y="6394397"/>
            <a:ext cx="609777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hlinkClick r:id="rId6"/>
              </a:rPr>
              <a:t>Thermodynamics and Kinetics (stanford.edu)</a:t>
            </a:r>
            <a:endParaRPr lang="zh-CN" altLang="en-US"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708373B2-23F6-3E93-CF09-D4981F1946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4136" y="2738152"/>
            <a:ext cx="1895740" cy="504895"/>
          </a:xfrm>
          <a:prstGeom prst="rect">
            <a:avLst/>
          </a:prstGeom>
        </p:spPr>
      </p:pic>
    </p:spTree>
    <p:extLst>
      <p:ext uri="{BB962C8B-B14F-4D97-AF65-F5344CB8AC3E}">
        <p14:creationId xmlns:p14="http://schemas.microsoft.com/office/powerpoint/2010/main" val="811098286"/>
      </p:ext>
    </p:extLst>
  </p:cSld>
  <p:clrMapOvr>
    <a:masterClrMapping/>
  </p:clrMapOvr>
  <mc:AlternateContent xmlns:mc="http://schemas.openxmlformats.org/markup-compatibility/2006" xmlns:p14="http://schemas.microsoft.com/office/powerpoint/2010/main">
    <mc:Choice Requires="p14">
      <p:transition spd="slow" p14:dur="2000" advTm="44715"/>
    </mc:Choice>
    <mc:Fallback xmlns="">
      <p:transition spd="slow" advTm="4471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灯片编号占位符 1"/>
          <p:cNvSpPr>
            <a:spLocks noGrp="1"/>
          </p:cNvSpPr>
          <p:nvPr>
            <p:ph type="sldNum" sz="quarter" idx="12"/>
          </p:nvPr>
        </p:nvSpPr>
        <p:spPr/>
        <p:txBody>
          <a:bodyPr/>
          <a:lstStyle/>
          <a:p>
            <a:fld id="{5B8AC867-72ED-42EA-92C6-36FC511EE56C}" type="slidenum">
              <a:rPr lang="zh-CN" altLang="en-US" smtClean="0"/>
              <a:t>18</a:t>
            </a:fld>
            <a:endParaRPr lang="zh-CN" altLang="en-US" dirty="0"/>
          </a:p>
        </p:txBody>
      </p:sp>
      <p:sp>
        <p:nvSpPr>
          <p:cNvPr id="6" name="TextBox 2"/>
          <p:cNvSpPr txBox="1"/>
          <p:nvPr/>
        </p:nvSpPr>
        <p:spPr>
          <a:xfrm>
            <a:off x="0" y="166809"/>
            <a:ext cx="12192000" cy="707886"/>
          </a:xfrm>
          <a:prstGeom prst="rect">
            <a:avLst/>
          </a:prstGeom>
          <a:noFill/>
        </p:spPr>
        <p:txBody>
          <a:bodyPr wrap="square" rtlCol="0">
            <a:spAutoFit/>
          </a:bodyPr>
          <a:lstStyle/>
          <a:p>
            <a:pPr algn="ctr"/>
            <a:r>
              <a:rPr lang="zh-CN" altLang="en-US" sz="4000" b="1" dirty="0">
                <a:solidFill>
                  <a:srgbClr val="C00000"/>
                </a:solidFill>
                <a:latin typeface="黑体" pitchFamily="49" charset="-122"/>
                <a:ea typeface="黑体" pitchFamily="49" charset="-122"/>
              </a:rPr>
              <a:t> </a:t>
            </a:r>
            <a:r>
              <a:rPr lang="en-US" altLang="zh-CN" sz="4000" b="1" dirty="0">
                <a:solidFill>
                  <a:srgbClr val="C00000"/>
                </a:solidFill>
                <a:latin typeface="黑体" pitchFamily="49" charset="-122"/>
                <a:ea typeface="黑体" pitchFamily="49" charset="-122"/>
              </a:rPr>
              <a:t>Content</a:t>
            </a:r>
            <a:endParaRPr lang="zh-CN" altLang="en-US" sz="4000" b="1" dirty="0">
              <a:solidFill>
                <a:srgbClr val="C00000"/>
              </a:solidFill>
              <a:latin typeface="黑体" pitchFamily="49" charset="-122"/>
              <a:ea typeface="黑体" pitchFamily="49" charset="-122"/>
            </a:endParaRPr>
          </a:p>
        </p:txBody>
      </p:sp>
      <p:sp>
        <p:nvSpPr>
          <p:cNvPr id="8" name="文本框 7">
            <a:extLst>
              <a:ext uri="{FF2B5EF4-FFF2-40B4-BE49-F238E27FC236}">
                <a16:creationId xmlns:a16="http://schemas.microsoft.com/office/drawing/2014/main" id="{D4FB79FF-EC9A-B9A9-BF78-83AB352DB9A7}"/>
              </a:ext>
            </a:extLst>
          </p:cNvPr>
          <p:cNvSpPr txBox="1"/>
          <p:nvPr/>
        </p:nvSpPr>
        <p:spPr>
          <a:xfrm>
            <a:off x="7860069" y="3429000"/>
            <a:ext cx="4244261" cy="2308324"/>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3.1 Plain MD</a:t>
            </a:r>
          </a:p>
          <a:p>
            <a:r>
              <a:rPr lang="en-US" altLang="zh-CN" dirty="0">
                <a:latin typeface="Times New Roman" panose="02020603050405020304" pitchFamily="18" charset="0"/>
                <a:cs typeface="Times New Roman" panose="02020603050405020304" pitchFamily="18" charset="0"/>
              </a:rPr>
              <a:t>3.2 Markov state model </a:t>
            </a:r>
          </a:p>
          <a:p>
            <a:r>
              <a:rPr lang="en-US" altLang="zh-CN" dirty="0">
                <a:latin typeface="Times New Roman" panose="02020603050405020304" pitchFamily="18" charset="0"/>
                <a:cs typeface="Times New Roman" panose="02020603050405020304" pitchFamily="18" charset="0"/>
              </a:rPr>
              <a:t>3.2 Others</a:t>
            </a:r>
          </a:p>
          <a:p>
            <a:pPr marL="285750" indent="-285750">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Von </a:t>
            </a:r>
            <a:r>
              <a:rPr lang="en-US" altLang="zh-CN" dirty="0">
                <a:latin typeface="Times New Roman" panose="02020603050405020304" pitchFamily="18" charset="0"/>
                <a:cs typeface="Times New Roman" panose="02020603050405020304" pitchFamily="18" charset="0"/>
              </a:rPr>
              <a:t>M</a:t>
            </a:r>
            <a:r>
              <a:rPr lang="en-US" altLang="zh-CN" sz="1800" dirty="0">
                <a:latin typeface="Times New Roman" panose="02020603050405020304" pitchFamily="18" charset="0"/>
                <a:cs typeface="Times New Roman" panose="02020603050405020304" pitchFamily="18" charset="0"/>
              </a:rPr>
              <a:t>ises−Fisher exit distributions</a:t>
            </a:r>
          </a:p>
          <a:p>
            <a:pPr marL="285750" indent="-285750">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Poisson </a:t>
            </a:r>
            <a:r>
              <a:rPr lang="en-US" altLang="zh-CN" sz="1800" dirty="0" err="1">
                <a:latin typeface="Times New Roman" panose="02020603050405020304" pitchFamily="18" charset="0"/>
                <a:cs typeface="Times New Roman" panose="02020603050405020304" pitchFamily="18" charset="0"/>
              </a:rPr>
              <a:t>distribuion</a:t>
            </a: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Machine learning</a:t>
            </a: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96575613-9607-EADC-1AAF-5CE9F41915F8}"/>
              </a:ext>
            </a:extLst>
          </p:cNvPr>
          <p:cNvSpPr txBox="1"/>
          <p:nvPr/>
        </p:nvSpPr>
        <p:spPr>
          <a:xfrm>
            <a:off x="1377354" y="1901644"/>
            <a:ext cx="6702958" cy="3816429"/>
          </a:xfrm>
          <a:prstGeom prst="rect">
            <a:avLst/>
          </a:prstGeom>
          <a:noFill/>
        </p:spPr>
        <p:txBody>
          <a:bodyPr wrap="square" rtlCol="0">
            <a:spAutoFit/>
          </a:bodyPr>
          <a:lstStyle/>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1.Introduction</a:t>
            </a:r>
          </a:p>
          <a:p>
            <a:endPar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2. Methods for LPB thermodynamics</a:t>
            </a:r>
          </a:p>
          <a:p>
            <a:endParaRPr lang="en-US" altLang="zh-CN" sz="3000" b="1" dirty="0">
              <a:latin typeface="Times New Roman" panose="02020603050405020304" pitchFamily="18" charset="0"/>
              <a:cs typeface="Times New Roman" panose="02020603050405020304" pitchFamily="18" charset="0"/>
            </a:endParaRPr>
          </a:p>
          <a:p>
            <a:r>
              <a:rPr lang="en-US" altLang="zh-CN" sz="3000" b="1" dirty="0">
                <a:latin typeface="Times New Roman" panose="02020603050405020304" pitchFamily="18" charset="0"/>
                <a:cs typeface="Times New Roman" panose="02020603050405020304" pitchFamily="18" charset="0"/>
              </a:rPr>
              <a:t>3.Methods for LPB kinetics</a:t>
            </a:r>
          </a:p>
          <a:p>
            <a:r>
              <a:rPr lang="en-US" altLang="zh-CN" sz="3200" b="1" dirty="0">
                <a:latin typeface="Times New Roman" panose="02020603050405020304" pitchFamily="18" charset="0"/>
                <a:cs typeface="Times New Roman" panose="02020603050405020304" pitchFamily="18" charset="0"/>
              </a:rPr>
              <a:t>(</a:t>
            </a:r>
            <a:r>
              <a:rPr lang="en-US" altLang="zh-CN" sz="3200" b="1" dirty="0" err="1">
                <a:latin typeface="Times New Roman" panose="02020603050405020304" pitchFamily="18" charset="0"/>
                <a:cs typeface="Times New Roman" panose="02020603050405020304" pitchFamily="18" charset="0"/>
              </a:rPr>
              <a:t>MD+Statistic</a:t>
            </a:r>
            <a:r>
              <a:rPr lang="en-US" altLang="zh-CN" sz="3200" b="1" dirty="0">
                <a:latin typeface="Times New Roman" panose="02020603050405020304" pitchFamily="18" charset="0"/>
                <a:cs typeface="Times New Roman" panose="02020603050405020304" pitchFamily="18" charset="0"/>
              </a:rPr>
              <a:t> model)</a:t>
            </a:r>
          </a:p>
          <a:p>
            <a:endParaRPr lang="en-US" altLang="zh-CN" sz="3000" b="1" dirty="0">
              <a:latin typeface="Times New Roman" panose="02020603050405020304" pitchFamily="18" charset="0"/>
              <a:cs typeface="Times New Roman" panose="02020603050405020304" pitchFamily="18" charset="0"/>
            </a:endParaRPr>
          </a:p>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4.Summary</a:t>
            </a:r>
          </a:p>
        </p:txBody>
      </p:sp>
    </p:spTree>
    <p:extLst>
      <p:ext uri="{BB962C8B-B14F-4D97-AF65-F5344CB8AC3E}">
        <p14:creationId xmlns:p14="http://schemas.microsoft.com/office/powerpoint/2010/main" val="125049150"/>
      </p:ext>
    </p:extLst>
  </p:cSld>
  <p:clrMapOvr>
    <a:masterClrMapping/>
  </p:clrMapOvr>
  <mc:AlternateContent xmlns:mc="http://schemas.openxmlformats.org/markup-compatibility/2006" xmlns:p14="http://schemas.microsoft.com/office/powerpoint/2010/main">
    <mc:Choice Requires="p14">
      <p:transition p14:dur="0" advTm="3404"/>
    </mc:Choice>
    <mc:Fallback xmlns="">
      <p:transition advTm="34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19</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标题 1">
            <a:extLst>
              <a:ext uri="{FF2B5EF4-FFF2-40B4-BE49-F238E27FC236}">
                <a16:creationId xmlns:a16="http://schemas.microsoft.com/office/drawing/2014/main" id="{A257B051-B593-A193-E1AA-B8BBB5BF07F5}"/>
              </a:ext>
            </a:extLst>
          </p:cNvPr>
          <p:cNvSpPr txBox="1">
            <a:spLocks/>
          </p:cNvSpPr>
          <p:nvPr/>
        </p:nvSpPr>
        <p:spPr>
          <a:xfrm>
            <a:off x="285089" y="154412"/>
            <a:ext cx="10515600" cy="676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3.1 Plain MD</a:t>
            </a:r>
            <a:endParaRPr lang="zh-CN" altLang="en-US" sz="4000" b="1"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C506C49E-7B90-44D7-8D8A-BC288817ED9A}"/>
              </a:ext>
            </a:extLst>
          </p:cNvPr>
          <p:cNvSpPr txBox="1"/>
          <p:nvPr/>
        </p:nvSpPr>
        <p:spPr>
          <a:xfrm>
            <a:off x="2017745" y="2584786"/>
            <a:ext cx="8479194" cy="923330"/>
          </a:xfrm>
          <a:prstGeom prst="rect">
            <a:avLst/>
          </a:prstGeom>
          <a:noFill/>
        </p:spPr>
        <p:txBody>
          <a:bodyPr wrap="square">
            <a:spAutoFit/>
          </a:bodyPr>
          <a:lstStyle/>
          <a:p>
            <a:r>
              <a:rPr lang="en-US" altLang="zh-CN" dirty="0"/>
              <a:t>Plain brute force MD can be employed to sample ligand binding mechanism, especially using the latest hardware architectures. In fact, there are examples of microsecond and millisecond timescale MD calculations able to describe ligand binding to different targets.</a:t>
            </a:r>
            <a:endParaRPr lang="zh-CN" altLang="en-US" dirty="0"/>
          </a:p>
        </p:txBody>
      </p:sp>
      <p:sp>
        <p:nvSpPr>
          <p:cNvPr id="16" name="文本框 15">
            <a:extLst>
              <a:ext uri="{FF2B5EF4-FFF2-40B4-BE49-F238E27FC236}">
                <a16:creationId xmlns:a16="http://schemas.microsoft.com/office/drawing/2014/main" id="{9AABD928-9226-1143-0E96-566183158C2F}"/>
              </a:ext>
            </a:extLst>
          </p:cNvPr>
          <p:cNvSpPr txBox="1"/>
          <p:nvPr/>
        </p:nvSpPr>
        <p:spPr>
          <a:xfrm>
            <a:off x="6085116" y="4559949"/>
            <a:ext cx="6106884" cy="923330"/>
          </a:xfrm>
          <a:prstGeom prst="rect">
            <a:avLst/>
          </a:prstGeom>
          <a:noFill/>
        </p:spPr>
        <p:txBody>
          <a:bodyPr wrap="square">
            <a:spAutoFit/>
          </a:bodyPr>
          <a:lstStyle/>
          <a:p>
            <a:r>
              <a:rPr lang="de-DE" altLang="zh-CN" b="0" i="1" dirty="0">
                <a:solidFill>
                  <a:srgbClr val="000000"/>
                </a:solidFill>
                <a:effectLst/>
                <a:latin typeface="+mj-lt"/>
              </a:rPr>
              <a:t>J. Am. Chem. Soc.</a:t>
            </a:r>
            <a:r>
              <a:rPr lang="de-DE" altLang="zh-CN" b="0" i="0" dirty="0">
                <a:solidFill>
                  <a:srgbClr val="000000"/>
                </a:solidFill>
                <a:effectLst/>
                <a:latin typeface="+mj-lt"/>
              </a:rPr>
              <a:t> 2011, 133, 24, 9181–9183</a:t>
            </a:r>
          </a:p>
          <a:p>
            <a:r>
              <a:rPr lang="pl-PL" altLang="zh-CN" b="0" i="0" dirty="0">
                <a:solidFill>
                  <a:srgbClr val="212121"/>
                </a:solidFill>
                <a:effectLst/>
                <a:latin typeface="+mj-lt"/>
              </a:rPr>
              <a:t>Proc Natl Acad Sci U S A. 2011 Nov 15;108(46):18684-9</a:t>
            </a:r>
            <a:endParaRPr lang="de-DE" altLang="zh-CN" dirty="0">
              <a:solidFill>
                <a:srgbClr val="000000"/>
              </a:solidFill>
              <a:latin typeface="+mj-lt"/>
            </a:endParaRPr>
          </a:p>
          <a:p>
            <a:r>
              <a:rPr lang="de-DE" altLang="zh-CN" dirty="0">
                <a:solidFill>
                  <a:srgbClr val="000000"/>
                </a:solidFill>
                <a:latin typeface="Roboto" panose="02000000000000000000" pitchFamily="2" charset="0"/>
              </a:rPr>
              <a:t>......</a:t>
            </a:r>
            <a:endParaRPr lang="zh-CN" altLang="en-US" dirty="0"/>
          </a:p>
        </p:txBody>
      </p:sp>
    </p:spTree>
    <p:extLst>
      <p:ext uri="{BB962C8B-B14F-4D97-AF65-F5344CB8AC3E}">
        <p14:creationId xmlns:p14="http://schemas.microsoft.com/office/powerpoint/2010/main" val="3517352418"/>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灯片编号占位符 1"/>
          <p:cNvSpPr>
            <a:spLocks noGrp="1"/>
          </p:cNvSpPr>
          <p:nvPr>
            <p:ph type="sldNum" sz="quarter" idx="12"/>
          </p:nvPr>
        </p:nvSpPr>
        <p:spPr/>
        <p:txBody>
          <a:bodyPr/>
          <a:lstStyle/>
          <a:p>
            <a:fld id="{5B8AC867-72ED-42EA-92C6-36FC511EE56C}" type="slidenum">
              <a:rPr lang="zh-CN" altLang="en-US" smtClean="0"/>
              <a:t>2</a:t>
            </a:fld>
            <a:endParaRPr lang="zh-CN" altLang="en-US" dirty="0"/>
          </a:p>
        </p:txBody>
      </p:sp>
      <p:sp>
        <p:nvSpPr>
          <p:cNvPr id="6" name="TextBox 2"/>
          <p:cNvSpPr txBox="1"/>
          <p:nvPr/>
        </p:nvSpPr>
        <p:spPr>
          <a:xfrm>
            <a:off x="0" y="166809"/>
            <a:ext cx="12192000" cy="707886"/>
          </a:xfrm>
          <a:prstGeom prst="rect">
            <a:avLst/>
          </a:prstGeom>
          <a:noFill/>
        </p:spPr>
        <p:txBody>
          <a:bodyPr wrap="square" rtlCol="0">
            <a:spAutoFit/>
          </a:bodyPr>
          <a:lstStyle/>
          <a:p>
            <a:pPr algn="ctr"/>
            <a:r>
              <a:rPr lang="zh-CN" altLang="en-US" sz="4000" b="1" dirty="0">
                <a:solidFill>
                  <a:srgbClr val="C00000"/>
                </a:solidFill>
                <a:latin typeface="黑体" pitchFamily="49" charset="-122"/>
                <a:ea typeface="黑体" pitchFamily="49" charset="-122"/>
              </a:rPr>
              <a:t> </a:t>
            </a:r>
            <a:r>
              <a:rPr lang="en-US" altLang="zh-CN" sz="4000" b="1" dirty="0">
                <a:solidFill>
                  <a:srgbClr val="C00000"/>
                </a:solidFill>
                <a:latin typeface="黑体" pitchFamily="49" charset="-122"/>
                <a:ea typeface="黑体" pitchFamily="49" charset="-122"/>
              </a:rPr>
              <a:t>Content</a:t>
            </a:r>
            <a:endParaRPr lang="zh-CN" altLang="en-US" sz="4000" b="1" dirty="0">
              <a:solidFill>
                <a:srgbClr val="C00000"/>
              </a:solidFill>
              <a:latin typeface="黑体" pitchFamily="49" charset="-122"/>
              <a:ea typeface="黑体" pitchFamily="49" charset="-122"/>
            </a:endParaRPr>
          </a:p>
        </p:txBody>
      </p:sp>
      <p:sp>
        <p:nvSpPr>
          <p:cNvPr id="3" name="文本框 2">
            <a:extLst>
              <a:ext uri="{FF2B5EF4-FFF2-40B4-BE49-F238E27FC236}">
                <a16:creationId xmlns:a16="http://schemas.microsoft.com/office/drawing/2014/main" id="{BB214231-6D98-A860-9DF9-9180D66A829A}"/>
              </a:ext>
            </a:extLst>
          </p:cNvPr>
          <p:cNvSpPr txBox="1"/>
          <p:nvPr/>
        </p:nvSpPr>
        <p:spPr>
          <a:xfrm>
            <a:off x="2618324" y="1767006"/>
            <a:ext cx="7836195" cy="3323987"/>
          </a:xfrm>
          <a:prstGeom prst="rect">
            <a:avLst/>
          </a:prstGeom>
          <a:noFill/>
        </p:spPr>
        <p:txBody>
          <a:bodyPr wrap="square" rtlCol="0">
            <a:spAutoFit/>
          </a:bodyPr>
          <a:lstStyle/>
          <a:p>
            <a:r>
              <a:rPr lang="en-US" altLang="zh-CN" sz="3000" b="1" dirty="0">
                <a:latin typeface="Times New Roman" panose="02020603050405020304" pitchFamily="18" charset="0"/>
                <a:cs typeface="Times New Roman" panose="02020603050405020304" pitchFamily="18" charset="0"/>
              </a:rPr>
              <a:t>1.Introduction</a:t>
            </a:r>
          </a:p>
          <a:p>
            <a:endParaRPr lang="en-US" altLang="zh-CN" sz="3000" b="1" dirty="0">
              <a:latin typeface="Times New Roman" panose="02020603050405020304" pitchFamily="18" charset="0"/>
              <a:cs typeface="Times New Roman" panose="02020603050405020304" pitchFamily="18" charset="0"/>
            </a:endParaRPr>
          </a:p>
          <a:p>
            <a:r>
              <a:rPr lang="en-US" altLang="zh-CN" sz="3000" b="1" dirty="0">
                <a:latin typeface="Times New Roman" panose="02020603050405020304" pitchFamily="18" charset="0"/>
                <a:cs typeface="Times New Roman" panose="02020603050405020304" pitchFamily="18" charset="0"/>
              </a:rPr>
              <a:t>2.Methods for LPB thermodynamics</a:t>
            </a:r>
          </a:p>
          <a:p>
            <a:endParaRPr lang="en-US" altLang="zh-CN" sz="3000" b="1" dirty="0">
              <a:latin typeface="Times New Roman" panose="02020603050405020304" pitchFamily="18" charset="0"/>
              <a:cs typeface="Times New Roman" panose="02020603050405020304" pitchFamily="18" charset="0"/>
            </a:endParaRPr>
          </a:p>
          <a:p>
            <a:r>
              <a:rPr lang="en-US" altLang="zh-CN" sz="3000" b="1" dirty="0">
                <a:latin typeface="Times New Roman" panose="02020603050405020304" pitchFamily="18" charset="0"/>
                <a:cs typeface="Times New Roman" panose="02020603050405020304" pitchFamily="18" charset="0"/>
              </a:rPr>
              <a:t>3.</a:t>
            </a:r>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altLang="zh-CN" sz="3000" b="1" dirty="0">
                <a:latin typeface="Times New Roman" panose="02020603050405020304" pitchFamily="18" charset="0"/>
                <a:cs typeface="Times New Roman" panose="02020603050405020304" pitchFamily="18" charset="0"/>
              </a:rPr>
              <a:t>Methods for LPB kinetics</a:t>
            </a:r>
          </a:p>
          <a:p>
            <a:endParaRPr lang="en-US" altLang="zh-CN" sz="3000" b="1" dirty="0">
              <a:latin typeface="Times New Roman" panose="02020603050405020304" pitchFamily="18" charset="0"/>
              <a:cs typeface="Times New Roman" panose="02020603050405020304" pitchFamily="18" charset="0"/>
            </a:endParaRPr>
          </a:p>
          <a:p>
            <a:r>
              <a:rPr lang="en-US" altLang="zh-CN" sz="3000" b="1" dirty="0">
                <a:latin typeface="Times New Roman" panose="02020603050405020304" pitchFamily="18" charset="0"/>
                <a:cs typeface="Times New Roman" panose="02020603050405020304" pitchFamily="18" charset="0"/>
              </a:rPr>
              <a:t>4.Summary</a:t>
            </a:r>
          </a:p>
        </p:txBody>
      </p:sp>
    </p:spTree>
    <p:extLst>
      <p:ext uri="{BB962C8B-B14F-4D97-AF65-F5344CB8AC3E}">
        <p14:creationId xmlns:p14="http://schemas.microsoft.com/office/powerpoint/2010/main" val="926884868"/>
      </p:ext>
    </p:extLst>
  </p:cSld>
  <p:clrMapOvr>
    <a:masterClrMapping/>
  </p:clrMapOvr>
  <mc:AlternateContent xmlns:mc="http://schemas.openxmlformats.org/markup-compatibility/2006" xmlns:p14="http://schemas.microsoft.com/office/powerpoint/2010/main">
    <mc:Choice Requires="p14">
      <p:transition p14:dur="0" advTm="3404"/>
    </mc:Choice>
    <mc:Fallback xmlns="">
      <p:transition advTm="34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20</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标题 1">
            <a:extLst>
              <a:ext uri="{FF2B5EF4-FFF2-40B4-BE49-F238E27FC236}">
                <a16:creationId xmlns:a16="http://schemas.microsoft.com/office/drawing/2014/main" id="{DC0369CA-A6D5-08A2-4EEB-D84C6CBF873A}"/>
              </a:ext>
            </a:extLst>
          </p:cNvPr>
          <p:cNvSpPr txBox="1">
            <a:spLocks/>
          </p:cNvSpPr>
          <p:nvPr/>
        </p:nvSpPr>
        <p:spPr>
          <a:xfrm>
            <a:off x="285089" y="154412"/>
            <a:ext cx="10515600" cy="676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3.2 Markov state model (MSM)</a:t>
            </a:r>
          </a:p>
          <a:p>
            <a:endParaRPr lang="zh-CN" altLang="en-US" sz="4000" b="1"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AB28E90-EB13-30DB-AF1E-237D40E6CAF0}"/>
              </a:ext>
            </a:extLst>
          </p:cNvPr>
          <p:cNvSpPr txBox="1"/>
          <p:nvPr/>
        </p:nvSpPr>
        <p:spPr>
          <a:xfrm>
            <a:off x="5504776" y="4997256"/>
            <a:ext cx="4616210"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rPr>
              <a:t>simple method to estimate transition rate</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46D3C236-912E-B887-4443-B57F554DD52A}"/>
              </a:ext>
            </a:extLst>
          </p:cNvPr>
          <p:cNvSpPr txBox="1"/>
          <p:nvPr/>
        </p:nvSpPr>
        <p:spPr>
          <a:xfrm>
            <a:off x="5504776" y="5475095"/>
            <a:ext cx="5571461"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rPr>
              <a:t>the way the trajectory partitioned into </a:t>
            </a:r>
            <a:r>
              <a:rPr lang="en-US" altLang="zh-CN" dirty="0" err="1">
                <a:solidFill>
                  <a:srgbClr val="FF0000"/>
                </a:solidFill>
              </a:rPr>
              <a:t>macrostates</a:t>
            </a:r>
            <a:r>
              <a:rPr lang="en-US" altLang="zh-CN" dirty="0">
                <a:solidFill>
                  <a:srgbClr val="FF0000"/>
                </a:solidFill>
              </a:rPr>
              <a:t> </a:t>
            </a:r>
            <a:endParaRPr lang="en-US" altLang="zh-CN"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solidFill>
                  <a:srgbClr val="FF0000"/>
                </a:solidFill>
              </a:rPr>
              <a:t>the choice of the direction of the force not trivial</a:t>
            </a:r>
            <a:endParaRPr lang="zh-CN" altLang="en-US" dirty="0">
              <a:solidFill>
                <a:srgbClr val="FF0000"/>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3B6C78E0-3FDB-D08D-A273-E8283F79A1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9726" y="1206058"/>
            <a:ext cx="1346200" cy="380365"/>
          </a:xfrm>
          <a:prstGeom prst="rect">
            <a:avLst/>
          </a:prstGeom>
          <a:noFill/>
          <a:ln>
            <a:noFill/>
          </a:ln>
        </p:spPr>
      </p:pic>
      <p:pic>
        <p:nvPicPr>
          <p:cNvPr id="11" name="图片 10">
            <a:extLst>
              <a:ext uri="{FF2B5EF4-FFF2-40B4-BE49-F238E27FC236}">
                <a16:creationId xmlns:a16="http://schemas.microsoft.com/office/drawing/2014/main" id="{09AB5E21-DA98-5CC0-554D-B86FDA879B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37" y="2168072"/>
            <a:ext cx="2937777" cy="2029871"/>
          </a:xfrm>
          <a:prstGeom prst="rect">
            <a:avLst/>
          </a:prstGeom>
          <a:noFill/>
          <a:ln>
            <a:noFill/>
          </a:ln>
        </p:spPr>
      </p:pic>
      <p:pic>
        <p:nvPicPr>
          <p:cNvPr id="13" name="图片 12">
            <a:extLst>
              <a:ext uri="{FF2B5EF4-FFF2-40B4-BE49-F238E27FC236}">
                <a16:creationId xmlns:a16="http://schemas.microsoft.com/office/drawing/2014/main" id="{6037B240-21B9-79B3-68B9-5EBABFFD4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3616" y="1451116"/>
            <a:ext cx="7853845" cy="2471957"/>
          </a:xfrm>
          <a:prstGeom prst="rect">
            <a:avLst/>
          </a:prstGeom>
        </p:spPr>
      </p:pic>
      <p:sp>
        <p:nvSpPr>
          <p:cNvPr id="15" name="文本框 14">
            <a:extLst>
              <a:ext uri="{FF2B5EF4-FFF2-40B4-BE49-F238E27FC236}">
                <a16:creationId xmlns:a16="http://schemas.microsoft.com/office/drawing/2014/main" id="{2B8CCAED-600C-1222-9931-46246AF51778}"/>
              </a:ext>
            </a:extLst>
          </p:cNvPr>
          <p:cNvSpPr txBox="1"/>
          <p:nvPr/>
        </p:nvSpPr>
        <p:spPr>
          <a:xfrm>
            <a:off x="5643563" y="4022323"/>
            <a:ext cx="4338637" cy="369332"/>
          </a:xfrm>
          <a:prstGeom prst="rect">
            <a:avLst/>
          </a:prstGeom>
          <a:noFill/>
        </p:spPr>
        <p:txBody>
          <a:bodyPr wrap="square">
            <a:spAutoFit/>
          </a:bodyPr>
          <a:lstStyle/>
          <a:p>
            <a:r>
              <a:rPr lang="de-DE" altLang="zh-CN" b="0" i="1" dirty="0">
                <a:solidFill>
                  <a:srgbClr val="000000"/>
                </a:solidFill>
                <a:effectLst/>
              </a:rPr>
              <a:t>J. Am. Chem. Soc.</a:t>
            </a:r>
            <a:r>
              <a:rPr lang="de-DE" altLang="zh-CN" b="0" i="0" dirty="0">
                <a:solidFill>
                  <a:srgbClr val="000000"/>
                </a:solidFill>
                <a:effectLst/>
              </a:rPr>
              <a:t> 2018, 140, 7, 2386–2396</a:t>
            </a:r>
            <a:endParaRPr lang="zh-CN" altLang="en-US" dirty="0"/>
          </a:p>
        </p:txBody>
      </p:sp>
      <p:pic>
        <p:nvPicPr>
          <p:cNvPr id="17" name="图片 16">
            <a:extLst>
              <a:ext uri="{FF2B5EF4-FFF2-40B4-BE49-F238E27FC236}">
                <a16:creationId xmlns:a16="http://schemas.microsoft.com/office/drawing/2014/main" id="{86C96F7B-DB16-FB22-0F3B-3FD00B1AF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837" y="4554583"/>
            <a:ext cx="4248410" cy="1624010"/>
          </a:xfrm>
          <a:prstGeom prst="rect">
            <a:avLst/>
          </a:prstGeom>
        </p:spPr>
      </p:pic>
      <p:sp>
        <p:nvSpPr>
          <p:cNvPr id="18" name="文本框 17">
            <a:extLst>
              <a:ext uri="{FF2B5EF4-FFF2-40B4-BE49-F238E27FC236}">
                <a16:creationId xmlns:a16="http://schemas.microsoft.com/office/drawing/2014/main" id="{2F8DB3DB-C456-BF1C-004E-C522B09D7292}"/>
              </a:ext>
            </a:extLst>
          </p:cNvPr>
          <p:cNvSpPr txBox="1"/>
          <p:nvPr/>
        </p:nvSpPr>
        <p:spPr>
          <a:xfrm>
            <a:off x="285090" y="1206058"/>
            <a:ext cx="1705636" cy="369332"/>
          </a:xfrm>
          <a:prstGeom prst="rect">
            <a:avLst/>
          </a:prstGeom>
          <a:noFill/>
        </p:spPr>
        <p:txBody>
          <a:bodyPr wrap="square">
            <a:spAutoFit/>
          </a:bodyPr>
          <a:lstStyle/>
          <a:p>
            <a:r>
              <a:rPr lang="de-DE" altLang="zh-CN" i="1" dirty="0">
                <a:solidFill>
                  <a:srgbClr val="000000"/>
                </a:solidFill>
              </a:rPr>
              <a:t>Markov process</a:t>
            </a:r>
            <a:r>
              <a:rPr lang="de-DE" altLang="zh-CN" dirty="0">
                <a:solidFill>
                  <a:srgbClr val="000000"/>
                </a:solidFill>
              </a:rPr>
              <a:t>:</a:t>
            </a:r>
            <a:endParaRPr lang="zh-CN" altLang="en-US" dirty="0"/>
          </a:p>
        </p:txBody>
      </p:sp>
      <p:sp>
        <p:nvSpPr>
          <p:cNvPr id="19" name="文本框 18">
            <a:extLst>
              <a:ext uri="{FF2B5EF4-FFF2-40B4-BE49-F238E27FC236}">
                <a16:creationId xmlns:a16="http://schemas.microsoft.com/office/drawing/2014/main" id="{0A81D37B-F109-E922-BBAC-4A6B09436D4E}"/>
              </a:ext>
            </a:extLst>
          </p:cNvPr>
          <p:cNvSpPr txBox="1"/>
          <p:nvPr/>
        </p:nvSpPr>
        <p:spPr>
          <a:xfrm>
            <a:off x="285090" y="1645687"/>
            <a:ext cx="1705636" cy="369332"/>
          </a:xfrm>
          <a:prstGeom prst="rect">
            <a:avLst/>
          </a:prstGeom>
          <a:noFill/>
        </p:spPr>
        <p:txBody>
          <a:bodyPr wrap="square">
            <a:spAutoFit/>
          </a:bodyPr>
          <a:lstStyle/>
          <a:p>
            <a:r>
              <a:rPr lang="de-DE" altLang="zh-CN" i="1" dirty="0">
                <a:solidFill>
                  <a:srgbClr val="000000"/>
                </a:solidFill>
              </a:rPr>
              <a:t>Markov chain</a:t>
            </a:r>
            <a:r>
              <a:rPr lang="de-DE" altLang="zh-CN" dirty="0">
                <a:solidFill>
                  <a:srgbClr val="000000"/>
                </a:solidFill>
              </a:rPr>
              <a:t>:</a:t>
            </a:r>
            <a:endParaRPr lang="zh-CN" altLang="en-US" dirty="0"/>
          </a:p>
        </p:txBody>
      </p:sp>
    </p:spTree>
    <p:extLst>
      <p:ext uri="{BB962C8B-B14F-4D97-AF65-F5344CB8AC3E}">
        <p14:creationId xmlns:p14="http://schemas.microsoft.com/office/powerpoint/2010/main" val="1001605746"/>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21</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标题 1">
            <a:extLst>
              <a:ext uri="{FF2B5EF4-FFF2-40B4-BE49-F238E27FC236}">
                <a16:creationId xmlns:a16="http://schemas.microsoft.com/office/drawing/2014/main" id="{A257B051-B593-A193-E1AA-B8BBB5BF07F5}"/>
              </a:ext>
            </a:extLst>
          </p:cNvPr>
          <p:cNvSpPr txBox="1">
            <a:spLocks/>
          </p:cNvSpPr>
          <p:nvPr/>
        </p:nvSpPr>
        <p:spPr>
          <a:xfrm>
            <a:off x="285089" y="154412"/>
            <a:ext cx="10515600" cy="676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3.3 Others</a:t>
            </a:r>
            <a:endParaRPr lang="zh-CN" altLang="en-US" sz="4000" b="1"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52E749AF-2D96-B839-8AAA-6D58ADDBA299}"/>
              </a:ext>
            </a:extLst>
          </p:cNvPr>
          <p:cNvSpPr txBox="1"/>
          <p:nvPr/>
        </p:nvSpPr>
        <p:spPr>
          <a:xfrm>
            <a:off x="3042557" y="2375672"/>
            <a:ext cx="7127809"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Von </a:t>
            </a:r>
            <a:r>
              <a:rPr lang="en-US" altLang="zh-CN" dirty="0">
                <a:latin typeface="Times New Roman" panose="02020603050405020304" pitchFamily="18" charset="0"/>
                <a:cs typeface="Times New Roman" panose="02020603050405020304" pitchFamily="18" charset="0"/>
              </a:rPr>
              <a:t>M</a:t>
            </a:r>
            <a:r>
              <a:rPr lang="en-US" altLang="zh-CN" sz="1800" dirty="0">
                <a:latin typeface="Times New Roman" panose="02020603050405020304" pitchFamily="18" charset="0"/>
                <a:cs typeface="Times New Roman" panose="02020603050405020304" pitchFamily="18" charset="0"/>
              </a:rPr>
              <a:t>ises−Fisher exit distributions (infrequent </a:t>
            </a:r>
            <a:r>
              <a:rPr lang="en-US" altLang="zh-CN" sz="1800" dirty="0" err="1">
                <a:latin typeface="Times New Roman" panose="02020603050405020304" pitchFamily="18" charset="0"/>
                <a:cs typeface="Times New Roman" panose="02020603050405020304" pitchFamily="18" charset="0"/>
              </a:rPr>
              <a:t>metadynamics</a:t>
            </a:r>
            <a:r>
              <a:rPr lang="en-US" altLang="zh-CN" sz="1800"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83E2CFBF-F5AE-3B32-BE0C-A573B31BD2AC}"/>
              </a:ext>
            </a:extLst>
          </p:cNvPr>
          <p:cNvSpPr txBox="1"/>
          <p:nvPr/>
        </p:nvSpPr>
        <p:spPr>
          <a:xfrm>
            <a:off x="3042558" y="3130127"/>
            <a:ext cx="6106884"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Machine learning</a:t>
            </a:r>
            <a:endParaRPr lang="en-US" altLang="zh-CN"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3964CEBD-5061-0E53-31FE-05A3B11D53C4}"/>
              </a:ext>
            </a:extLst>
          </p:cNvPr>
          <p:cNvSpPr txBox="1"/>
          <p:nvPr/>
        </p:nvSpPr>
        <p:spPr>
          <a:xfrm>
            <a:off x="3042558" y="3859602"/>
            <a:ext cx="6106884"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253313"/>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灯片编号占位符 1"/>
          <p:cNvSpPr>
            <a:spLocks noGrp="1"/>
          </p:cNvSpPr>
          <p:nvPr>
            <p:ph type="sldNum" sz="quarter" idx="12"/>
          </p:nvPr>
        </p:nvSpPr>
        <p:spPr/>
        <p:txBody>
          <a:bodyPr/>
          <a:lstStyle/>
          <a:p>
            <a:fld id="{5B8AC867-72ED-42EA-92C6-36FC511EE56C}" type="slidenum">
              <a:rPr lang="zh-CN" altLang="en-US" smtClean="0"/>
              <a:t>22</a:t>
            </a:fld>
            <a:endParaRPr lang="zh-CN" altLang="en-US" dirty="0"/>
          </a:p>
        </p:txBody>
      </p:sp>
      <p:sp>
        <p:nvSpPr>
          <p:cNvPr id="6" name="TextBox 2"/>
          <p:cNvSpPr txBox="1"/>
          <p:nvPr/>
        </p:nvSpPr>
        <p:spPr>
          <a:xfrm>
            <a:off x="0" y="166809"/>
            <a:ext cx="12192000" cy="707886"/>
          </a:xfrm>
          <a:prstGeom prst="rect">
            <a:avLst/>
          </a:prstGeom>
          <a:noFill/>
        </p:spPr>
        <p:txBody>
          <a:bodyPr wrap="square" rtlCol="0">
            <a:spAutoFit/>
          </a:bodyPr>
          <a:lstStyle/>
          <a:p>
            <a:pPr algn="ctr"/>
            <a:r>
              <a:rPr lang="zh-CN" altLang="en-US" sz="4000" b="1" dirty="0">
                <a:solidFill>
                  <a:srgbClr val="C00000"/>
                </a:solidFill>
                <a:latin typeface="黑体" pitchFamily="49" charset="-122"/>
                <a:ea typeface="黑体" pitchFamily="49" charset="-122"/>
              </a:rPr>
              <a:t> </a:t>
            </a:r>
            <a:r>
              <a:rPr lang="en-US" altLang="zh-CN" sz="4000" b="1" dirty="0">
                <a:solidFill>
                  <a:srgbClr val="C00000"/>
                </a:solidFill>
                <a:latin typeface="黑体" pitchFamily="49" charset="-122"/>
                <a:ea typeface="黑体" pitchFamily="49" charset="-122"/>
              </a:rPr>
              <a:t>Content</a:t>
            </a:r>
            <a:endParaRPr lang="zh-CN" altLang="en-US" sz="4000" b="1" dirty="0">
              <a:solidFill>
                <a:srgbClr val="C00000"/>
              </a:solidFill>
              <a:latin typeface="黑体" pitchFamily="49" charset="-122"/>
              <a:ea typeface="黑体" pitchFamily="49" charset="-122"/>
            </a:endParaRPr>
          </a:p>
        </p:txBody>
      </p:sp>
      <p:sp>
        <p:nvSpPr>
          <p:cNvPr id="3" name="文本框 2">
            <a:extLst>
              <a:ext uri="{FF2B5EF4-FFF2-40B4-BE49-F238E27FC236}">
                <a16:creationId xmlns:a16="http://schemas.microsoft.com/office/drawing/2014/main" id="{BB214231-6D98-A860-9DF9-9180D66A829A}"/>
              </a:ext>
            </a:extLst>
          </p:cNvPr>
          <p:cNvSpPr txBox="1"/>
          <p:nvPr/>
        </p:nvSpPr>
        <p:spPr>
          <a:xfrm>
            <a:off x="2618324" y="1767006"/>
            <a:ext cx="7836195" cy="3323987"/>
          </a:xfrm>
          <a:prstGeom prst="rect">
            <a:avLst/>
          </a:prstGeom>
          <a:noFill/>
        </p:spPr>
        <p:txBody>
          <a:bodyPr wrap="square" rtlCol="0">
            <a:spAutoFit/>
          </a:bodyPr>
          <a:lstStyle/>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1.Introduction</a:t>
            </a:r>
          </a:p>
          <a:p>
            <a:endParaRPr lang="en-US" altLang="zh-CN" sz="3000" b="1" dirty="0">
              <a:latin typeface="Times New Roman" panose="02020603050405020304" pitchFamily="18" charset="0"/>
              <a:cs typeface="Times New Roman" panose="02020603050405020304" pitchFamily="18" charset="0"/>
            </a:endParaRPr>
          </a:p>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2.Methods for LPB thermodynamics</a:t>
            </a:r>
          </a:p>
          <a:p>
            <a:endPar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3.Methods for LPB kinetics</a:t>
            </a:r>
          </a:p>
          <a:p>
            <a:endPar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3000" b="1" dirty="0">
                <a:latin typeface="Times New Roman" panose="02020603050405020304" pitchFamily="18" charset="0"/>
                <a:cs typeface="Times New Roman" panose="02020603050405020304" pitchFamily="18" charset="0"/>
              </a:rPr>
              <a:t>4.Summary</a:t>
            </a:r>
          </a:p>
        </p:txBody>
      </p:sp>
    </p:spTree>
    <p:extLst>
      <p:ext uri="{BB962C8B-B14F-4D97-AF65-F5344CB8AC3E}">
        <p14:creationId xmlns:p14="http://schemas.microsoft.com/office/powerpoint/2010/main" val="2519114944"/>
      </p:ext>
    </p:extLst>
  </p:cSld>
  <p:clrMapOvr>
    <a:masterClrMapping/>
  </p:clrMapOvr>
  <mc:AlternateContent xmlns:mc="http://schemas.openxmlformats.org/markup-compatibility/2006" xmlns:p14="http://schemas.microsoft.com/office/powerpoint/2010/main">
    <mc:Choice Requires="p14">
      <p:transition p14:dur="0" advTm="3404"/>
    </mc:Choice>
    <mc:Fallback xmlns="">
      <p:transition advTm="340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23</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标题 1">
            <a:extLst>
              <a:ext uri="{FF2B5EF4-FFF2-40B4-BE49-F238E27FC236}">
                <a16:creationId xmlns:a16="http://schemas.microsoft.com/office/drawing/2014/main" id="{C92CBEF5-45D2-322D-036C-944C3D2A530A}"/>
              </a:ext>
            </a:extLst>
          </p:cNvPr>
          <p:cNvSpPr txBox="1">
            <a:spLocks/>
          </p:cNvSpPr>
          <p:nvPr/>
        </p:nvSpPr>
        <p:spPr>
          <a:xfrm>
            <a:off x="285089" y="154412"/>
            <a:ext cx="10515600" cy="676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cs typeface="Times New Roman" panose="02020603050405020304" pitchFamily="18" charset="0"/>
              </a:rPr>
              <a:t>4.Summary</a:t>
            </a:r>
          </a:p>
          <a:p>
            <a:endParaRPr lang="zh-CN" altLang="en-US" sz="40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6F7B987-32E3-C5F6-DB1D-118922043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548" y="3153836"/>
            <a:ext cx="3958842" cy="2934201"/>
          </a:xfrm>
          <a:prstGeom prst="rect">
            <a:avLst/>
          </a:prstGeom>
        </p:spPr>
      </p:pic>
      <p:sp>
        <p:nvSpPr>
          <p:cNvPr id="8" name="文本框 7">
            <a:extLst>
              <a:ext uri="{FF2B5EF4-FFF2-40B4-BE49-F238E27FC236}">
                <a16:creationId xmlns:a16="http://schemas.microsoft.com/office/drawing/2014/main" id="{A7F90EB4-0057-F4BE-D621-5DC69405324F}"/>
              </a:ext>
            </a:extLst>
          </p:cNvPr>
          <p:cNvSpPr txBox="1"/>
          <p:nvPr/>
        </p:nvSpPr>
        <p:spPr>
          <a:xfrm>
            <a:off x="1301860" y="1616609"/>
            <a:ext cx="9922867" cy="923330"/>
          </a:xfrm>
          <a:prstGeom prst="rect">
            <a:avLst/>
          </a:prstGeom>
          <a:noFill/>
        </p:spPr>
        <p:txBody>
          <a:bodyPr wrap="square">
            <a:spAutoFit/>
          </a:bodyPr>
          <a:lstStyle/>
          <a:p>
            <a:r>
              <a:rPr lang="en-US" altLang="zh-CN" dirty="0"/>
              <a:t>LPB kinetics problem = Transition state problem = Sampling problem + Trajectory analysis problem</a:t>
            </a:r>
          </a:p>
          <a:p>
            <a:endParaRPr lang="en-US" altLang="zh-CN" dirty="0"/>
          </a:p>
          <a:p>
            <a:r>
              <a:rPr lang="en-US" altLang="zh-CN" dirty="0"/>
              <a:t>Sampling problem = </a:t>
            </a:r>
            <a:r>
              <a:rPr lang="en-US" altLang="zh-CN" dirty="0" err="1"/>
              <a:t>bredth</a:t>
            </a:r>
            <a:r>
              <a:rPr lang="en-US" altLang="zh-CN" dirty="0"/>
              <a:t>(different pathways) + height(high potential energy) +width(lone time scale)</a:t>
            </a:r>
          </a:p>
        </p:txBody>
      </p:sp>
      <p:grpSp>
        <p:nvGrpSpPr>
          <p:cNvPr id="12" name="组合 11">
            <a:extLst>
              <a:ext uri="{FF2B5EF4-FFF2-40B4-BE49-F238E27FC236}">
                <a16:creationId xmlns:a16="http://schemas.microsoft.com/office/drawing/2014/main" id="{93CA6D52-1DF6-B3D6-B61E-C5BCE6C69863}"/>
              </a:ext>
            </a:extLst>
          </p:cNvPr>
          <p:cNvGrpSpPr/>
          <p:nvPr/>
        </p:nvGrpSpPr>
        <p:grpSpPr>
          <a:xfrm>
            <a:off x="6096000" y="2822638"/>
            <a:ext cx="4295290" cy="3362297"/>
            <a:chOff x="6462955" y="2994053"/>
            <a:chExt cx="4295290" cy="3362297"/>
          </a:xfrm>
        </p:grpSpPr>
        <p:pic>
          <p:nvPicPr>
            <p:cNvPr id="10" name="图片 9">
              <a:extLst>
                <a:ext uri="{FF2B5EF4-FFF2-40B4-BE49-F238E27FC236}">
                  <a16:creationId xmlns:a16="http://schemas.microsoft.com/office/drawing/2014/main" id="{2365F401-B452-C79A-4426-EF111133F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955" y="2994053"/>
              <a:ext cx="4295290" cy="3362297"/>
            </a:xfrm>
            <a:prstGeom prst="rect">
              <a:avLst/>
            </a:prstGeom>
          </p:spPr>
        </p:pic>
        <p:sp>
          <p:nvSpPr>
            <p:cNvPr id="11" name="矩形 10">
              <a:extLst>
                <a:ext uri="{FF2B5EF4-FFF2-40B4-BE49-F238E27FC236}">
                  <a16:creationId xmlns:a16="http://schemas.microsoft.com/office/drawing/2014/main" id="{608ABAE8-62F5-C215-FF01-0B0E4120086C}"/>
                </a:ext>
              </a:extLst>
            </p:cNvPr>
            <p:cNvSpPr/>
            <p:nvPr/>
          </p:nvSpPr>
          <p:spPr>
            <a:xfrm>
              <a:off x="6462955" y="3003683"/>
              <a:ext cx="755780" cy="587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512410499"/>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24</a:t>
            </a:fld>
            <a:endParaRPr lang="zh-CN" altLang="en-US" dirty="0"/>
          </a:p>
        </p:txBody>
      </p:sp>
      <p:sp>
        <p:nvSpPr>
          <p:cNvPr id="5" name="TextBox 2"/>
          <p:cNvSpPr txBox="1"/>
          <p:nvPr/>
        </p:nvSpPr>
        <p:spPr>
          <a:xfrm>
            <a:off x="0" y="2305489"/>
            <a:ext cx="12192000" cy="830997"/>
          </a:xfrm>
          <a:prstGeom prst="rect">
            <a:avLst/>
          </a:prstGeom>
          <a:noFill/>
        </p:spPr>
        <p:txBody>
          <a:bodyPr wrap="square" rtlCol="0">
            <a:spAutoFit/>
          </a:bodyPr>
          <a:lstStyle/>
          <a:p>
            <a:pPr algn="ctr"/>
            <a:r>
              <a:rPr lang="en-US" altLang="zh-CN" sz="4800" b="1" dirty="0">
                <a:solidFill>
                  <a:srgbClr val="C00000"/>
                </a:solidFill>
                <a:latin typeface="+mj-lt"/>
                <a:ea typeface="黑体" pitchFamily="49" charset="-122"/>
              </a:rPr>
              <a:t>THANK  YOU</a:t>
            </a:r>
            <a:endParaRPr lang="zh-CN" altLang="en-US" sz="4800" b="1" dirty="0">
              <a:solidFill>
                <a:srgbClr val="C00000"/>
              </a:solidFill>
              <a:latin typeface="+mj-lt"/>
              <a:ea typeface="黑体" pitchFamily="49" charset="-122"/>
            </a:endParaRPr>
          </a:p>
        </p:txBody>
      </p:sp>
    </p:spTree>
    <p:extLst>
      <p:ext uri="{BB962C8B-B14F-4D97-AF65-F5344CB8AC3E}">
        <p14:creationId xmlns:p14="http://schemas.microsoft.com/office/powerpoint/2010/main" val="3291909554"/>
      </p:ext>
    </p:extLst>
  </p:cSld>
  <p:clrMapOvr>
    <a:masterClrMapping/>
  </p:clrMapOvr>
  <mc:AlternateContent xmlns:mc="http://schemas.openxmlformats.org/markup-compatibility/2006" xmlns:p14="http://schemas.microsoft.com/office/powerpoint/2010/main">
    <mc:Choice Requires="p14">
      <p:transition spd="slow" p14:dur="2000" advTm="23483"/>
    </mc:Choice>
    <mc:Fallback xmlns="">
      <p:transition spd="slow" advTm="2348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灯片编号占位符 1"/>
          <p:cNvSpPr>
            <a:spLocks noGrp="1"/>
          </p:cNvSpPr>
          <p:nvPr>
            <p:ph type="sldNum" sz="quarter" idx="12"/>
          </p:nvPr>
        </p:nvSpPr>
        <p:spPr/>
        <p:txBody>
          <a:bodyPr/>
          <a:lstStyle/>
          <a:p>
            <a:fld id="{5B8AC867-72ED-42EA-92C6-36FC511EE56C}" type="slidenum">
              <a:rPr lang="zh-CN" altLang="en-US" smtClean="0"/>
              <a:t>3</a:t>
            </a:fld>
            <a:endParaRPr lang="zh-CN" altLang="en-US" dirty="0"/>
          </a:p>
        </p:txBody>
      </p:sp>
      <p:sp>
        <p:nvSpPr>
          <p:cNvPr id="6" name="TextBox 2"/>
          <p:cNvSpPr txBox="1"/>
          <p:nvPr/>
        </p:nvSpPr>
        <p:spPr>
          <a:xfrm>
            <a:off x="0" y="166809"/>
            <a:ext cx="12192000" cy="707886"/>
          </a:xfrm>
          <a:prstGeom prst="rect">
            <a:avLst/>
          </a:prstGeom>
          <a:noFill/>
        </p:spPr>
        <p:txBody>
          <a:bodyPr wrap="square" rtlCol="0">
            <a:spAutoFit/>
          </a:bodyPr>
          <a:lstStyle/>
          <a:p>
            <a:pPr algn="ctr"/>
            <a:r>
              <a:rPr lang="zh-CN" altLang="en-US" sz="4000" b="1" dirty="0">
                <a:solidFill>
                  <a:srgbClr val="C00000"/>
                </a:solidFill>
                <a:latin typeface="黑体" pitchFamily="49" charset="-122"/>
                <a:ea typeface="黑体" pitchFamily="49" charset="-122"/>
              </a:rPr>
              <a:t> </a:t>
            </a:r>
            <a:r>
              <a:rPr lang="en-US" altLang="zh-CN" sz="4000" b="1" dirty="0">
                <a:solidFill>
                  <a:srgbClr val="C00000"/>
                </a:solidFill>
                <a:latin typeface="黑体" pitchFamily="49" charset="-122"/>
                <a:ea typeface="黑体" pitchFamily="49" charset="-122"/>
              </a:rPr>
              <a:t>Content</a:t>
            </a:r>
            <a:endParaRPr lang="zh-CN" altLang="en-US" sz="4000" b="1" dirty="0">
              <a:solidFill>
                <a:srgbClr val="C00000"/>
              </a:solidFill>
              <a:latin typeface="黑体" pitchFamily="49" charset="-122"/>
              <a:ea typeface="黑体" pitchFamily="49" charset="-122"/>
            </a:endParaRPr>
          </a:p>
        </p:txBody>
      </p:sp>
      <p:sp>
        <p:nvSpPr>
          <p:cNvPr id="4" name="文本框 3">
            <a:extLst>
              <a:ext uri="{FF2B5EF4-FFF2-40B4-BE49-F238E27FC236}">
                <a16:creationId xmlns:a16="http://schemas.microsoft.com/office/drawing/2014/main" id="{7E4ED8C5-74FD-7C4C-B74A-729AA4A82291}"/>
              </a:ext>
            </a:extLst>
          </p:cNvPr>
          <p:cNvSpPr txBox="1"/>
          <p:nvPr/>
        </p:nvSpPr>
        <p:spPr>
          <a:xfrm>
            <a:off x="7810501" y="2967335"/>
            <a:ext cx="3543299"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1.1 About the Author</a:t>
            </a:r>
          </a:p>
          <a:p>
            <a:r>
              <a:rPr lang="en-US" altLang="zh-CN" dirty="0">
                <a:latin typeface="Times New Roman" panose="02020603050405020304" pitchFamily="18" charset="0"/>
                <a:cs typeface="Times New Roman" panose="02020603050405020304" pitchFamily="18" charset="0"/>
              </a:rPr>
              <a:t>1.2 Thermodynamics and kinetics</a:t>
            </a:r>
          </a:p>
          <a:p>
            <a:r>
              <a:rPr lang="en-US" altLang="zh-CN" dirty="0">
                <a:latin typeface="Times New Roman" panose="02020603050405020304" pitchFamily="18" charset="0"/>
                <a:cs typeface="Times New Roman" panose="02020603050405020304" pitchFamily="18" charset="0"/>
              </a:rPr>
              <a:t>1.3 Ligand/protein binding(LPB)</a:t>
            </a:r>
          </a:p>
        </p:txBody>
      </p:sp>
      <p:sp>
        <p:nvSpPr>
          <p:cNvPr id="7" name="文本框 6">
            <a:extLst>
              <a:ext uri="{FF2B5EF4-FFF2-40B4-BE49-F238E27FC236}">
                <a16:creationId xmlns:a16="http://schemas.microsoft.com/office/drawing/2014/main" id="{BE19F8FF-4332-5E83-BDB4-2C9D58A86F34}"/>
              </a:ext>
            </a:extLst>
          </p:cNvPr>
          <p:cNvSpPr txBox="1"/>
          <p:nvPr/>
        </p:nvSpPr>
        <p:spPr>
          <a:xfrm>
            <a:off x="1244625" y="2228671"/>
            <a:ext cx="6273749" cy="3323987"/>
          </a:xfrm>
          <a:prstGeom prst="rect">
            <a:avLst/>
          </a:prstGeom>
          <a:noFill/>
        </p:spPr>
        <p:txBody>
          <a:bodyPr wrap="square" rtlCol="0">
            <a:spAutoFit/>
          </a:bodyPr>
          <a:lstStyle/>
          <a:p>
            <a:r>
              <a:rPr lang="en-US" altLang="zh-CN" sz="3000" b="1" dirty="0">
                <a:latin typeface="Times New Roman" panose="02020603050405020304" pitchFamily="18" charset="0"/>
                <a:cs typeface="Times New Roman" panose="02020603050405020304" pitchFamily="18" charset="0"/>
              </a:rPr>
              <a:t>1.Introduction</a:t>
            </a:r>
          </a:p>
          <a:p>
            <a:endParaRPr lang="en-US" altLang="zh-CN" sz="3000" b="1" dirty="0">
              <a:latin typeface="Times New Roman" panose="02020603050405020304" pitchFamily="18" charset="0"/>
              <a:cs typeface="Times New Roman" panose="02020603050405020304" pitchFamily="18" charset="0"/>
            </a:endParaRPr>
          </a:p>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2.</a:t>
            </a:r>
            <a:r>
              <a:rPr lang="en-US" altLang="zh-CN" sz="3000" b="1" dirty="0">
                <a:latin typeface="Times New Roman" panose="02020603050405020304" pitchFamily="18" charset="0"/>
                <a:cs typeface="Times New Roman" panose="02020603050405020304" pitchFamily="18" charset="0"/>
              </a:rPr>
              <a:t> </a:t>
            </a:r>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Methods for LPB thermodynamics</a:t>
            </a:r>
          </a:p>
          <a:p>
            <a:endPar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3. Methods for LPB kinetics</a:t>
            </a:r>
          </a:p>
          <a:p>
            <a:endPar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4.Summary</a:t>
            </a:r>
          </a:p>
        </p:txBody>
      </p:sp>
    </p:spTree>
    <p:extLst>
      <p:ext uri="{BB962C8B-B14F-4D97-AF65-F5344CB8AC3E}">
        <p14:creationId xmlns:p14="http://schemas.microsoft.com/office/powerpoint/2010/main" val="3333575652"/>
      </p:ext>
    </p:extLst>
  </p:cSld>
  <p:clrMapOvr>
    <a:masterClrMapping/>
  </p:clrMapOvr>
  <mc:AlternateContent xmlns:mc="http://schemas.openxmlformats.org/markup-compatibility/2006" xmlns:p14="http://schemas.microsoft.com/office/powerpoint/2010/main">
    <mc:Choice Requires="p14">
      <p:transition p14:dur="0" advTm="3404"/>
    </mc:Choice>
    <mc:Fallback xmlns="">
      <p:transition advTm="34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4</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TextBox 81"/>
          <p:cNvSpPr txBox="1"/>
          <p:nvPr/>
        </p:nvSpPr>
        <p:spPr>
          <a:xfrm>
            <a:off x="0" y="278937"/>
            <a:ext cx="7691049" cy="584775"/>
          </a:xfrm>
          <a:prstGeom prst="rect">
            <a:avLst/>
          </a:prstGeom>
          <a:noFill/>
        </p:spPr>
        <p:txBody>
          <a:bodyPr wrap="square" rtlCol="0">
            <a:spAutoFit/>
          </a:bodyPr>
          <a:lstStyle/>
          <a:p>
            <a:r>
              <a:rPr lang="en-US" altLang="zh-CN" sz="3200" b="1" dirty="0">
                <a:ea typeface="黑体" charset="0"/>
                <a:cs typeface="黑体" charset="0"/>
              </a:rPr>
              <a:t>1.1</a:t>
            </a:r>
            <a:r>
              <a:rPr lang="zh-CN" altLang="en-US" sz="3200" b="1" dirty="0">
                <a:ea typeface="黑体" charset="0"/>
                <a:cs typeface="黑体" charset="0"/>
              </a:rPr>
              <a:t> </a:t>
            </a:r>
            <a:r>
              <a:rPr lang="en-US" altLang="zh-CN" sz="3200" b="1" dirty="0">
                <a:latin typeface="Times New Roman" panose="02020603050405020304" pitchFamily="18" charset="0"/>
                <a:cs typeface="Times New Roman" panose="02020603050405020304" pitchFamily="18" charset="0"/>
              </a:rPr>
              <a:t>Introduction-About the Author</a:t>
            </a:r>
            <a:endParaRPr lang="en-US" altLang="zh-CN" sz="3200" b="1" dirty="0">
              <a:ea typeface="黑体" charset="0"/>
              <a:cs typeface="黑体" charset="0"/>
            </a:endParaRPr>
          </a:p>
        </p:txBody>
      </p:sp>
      <p:pic>
        <p:nvPicPr>
          <p:cNvPr id="1026" name="Picture 2" descr="Vittorio Limongelli">
            <a:extLst>
              <a:ext uri="{FF2B5EF4-FFF2-40B4-BE49-F238E27FC236}">
                <a16:creationId xmlns:a16="http://schemas.microsoft.com/office/drawing/2014/main" id="{8203C509-9DF9-54D2-3BAF-2BEDAD8C4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022" y="1486711"/>
            <a:ext cx="1209675"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072D1C46-3AD4-7790-E72E-A8AAC92E7FD7}"/>
              </a:ext>
            </a:extLst>
          </p:cNvPr>
          <p:cNvSpPr txBox="1"/>
          <p:nvPr/>
        </p:nvSpPr>
        <p:spPr>
          <a:xfrm>
            <a:off x="3795410" y="1989465"/>
            <a:ext cx="6186790" cy="369332"/>
          </a:xfrm>
          <a:prstGeom prst="rect">
            <a:avLst/>
          </a:prstGeom>
          <a:noFill/>
        </p:spPr>
        <p:txBody>
          <a:bodyPr wrap="square">
            <a:spAutoFit/>
          </a:bodyPr>
          <a:lstStyle/>
          <a:p>
            <a:r>
              <a:rPr lang="en-US" altLang="zh-CN" b="0" i="0" dirty="0">
                <a:solidFill>
                  <a:srgbClr val="222222"/>
                </a:solidFill>
                <a:effectLst/>
                <a:latin typeface="Arial" panose="020B0604020202020204" pitchFamily="34" charset="0"/>
              </a:rPr>
              <a:t>USI Lugano (Switzerland) / University of Naples (Italy)</a:t>
            </a:r>
            <a:endParaRPr lang="zh-CN" altLang="en-US" dirty="0"/>
          </a:p>
        </p:txBody>
      </p:sp>
      <p:pic>
        <p:nvPicPr>
          <p:cNvPr id="8" name="图片 7">
            <a:extLst>
              <a:ext uri="{FF2B5EF4-FFF2-40B4-BE49-F238E27FC236}">
                <a16:creationId xmlns:a16="http://schemas.microsoft.com/office/drawing/2014/main" id="{AFD004E9-0125-8777-8FFD-5C95D6314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656" y="3212661"/>
            <a:ext cx="2962688" cy="3143689"/>
          </a:xfrm>
          <a:prstGeom prst="rect">
            <a:avLst/>
          </a:prstGeom>
        </p:spPr>
      </p:pic>
    </p:spTree>
    <p:extLst>
      <p:ext uri="{BB962C8B-B14F-4D97-AF65-F5344CB8AC3E}">
        <p14:creationId xmlns:p14="http://schemas.microsoft.com/office/powerpoint/2010/main" val="3027891345"/>
      </p:ext>
    </p:extLst>
  </p:cSld>
  <p:clrMapOvr>
    <a:masterClrMapping/>
  </p:clrMapOvr>
  <mc:AlternateContent xmlns:mc="http://schemas.openxmlformats.org/markup-compatibility/2006" xmlns:p14="http://schemas.microsoft.com/office/powerpoint/2010/main">
    <mc:Choice Requires="p14">
      <p:transition spd="slow" p14:dur="2000" advTm="44715"/>
    </mc:Choice>
    <mc:Fallback xmlns="">
      <p:transition spd="slow" advTm="447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61354" y="5863428"/>
            <a:ext cx="2743200" cy="365125"/>
          </a:xfrm>
        </p:spPr>
        <p:txBody>
          <a:bodyPr/>
          <a:lstStyle/>
          <a:p>
            <a:fld id="{5B8AC867-72ED-42EA-92C6-36FC511EE56C}" type="slidenum">
              <a:rPr lang="zh-CN" altLang="en-US" smtClean="0"/>
              <a:t>5</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TextBox 81"/>
          <p:cNvSpPr txBox="1"/>
          <p:nvPr/>
        </p:nvSpPr>
        <p:spPr>
          <a:xfrm>
            <a:off x="0" y="278937"/>
            <a:ext cx="8424153" cy="584775"/>
          </a:xfrm>
          <a:prstGeom prst="rect">
            <a:avLst/>
          </a:prstGeom>
          <a:noFill/>
        </p:spPr>
        <p:txBody>
          <a:bodyPr wrap="square" rtlCol="0">
            <a:spAutoFit/>
          </a:bodyPr>
          <a:lstStyle/>
          <a:p>
            <a:r>
              <a:rPr lang="en-US" altLang="zh-CN" sz="3200" b="1" dirty="0">
                <a:latin typeface="+mj-lt"/>
                <a:ea typeface="黑体" charset="0"/>
                <a:cs typeface="黑体" charset="0"/>
              </a:rPr>
              <a:t>1.2</a:t>
            </a:r>
            <a:r>
              <a:rPr lang="zh-CN" altLang="en-US" sz="3200" b="1" dirty="0">
                <a:latin typeface="+mj-lt"/>
                <a:ea typeface="黑体" charset="0"/>
                <a:cs typeface="黑体" charset="0"/>
              </a:rPr>
              <a:t> </a:t>
            </a:r>
            <a:r>
              <a:rPr lang="en-US" altLang="zh-CN" sz="3200" b="1" dirty="0">
                <a:latin typeface="+mj-lt"/>
                <a:cs typeface="Times New Roman" panose="02020603050405020304" pitchFamily="18" charset="0"/>
              </a:rPr>
              <a:t>Introduction-thermodynamics &amp; kinetics</a:t>
            </a:r>
            <a:endParaRPr lang="en-US" altLang="zh-CN" sz="3200" b="1" dirty="0">
              <a:latin typeface="+mj-lt"/>
              <a:ea typeface="黑体" charset="0"/>
              <a:cs typeface="黑体" charset="0"/>
            </a:endParaRPr>
          </a:p>
        </p:txBody>
      </p:sp>
      <p:pic>
        <p:nvPicPr>
          <p:cNvPr id="17" name="图片 16">
            <a:extLst>
              <a:ext uri="{FF2B5EF4-FFF2-40B4-BE49-F238E27FC236}">
                <a16:creationId xmlns:a16="http://schemas.microsoft.com/office/drawing/2014/main" id="{D0B5C31D-04BA-CD47-150C-3E5E35A2F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42" y="1428679"/>
            <a:ext cx="4096322" cy="2657846"/>
          </a:xfrm>
          <a:prstGeom prst="rect">
            <a:avLst/>
          </a:prstGeom>
        </p:spPr>
      </p:pic>
      <p:pic>
        <p:nvPicPr>
          <p:cNvPr id="18" name="图片 17">
            <a:extLst>
              <a:ext uri="{FF2B5EF4-FFF2-40B4-BE49-F238E27FC236}">
                <a16:creationId xmlns:a16="http://schemas.microsoft.com/office/drawing/2014/main" id="{8425E02F-F355-6744-D285-F193E538F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056" y="1428679"/>
            <a:ext cx="3509123" cy="2600880"/>
          </a:xfrm>
          <a:prstGeom prst="rect">
            <a:avLst/>
          </a:prstGeom>
        </p:spPr>
      </p:pic>
      <p:sp>
        <p:nvSpPr>
          <p:cNvPr id="19" name="文本框 18">
            <a:extLst>
              <a:ext uri="{FF2B5EF4-FFF2-40B4-BE49-F238E27FC236}">
                <a16:creationId xmlns:a16="http://schemas.microsoft.com/office/drawing/2014/main" id="{F48B6DB3-A6C9-391A-6966-F7018127B148}"/>
              </a:ext>
            </a:extLst>
          </p:cNvPr>
          <p:cNvSpPr txBox="1"/>
          <p:nvPr/>
        </p:nvSpPr>
        <p:spPr>
          <a:xfrm>
            <a:off x="356141" y="4196293"/>
            <a:ext cx="6097772" cy="1200329"/>
          </a:xfrm>
          <a:prstGeom prst="rect">
            <a:avLst/>
          </a:prstGeom>
          <a:noFill/>
        </p:spPr>
        <p:txBody>
          <a:bodyPr wrap="square">
            <a:spAutoFit/>
          </a:bodyPr>
          <a:lstStyle/>
          <a:p>
            <a:pPr algn="l"/>
            <a:r>
              <a:rPr lang="en-US" altLang="zh-CN" b="0" i="0" dirty="0">
                <a:effectLst/>
                <a:latin typeface="Times New Roman" panose="02020603050405020304" pitchFamily="18" charset="0"/>
                <a:ea typeface="Microsoft YaHei" panose="020B0503020204020204" pitchFamily="34" charset="-122"/>
                <a:cs typeface="Times New Roman" panose="02020603050405020304" pitchFamily="18" charset="0"/>
              </a:rPr>
              <a:t>Thermodynamics can tell you only that a reaction should go because the products are more stable.</a:t>
            </a:r>
          </a:p>
          <a:p>
            <a:pPr algn="l"/>
            <a:endParaRPr lang="en-US" altLang="zh-CN" b="0" i="0" dirty="0">
              <a:solidFill>
                <a:srgbClr val="66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b="0" i="0" dirty="0">
                <a:solidFill>
                  <a:srgbClr val="660000"/>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K is independent of the reaction mechanism.</a:t>
            </a:r>
          </a:p>
        </p:txBody>
      </p:sp>
      <p:sp>
        <p:nvSpPr>
          <p:cNvPr id="20" name="文本框 19">
            <a:extLst>
              <a:ext uri="{FF2B5EF4-FFF2-40B4-BE49-F238E27FC236}">
                <a16:creationId xmlns:a16="http://schemas.microsoft.com/office/drawing/2014/main" id="{6AFF09B0-90A4-109A-D127-8585B14145BA}"/>
              </a:ext>
            </a:extLst>
          </p:cNvPr>
          <p:cNvSpPr txBox="1"/>
          <p:nvPr/>
        </p:nvSpPr>
        <p:spPr>
          <a:xfrm>
            <a:off x="6584261" y="4085911"/>
            <a:ext cx="4840472" cy="1200329"/>
          </a:xfrm>
          <a:prstGeom prst="rect">
            <a:avLst/>
          </a:prstGeom>
          <a:noFill/>
        </p:spPr>
        <p:txBody>
          <a:bodyPr wrap="square">
            <a:spAutoFit/>
          </a:bodyPr>
          <a:lstStyle/>
          <a:p>
            <a:r>
              <a:rPr lang="en-US" altLang="zh-CN" b="0" i="0" dirty="0">
                <a:effectLst/>
                <a:latin typeface="Times New Roman" panose="02020603050405020304" pitchFamily="18" charset="0"/>
                <a:ea typeface="Microsoft YaHei" panose="020B0503020204020204" pitchFamily="34" charset="-122"/>
                <a:cs typeface="Times New Roman" panose="02020603050405020304" pitchFamily="18" charset="0"/>
              </a:rPr>
              <a:t>Kinetics, on the other hand, can tell you how fast the reaction will go but doesn't tell you anything about the final state of things once it gets there.</a:t>
            </a:r>
          </a:p>
          <a:p>
            <a:endParaRPr lang="en-US" altLang="zh-CN" b="0" i="0" dirty="0">
              <a:solidFill>
                <a:srgbClr val="660000"/>
              </a:solidFill>
              <a:effectLst/>
              <a:latin typeface="Microsoft YaHei" panose="020B0503020204020204" pitchFamily="34" charset="-122"/>
              <a:ea typeface="Microsoft YaHei" panose="020B0503020204020204" pitchFamily="34" charset="-122"/>
            </a:endParaRPr>
          </a:p>
        </p:txBody>
      </p:sp>
      <p:sp>
        <p:nvSpPr>
          <p:cNvPr id="21" name="Rectangle 2">
            <a:extLst>
              <a:ext uri="{FF2B5EF4-FFF2-40B4-BE49-F238E27FC236}">
                <a16:creationId xmlns:a16="http://schemas.microsoft.com/office/drawing/2014/main" id="{20CF8419-1782-01D6-95FE-4411CA10FD4D}"/>
              </a:ext>
            </a:extLst>
          </p:cNvPr>
          <p:cNvSpPr>
            <a:spLocks noChangeArrowheads="1"/>
          </p:cNvSpPr>
          <p:nvPr/>
        </p:nvSpPr>
        <p:spPr bwMode="auto">
          <a:xfrm>
            <a:off x="2779230" y="4304196"/>
            <a:ext cx="12192000" cy="0"/>
          </a:xfrm>
          <a:prstGeom prst="rect">
            <a:avLst/>
          </a:prstGeom>
          <a:solidFill>
            <a:srgbClr val="F8F5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rgbClr val="660000"/>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22" name="表格 21">
            <a:extLst>
              <a:ext uri="{FF2B5EF4-FFF2-40B4-BE49-F238E27FC236}">
                <a16:creationId xmlns:a16="http://schemas.microsoft.com/office/drawing/2014/main" id="{F59A72BC-9A34-A761-9C73-4E5B3C6B2A81}"/>
              </a:ext>
            </a:extLst>
          </p:cNvPr>
          <p:cNvGraphicFramePr>
            <a:graphicFrameLocks noGrp="1"/>
          </p:cNvGraphicFramePr>
          <p:nvPr>
            <p:extLst>
              <p:ext uri="{D42A27DB-BD31-4B8C-83A1-F6EECF244321}">
                <p14:modId xmlns:p14="http://schemas.microsoft.com/office/powerpoint/2010/main" val="2531491526"/>
              </p:ext>
            </p:extLst>
          </p:nvPr>
        </p:nvGraphicFramePr>
        <p:xfrm>
          <a:off x="6584261" y="5082721"/>
          <a:ext cx="5619750" cy="956310"/>
        </p:xfrm>
        <a:graphic>
          <a:graphicData uri="http://schemas.openxmlformats.org/drawingml/2006/table">
            <a:tbl>
              <a:tblPr/>
              <a:tblGrid>
                <a:gridCol w="5619750">
                  <a:extLst>
                    <a:ext uri="{9D8B030D-6E8A-4147-A177-3AD203B41FA5}">
                      <a16:colId xmlns:a16="http://schemas.microsoft.com/office/drawing/2014/main" val="2573929432"/>
                    </a:ext>
                  </a:extLst>
                </a:gridCol>
              </a:tblGrid>
              <a:tr h="0">
                <a:tc>
                  <a:txBody>
                    <a:bodyPr/>
                    <a:lstStyle/>
                    <a:p>
                      <a:r>
                        <a:rPr lang="en-US" dirty="0">
                          <a:latin typeface="Times New Roman" panose="02020603050405020304" pitchFamily="18" charset="0"/>
                          <a:cs typeface="Times New Roman" panose="02020603050405020304" pitchFamily="18" charset="0"/>
                        </a:rPr>
                        <a:t>Rate constant changes with T and with catalyst. A catalyst would change the activation energy for the rate-determining step.</a:t>
                      </a:r>
                    </a:p>
                  </a:txBody>
                  <a:tcPr marL="66675" marR="66675" marT="66675" marB="66675">
                    <a:lnL>
                      <a:noFill/>
                    </a:lnL>
                    <a:lnR>
                      <a:noFill/>
                    </a:lnR>
                    <a:lnT>
                      <a:noFill/>
                    </a:lnT>
                    <a:lnB>
                      <a:noFill/>
                    </a:lnB>
                  </a:tcPr>
                </a:tc>
                <a:extLst>
                  <a:ext uri="{0D108BD9-81ED-4DB2-BD59-A6C34878D82A}">
                    <a16:rowId xmlns:a16="http://schemas.microsoft.com/office/drawing/2014/main" val="3140257689"/>
                  </a:ext>
                </a:extLst>
              </a:tr>
            </a:tbl>
          </a:graphicData>
        </a:graphic>
      </p:graphicFrame>
      <p:sp>
        <p:nvSpPr>
          <p:cNvPr id="23" name="Rectangle 3">
            <a:extLst>
              <a:ext uri="{FF2B5EF4-FFF2-40B4-BE49-F238E27FC236}">
                <a16:creationId xmlns:a16="http://schemas.microsoft.com/office/drawing/2014/main" id="{0DF7FDB0-BD67-C0B1-AD07-F3D2B2D4BE97}"/>
              </a:ext>
            </a:extLst>
          </p:cNvPr>
          <p:cNvSpPr>
            <a:spLocks noChangeArrowheads="1"/>
          </p:cNvSpPr>
          <p:nvPr/>
        </p:nvSpPr>
        <p:spPr bwMode="auto">
          <a:xfrm>
            <a:off x="2779230" y="4029559"/>
            <a:ext cx="12192000" cy="0"/>
          </a:xfrm>
          <a:prstGeom prst="rect">
            <a:avLst/>
          </a:prstGeom>
          <a:solidFill>
            <a:srgbClr val="F8F5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rgbClr val="660000"/>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25" name="图片 24">
            <a:extLst>
              <a:ext uri="{FF2B5EF4-FFF2-40B4-BE49-F238E27FC236}">
                <a16:creationId xmlns:a16="http://schemas.microsoft.com/office/drawing/2014/main" id="{5C6461FE-9906-7D2A-65E7-330EEF62E8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634" y="2800074"/>
            <a:ext cx="2419688" cy="381053"/>
          </a:xfrm>
          <a:prstGeom prst="rect">
            <a:avLst/>
          </a:prstGeom>
        </p:spPr>
      </p:pic>
      <p:sp>
        <p:nvSpPr>
          <p:cNvPr id="26" name="文本框 25">
            <a:extLst>
              <a:ext uri="{FF2B5EF4-FFF2-40B4-BE49-F238E27FC236}">
                <a16:creationId xmlns:a16="http://schemas.microsoft.com/office/drawing/2014/main" id="{F0C0A135-798A-A62A-B890-790035244DA9}"/>
              </a:ext>
            </a:extLst>
          </p:cNvPr>
          <p:cNvSpPr txBox="1"/>
          <p:nvPr/>
        </p:nvSpPr>
        <p:spPr>
          <a:xfrm>
            <a:off x="7566887" y="6394397"/>
            <a:ext cx="609777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hlinkClick r:id="rId6"/>
              </a:rPr>
              <a:t>Thermodynamics and Kinetics (stanford.edu)</a:t>
            </a:r>
            <a:endParaRPr lang="zh-CN" altLang="en-US"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708373B2-23F6-3E93-CF09-D4981F1946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4136" y="2738152"/>
            <a:ext cx="1895740" cy="504895"/>
          </a:xfrm>
          <a:prstGeom prst="rect">
            <a:avLst/>
          </a:prstGeom>
        </p:spPr>
      </p:pic>
    </p:spTree>
    <p:extLst>
      <p:ext uri="{BB962C8B-B14F-4D97-AF65-F5344CB8AC3E}">
        <p14:creationId xmlns:p14="http://schemas.microsoft.com/office/powerpoint/2010/main" val="3717011130"/>
      </p:ext>
    </p:extLst>
  </p:cSld>
  <p:clrMapOvr>
    <a:masterClrMapping/>
  </p:clrMapOvr>
  <mc:AlternateContent xmlns:mc="http://schemas.openxmlformats.org/markup-compatibility/2006" xmlns:p14="http://schemas.microsoft.com/office/powerpoint/2010/main">
    <mc:Choice Requires="p14">
      <p:transition spd="slow" p14:dur="2000" advTm="44715"/>
    </mc:Choice>
    <mc:Fallback xmlns="">
      <p:transition spd="slow" advTm="447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61354" y="5863428"/>
            <a:ext cx="2743200" cy="365125"/>
          </a:xfrm>
        </p:spPr>
        <p:txBody>
          <a:bodyPr/>
          <a:lstStyle/>
          <a:p>
            <a:fld id="{5B8AC867-72ED-42EA-92C6-36FC511EE56C}" type="slidenum">
              <a:rPr lang="zh-CN" altLang="en-US" smtClean="0"/>
              <a:t>6</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TextBox 81"/>
          <p:cNvSpPr txBox="1"/>
          <p:nvPr/>
        </p:nvSpPr>
        <p:spPr>
          <a:xfrm>
            <a:off x="0" y="278937"/>
            <a:ext cx="8424153" cy="584775"/>
          </a:xfrm>
          <a:prstGeom prst="rect">
            <a:avLst/>
          </a:prstGeom>
          <a:noFill/>
        </p:spPr>
        <p:txBody>
          <a:bodyPr wrap="square" rtlCol="0">
            <a:spAutoFit/>
          </a:bodyPr>
          <a:lstStyle/>
          <a:p>
            <a:r>
              <a:rPr lang="en-US" altLang="zh-CN" sz="3200" b="1" dirty="0">
                <a:latin typeface="+mj-lt"/>
                <a:ea typeface="黑体" charset="0"/>
                <a:cs typeface="黑体" charset="0"/>
              </a:rPr>
              <a:t>1.3</a:t>
            </a:r>
            <a:r>
              <a:rPr lang="zh-CN" altLang="en-US" sz="3200" b="1" dirty="0">
                <a:latin typeface="+mj-lt"/>
                <a:ea typeface="黑体" charset="0"/>
                <a:cs typeface="黑体" charset="0"/>
              </a:rPr>
              <a:t> </a:t>
            </a:r>
            <a:r>
              <a:rPr lang="en-US" altLang="zh-CN" sz="3200" b="1" dirty="0">
                <a:latin typeface="+mj-lt"/>
                <a:cs typeface="Times New Roman" panose="02020603050405020304" pitchFamily="18" charset="0"/>
              </a:rPr>
              <a:t>Introduction-Ligand/protein binding (LPB)</a:t>
            </a:r>
            <a:endParaRPr lang="en-US" altLang="zh-CN" sz="3200" b="1" dirty="0">
              <a:latin typeface="+mj-lt"/>
              <a:ea typeface="黑体" charset="0"/>
              <a:cs typeface="黑体" charset="0"/>
            </a:endParaRPr>
          </a:p>
        </p:txBody>
      </p:sp>
      <p:sp>
        <p:nvSpPr>
          <p:cNvPr id="21" name="Rectangle 2">
            <a:extLst>
              <a:ext uri="{FF2B5EF4-FFF2-40B4-BE49-F238E27FC236}">
                <a16:creationId xmlns:a16="http://schemas.microsoft.com/office/drawing/2014/main" id="{20CF8419-1782-01D6-95FE-4411CA10FD4D}"/>
              </a:ext>
            </a:extLst>
          </p:cNvPr>
          <p:cNvSpPr>
            <a:spLocks noChangeArrowheads="1"/>
          </p:cNvSpPr>
          <p:nvPr/>
        </p:nvSpPr>
        <p:spPr bwMode="auto">
          <a:xfrm>
            <a:off x="2779230" y="4304196"/>
            <a:ext cx="12192000" cy="0"/>
          </a:xfrm>
          <a:prstGeom prst="rect">
            <a:avLst/>
          </a:prstGeom>
          <a:solidFill>
            <a:srgbClr val="F8F5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rgbClr val="660000"/>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23" name="Rectangle 3">
            <a:extLst>
              <a:ext uri="{FF2B5EF4-FFF2-40B4-BE49-F238E27FC236}">
                <a16:creationId xmlns:a16="http://schemas.microsoft.com/office/drawing/2014/main" id="{0DF7FDB0-BD67-C0B1-AD07-F3D2B2D4BE97}"/>
              </a:ext>
            </a:extLst>
          </p:cNvPr>
          <p:cNvSpPr>
            <a:spLocks noChangeArrowheads="1"/>
          </p:cNvSpPr>
          <p:nvPr/>
        </p:nvSpPr>
        <p:spPr bwMode="auto">
          <a:xfrm>
            <a:off x="2779230" y="4029559"/>
            <a:ext cx="12192000" cy="0"/>
          </a:xfrm>
          <a:prstGeom prst="rect">
            <a:avLst/>
          </a:prstGeom>
          <a:solidFill>
            <a:srgbClr val="F8F5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rgbClr val="660000"/>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 name="文本框 2">
            <a:extLst>
              <a:ext uri="{FF2B5EF4-FFF2-40B4-BE49-F238E27FC236}">
                <a16:creationId xmlns:a16="http://schemas.microsoft.com/office/drawing/2014/main" id="{9B0A80BA-2963-91D1-5248-089056AC1418}"/>
              </a:ext>
            </a:extLst>
          </p:cNvPr>
          <p:cNvSpPr txBox="1"/>
          <p:nvPr/>
        </p:nvSpPr>
        <p:spPr>
          <a:xfrm>
            <a:off x="460124" y="1473884"/>
            <a:ext cx="5560381"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LPB is a dynamic process.</a:t>
            </a:r>
          </a:p>
          <a:p>
            <a:r>
              <a:rPr lang="en-US" altLang="zh-CN" dirty="0">
                <a:latin typeface="Times New Roman" panose="02020603050405020304" pitchFamily="18" charset="0"/>
                <a:cs typeface="Times New Roman" panose="02020603050405020304" pitchFamily="18" charset="0"/>
              </a:rPr>
              <a:t>Ligand: fully solvated state to binding site and reverse</a:t>
            </a:r>
          </a:p>
          <a:p>
            <a:r>
              <a:rPr lang="en-US" altLang="zh-CN" dirty="0">
                <a:latin typeface="Times New Roman" panose="02020603050405020304" pitchFamily="18" charset="0"/>
                <a:cs typeface="Times New Roman" panose="02020603050405020304" pitchFamily="18" charset="0"/>
              </a:rPr>
              <a:t>Proteins: different conformations before interaction or </a:t>
            </a:r>
          </a:p>
          <a:p>
            <a:r>
              <a:rPr lang="en-US" altLang="zh-CN" dirty="0">
                <a:latin typeface="Times New Roman" panose="02020603050405020304" pitchFamily="18" charset="0"/>
                <a:cs typeface="Times New Roman" panose="02020603050405020304" pitchFamily="18" charset="0"/>
              </a:rPr>
              <a:t>               specific conformations upon ligand binding</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DCF91E4D-C4ED-9E51-BBF8-649ED6AEF2B9}"/>
              </a:ext>
            </a:extLst>
          </p:cNvPr>
          <p:cNvSpPr txBox="1"/>
          <p:nvPr/>
        </p:nvSpPr>
        <p:spPr>
          <a:xfrm>
            <a:off x="6435556" y="1757393"/>
            <a:ext cx="5259572" cy="92333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Ligands designed to improve their interaction with the binding site's </a:t>
            </a:r>
            <a:r>
              <a:rPr lang="en-US" altLang="zh-CN" dirty="0" err="1">
                <a:latin typeface="Times New Roman" panose="02020603050405020304" pitchFamily="18" charset="0"/>
                <a:cs typeface="Times New Roman" panose="02020603050405020304" pitchFamily="18" charset="0"/>
              </a:rPr>
              <a:t>aminoacids</a:t>
            </a:r>
            <a:r>
              <a:rPr lang="en-US" altLang="zh-CN" dirty="0">
                <a:latin typeface="Times New Roman" panose="02020603050405020304" pitchFamily="18" charset="0"/>
                <a:cs typeface="Times New Roman" panose="02020603050405020304" pitchFamily="18" charset="0"/>
              </a:rPr>
              <a:t> might turn out to be inactive due to the poor binding kinetic profile.</a:t>
            </a:r>
            <a:endParaRPr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911C03B4-63C1-B00B-66FB-FADC4D12A5E5}"/>
              </a:ext>
            </a:extLst>
          </p:cNvPr>
          <p:cNvSpPr txBox="1"/>
          <p:nvPr/>
        </p:nvSpPr>
        <p:spPr>
          <a:xfrm>
            <a:off x="1177778" y="3726793"/>
            <a:ext cx="209727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thermodynamics</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3552ADCB-BFB1-70A3-41FF-4092FB962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10" y="4635988"/>
            <a:ext cx="1590897" cy="685896"/>
          </a:xfrm>
          <a:prstGeom prst="rect">
            <a:avLst/>
          </a:prstGeom>
        </p:spPr>
      </p:pic>
      <p:pic>
        <p:nvPicPr>
          <p:cNvPr id="9" name="图片 8">
            <a:extLst>
              <a:ext uri="{FF2B5EF4-FFF2-40B4-BE49-F238E27FC236}">
                <a16:creationId xmlns:a16="http://schemas.microsoft.com/office/drawing/2014/main" id="{FB759D64-9780-57D3-6437-2539D592F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696" y="4713271"/>
            <a:ext cx="1971950" cy="438211"/>
          </a:xfrm>
          <a:prstGeom prst="rect">
            <a:avLst/>
          </a:prstGeom>
        </p:spPr>
      </p:pic>
      <p:grpSp>
        <p:nvGrpSpPr>
          <p:cNvPr id="10" name="组合 9">
            <a:extLst>
              <a:ext uri="{FF2B5EF4-FFF2-40B4-BE49-F238E27FC236}">
                <a16:creationId xmlns:a16="http://schemas.microsoft.com/office/drawing/2014/main" id="{8B582B3D-0398-A422-FBB4-897188395CBE}"/>
              </a:ext>
            </a:extLst>
          </p:cNvPr>
          <p:cNvGrpSpPr/>
          <p:nvPr/>
        </p:nvGrpSpPr>
        <p:grpSpPr>
          <a:xfrm>
            <a:off x="3994744" y="2841198"/>
            <a:ext cx="4734586" cy="1652893"/>
            <a:chOff x="3994744" y="2841198"/>
            <a:chExt cx="4734586" cy="1652893"/>
          </a:xfrm>
        </p:grpSpPr>
        <p:pic>
          <p:nvPicPr>
            <p:cNvPr id="11" name="图片 10">
              <a:extLst>
                <a:ext uri="{FF2B5EF4-FFF2-40B4-BE49-F238E27FC236}">
                  <a16:creationId xmlns:a16="http://schemas.microsoft.com/office/drawing/2014/main" id="{8F7B5ED5-8EDD-6612-B8A3-8E4E9AC7CCF6}"/>
                </a:ext>
              </a:extLst>
            </p:cNvPr>
            <p:cNvPicPr>
              <a:picLocks noChangeAspect="1"/>
            </p:cNvPicPr>
            <p:nvPr/>
          </p:nvPicPr>
          <p:blipFill rotWithShape="1">
            <a:blip r:embed="rId5">
              <a:extLst>
                <a:ext uri="{28A0092B-C50C-407E-A947-70E740481C1C}">
                  <a14:useLocalDpi xmlns:a14="http://schemas.microsoft.com/office/drawing/2010/main" val="0"/>
                </a:ext>
              </a:extLst>
            </a:blip>
            <a:srcRect b="64151"/>
            <a:stretch/>
          </p:blipFill>
          <p:spPr>
            <a:xfrm>
              <a:off x="3994744" y="2841198"/>
              <a:ext cx="4734586" cy="1652893"/>
            </a:xfrm>
            <a:prstGeom prst="rect">
              <a:avLst/>
            </a:prstGeom>
          </p:spPr>
        </p:pic>
        <p:sp>
          <p:nvSpPr>
            <p:cNvPr id="12" name="矩形 11">
              <a:extLst>
                <a:ext uri="{FF2B5EF4-FFF2-40B4-BE49-F238E27FC236}">
                  <a16:creationId xmlns:a16="http://schemas.microsoft.com/office/drawing/2014/main" id="{8E0AE4B4-9A07-87DD-4126-59C8EA1567D4}"/>
                </a:ext>
              </a:extLst>
            </p:cNvPr>
            <p:cNvSpPr/>
            <p:nvPr/>
          </p:nvSpPr>
          <p:spPr>
            <a:xfrm>
              <a:off x="6055241" y="3132000"/>
              <a:ext cx="701749" cy="398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a:extLst>
              <a:ext uri="{FF2B5EF4-FFF2-40B4-BE49-F238E27FC236}">
                <a16:creationId xmlns:a16="http://schemas.microsoft.com/office/drawing/2014/main" id="{D5795944-8FF6-73E9-8C4F-E5AFB352F144}"/>
              </a:ext>
            </a:extLst>
          </p:cNvPr>
          <p:cNvSpPr txBox="1"/>
          <p:nvPr/>
        </p:nvSpPr>
        <p:spPr>
          <a:xfrm>
            <a:off x="285088" y="3186930"/>
            <a:ext cx="298996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equilibrium condition:</a:t>
            </a:r>
            <a:endParaRPr lang="zh-CN" altLang="en-US" dirty="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D5211927-DCF2-104E-6F17-79DB5E138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310" y="5410908"/>
            <a:ext cx="1590897" cy="400106"/>
          </a:xfrm>
          <a:prstGeom prst="rect">
            <a:avLst/>
          </a:prstGeom>
        </p:spPr>
      </p:pic>
      <p:pic>
        <p:nvPicPr>
          <p:cNvPr id="15" name="图片 14">
            <a:extLst>
              <a:ext uri="{FF2B5EF4-FFF2-40B4-BE49-F238E27FC236}">
                <a16:creationId xmlns:a16="http://schemas.microsoft.com/office/drawing/2014/main" id="{F782118B-E2D2-E5AB-6229-55E85F7A32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3344" y="4589482"/>
            <a:ext cx="1771897" cy="533474"/>
          </a:xfrm>
          <a:prstGeom prst="rect">
            <a:avLst/>
          </a:prstGeom>
        </p:spPr>
      </p:pic>
      <p:sp>
        <p:nvSpPr>
          <p:cNvPr id="16" name="文本框 15">
            <a:extLst>
              <a:ext uri="{FF2B5EF4-FFF2-40B4-BE49-F238E27FC236}">
                <a16:creationId xmlns:a16="http://schemas.microsoft.com/office/drawing/2014/main" id="{563C9FDA-2779-66BC-2EA4-AF566F0C0950}"/>
              </a:ext>
            </a:extLst>
          </p:cNvPr>
          <p:cNvSpPr txBox="1"/>
          <p:nvPr/>
        </p:nvSpPr>
        <p:spPr>
          <a:xfrm>
            <a:off x="9067354" y="3759833"/>
            <a:ext cx="945858"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kinetics</a:t>
            </a:r>
            <a:endParaRPr lang="zh-CN" altLang="en-US" dirty="0">
              <a:latin typeface="Times New Roman" panose="02020603050405020304" pitchFamily="18" charset="0"/>
              <a:cs typeface="Times New Roman" panose="02020603050405020304" pitchFamily="18" charset="0"/>
            </a:endParaRPr>
          </a:p>
        </p:txBody>
      </p:sp>
      <p:pic>
        <p:nvPicPr>
          <p:cNvPr id="27" name="图片 26">
            <a:extLst>
              <a:ext uri="{FF2B5EF4-FFF2-40B4-BE49-F238E27FC236}">
                <a16:creationId xmlns:a16="http://schemas.microsoft.com/office/drawing/2014/main" id="{9D9E9C92-D481-0A86-AEFD-E4A7D2EB4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9875" y="4856219"/>
            <a:ext cx="1933845" cy="724001"/>
          </a:xfrm>
          <a:prstGeom prst="rect">
            <a:avLst/>
          </a:prstGeom>
        </p:spPr>
      </p:pic>
      <p:pic>
        <p:nvPicPr>
          <p:cNvPr id="28" name="图片 27">
            <a:extLst>
              <a:ext uri="{FF2B5EF4-FFF2-40B4-BE49-F238E27FC236}">
                <a16:creationId xmlns:a16="http://schemas.microsoft.com/office/drawing/2014/main" id="{448AD8D6-54E3-1249-D636-E10421F15D82}"/>
              </a:ext>
            </a:extLst>
          </p:cNvPr>
          <p:cNvPicPr>
            <a:picLocks noChangeAspect="1"/>
          </p:cNvPicPr>
          <p:nvPr/>
        </p:nvPicPr>
        <p:blipFill rotWithShape="1">
          <a:blip r:embed="rId9">
            <a:extLst>
              <a:ext uri="{28A0092B-C50C-407E-A947-70E740481C1C}">
                <a14:useLocalDpi xmlns:a14="http://schemas.microsoft.com/office/drawing/2010/main" val="0"/>
              </a:ext>
            </a:extLst>
          </a:blip>
          <a:srcRect r="75367"/>
          <a:stretch/>
        </p:blipFill>
        <p:spPr>
          <a:xfrm>
            <a:off x="2319269" y="5203334"/>
            <a:ext cx="1842092" cy="838317"/>
          </a:xfrm>
          <a:prstGeom prst="rect">
            <a:avLst/>
          </a:prstGeom>
        </p:spPr>
      </p:pic>
      <p:pic>
        <p:nvPicPr>
          <p:cNvPr id="17" name="图片 16">
            <a:extLst>
              <a:ext uri="{FF2B5EF4-FFF2-40B4-BE49-F238E27FC236}">
                <a16:creationId xmlns:a16="http://schemas.microsoft.com/office/drawing/2014/main" id="{EF025301-9DBB-ADF9-2D74-3DE7EC3A73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65342" y="5343845"/>
            <a:ext cx="1895740" cy="504895"/>
          </a:xfrm>
          <a:prstGeom prst="rect">
            <a:avLst/>
          </a:prstGeom>
        </p:spPr>
      </p:pic>
    </p:spTree>
    <p:extLst>
      <p:ext uri="{BB962C8B-B14F-4D97-AF65-F5344CB8AC3E}">
        <p14:creationId xmlns:p14="http://schemas.microsoft.com/office/powerpoint/2010/main" val="179193499"/>
      </p:ext>
    </p:extLst>
  </p:cSld>
  <p:clrMapOvr>
    <a:masterClrMapping/>
  </p:clrMapOvr>
  <mc:AlternateContent xmlns:mc="http://schemas.openxmlformats.org/markup-compatibility/2006" xmlns:p14="http://schemas.microsoft.com/office/powerpoint/2010/main">
    <mc:Choice Requires="p14">
      <p:transition spd="slow" p14:dur="2000" advTm="44715"/>
    </mc:Choice>
    <mc:Fallback xmlns="">
      <p:transition spd="slow" advTm="447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灯片编号占位符 1"/>
          <p:cNvSpPr>
            <a:spLocks noGrp="1"/>
          </p:cNvSpPr>
          <p:nvPr>
            <p:ph type="sldNum" sz="quarter" idx="12"/>
          </p:nvPr>
        </p:nvSpPr>
        <p:spPr/>
        <p:txBody>
          <a:bodyPr/>
          <a:lstStyle/>
          <a:p>
            <a:fld id="{5B8AC867-72ED-42EA-92C6-36FC511EE56C}" type="slidenum">
              <a:rPr lang="zh-CN" altLang="en-US" smtClean="0"/>
              <a:t>7</a:t>
            </a:fld>
            <a:endParaRPr lang="zh-CN" altLang="en-US" dirty="0"/>
          </a:p>
        </p:txBody>
      </p:sp>
      <p:sp>
        <p:nvSpPr>
          <p:cNvPr id="6" name="TextBox 2"/>
          <p:cNvSpPr txBox="1"/>
          <p:nvPr/>
        </p:nvSpPr>
        <p:spPr>
          <a:xfrm>
            <a:off x="0" y="166809"/>
            <a:ext cx="12192000" cy="707886"/>
          </a:xfrm>
          <a:prstGeom prst="rect">
            <a:avLst/>
          </a:prstGeom>
          <a:noFill/>
        </p:spPr>
        <p:txBody>
          <a:bodyPr wrap="square" rtlCol="0">
            <a:spAutoFit/>
          </a:bodyPr>
          <a:lstStyle/>
          <a:p>
            <a:pPr algn="ctr"/>
            <a:r>
              <a:rPr lang="zh-CN" altLang="en-US" sz="4000" b="1" dirty="0">
                <a:solidFill>
                  <a:srgbClr val="C00000"/>
                </a:solidFill>
                <a:latin typeface="黑体" pitchFamily="49" charset="-122"/>
                <a:ea typeface="黑体" pitchFamily="49" charset="-122"/>
              </a:rPr>
              <a:t> </a:t>
            </a:r>
            <a:r>
              <a:rPr lang="en-US" altLang="zh-CN" sz="4000" b="1" dirty="0">
                <a:solidFill>
                  <a:srgbClr val="C00000"/>
                </a:solidFill>
                <a:latin typeface="黑体" pitchFamily="49" charset="-122"/>
                <a:ea typeface="黑体" pitchFamily="49" charset="-122"/>
              </a:rPr>
              <a:t>Content</a:t>
            </a:r>
            <a:endParaRPr lang="zh-CN" altLang="en-US" sz="4000" b="1" dirty="0">
              <a:solidFill>
                <a:srgbClr val="C00000"/>
              </a:solidFill>
              <a:latin typeface="黑体" pitchFamily="49" charset="-122"/>
              <a:ea typeface="黑体" pitchFamily="49" charset="-122"/>
            </a:endParaRPr>
          </a:p>
        </p:txBody>
      </p:sp>
      <p:sp>
        <p:nvSpPr>
          <p:cNvPr id="7" name="文本框 6">
            <a:extLst>
              <a:ext uri="{FF2B5EF4-FFF2-40B4-BE49-F238E27FC236}">
                <a16:creationId xmlns:a16="http://schemas.microsoft.com/office/drawing/2014/main" id="{B331BC25-0B62-2C10-A60B-D92D402A0CF4}"/>
              </a:ext>
            </a:extLst>
          </p:cNvPr>
          <p:cNvSpPr txBox="1"/>
          <p:nvPr/>
        </p:nvSpPr>
        <p:spPr>
          <a:xfrm>
            <a:off x="7362825" y="2290845"/>
            <a:ext cx="4829175" cy="3970318"/>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2.1 Docking methods</a:t>
            </a:r>
          </a:p>
          <a:p>
            <a:r>
              <a:rPr lang="en-US" altLang="zh-CN" dirty="0">
                <a:latin typeface="Times New Roman" panose="02020603050405020304" pitchFamily="18" charset="0"/>
                <a:cs typeface="Times New Roman" panose="02020603050405020304" pitchFamily="18" charset="0"/>
              </a:rPr>
              <a:t>2.2 End-state methods: </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Linear Interaction Energy</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MM-PBSA/MM-GBSA</a:t>
            </a:r>
          </a:p>
          <a:p>
            <a:r>
              <a:rPr lang="en-US" altLang="zh-CN" dirty="0">
                <a:latin typeface="Times New Roman" panose="02020603050405020304" pitchFamily="18" charset="0"/>
                <a:cs typeface="Times New Roman" panose="02020603050405020304" pitchFamily="18" charset="0"/>
              </a:rPr>
              <a:t>2.3 Alchemical free-energy perturbation methods:</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Free Energy Perturbation</a:t>
            </a:r>
          </a:p>
          <a:p>
            <a:r>
              <a:rPr lang="en-US" altLang="zh-CN" dirty="0">
                <a:latin typeface="Times New Roman" panose="02020603050405020304" pitchFamily="18" charset="0"/>
                <a:cs typeface="Times New Roman" panose="02020603050405020304" pitchFamily="18" charset="0"/>
              </a:rPr>
              <a:t>2.4 Physical pathway methods(sampling):</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Metadynamics</a:t>
            </a: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Funnel-</a:t>
            </a:r>
            <a:r>
              <a:rPr lang="en-US" altLang="zh-CN" dirty="0" err="1">
                <a:latin typeface="Times New Roman" panose="02020603050405020304" pitchFamily="18" charset="0"/>
                <a:cs typeface="Times New Roman" panose="02020603050405020304" pitchFamily="18" charset="0"/>
              </a:rPr>
              <a:t>Metadynamics</a:t>
            </a: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Accelerated MD</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Umbrella sampling</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Steered MD</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Weighted ensemble</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A0B496EA-7DA6-0E47-AEEA-9995C80C4CB8}"/>
              </a:ext>
            </a:extLst>
          </p:cNvPr>
          <p:cNvSpPr txBox="1"/>
          <p:nvPr/>
        </p:nvSpPr>
        <p:spPr>
          <a:xfrm>
            <a:off x="606490" y="2198511"/>
            <a:ext cx="6503437" cy="3323987"/>
          </a:xfrm>
          <a:prstGeom prst="rect">
            <a:avLst/>
          </a:prstGeom>
          <a:noFill/>
        </p:spPr>
        <p:txBody>
          <a:bodyPr wrap="square" rtlCol="0">
            <a:spAutoFit/>
          </a:bodyPr>
          <a:lstStyle/>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1.Introduction</a:t>
            </a:r>
          </a:p>
          <a:p>
            <a:endParaRPr lang="en-US" altLang="zh-CN" sz="3000" b="1" dirty="0">
              <a:latin typeface="Times New Roman" panose="02020603050405020304" pitchFamily="18" charset="0"/>
              <a:cs typeface="Times New Roman" panose="02020603050405020304" pitchFamily="18" charset="0"/>
            </a:endParaRPr>
          </a:p>
          <a:p>
            <a:r>
              <a:rPr lang="en-US" altLang="zh-CN" sz="3000" b="1" dirty="0">
                <a:latin typeface="Times New Roman" panose="02020603050405020304" pitchFamily="18" charset="0"/>
                <a:cs typeface="Times New Roman" panose="02020603050405020304" pitchFamily="18" charset="0"/>
              </a:rPr>
              <a:t>2. Methods for LPB thermodynamics</a:t>
            </a:r>
          </a:p>
          <a:p>
            <a:endParaRPr lang="en-US" altLang="zh-CN" sz="3000" b="1" dirty="0">
              <a:latin typeface="Times New Roman" panose="02020603050405020304" pitchFamily="18" charset="0"/>
              <a:cs typeface="Times New Roman" panose="02020603050405020304" pitchFamily="18" charset="0"/>
            </a:endParaRPr>
          </a:p>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3.</a:t>
            </a:r>
            <a:r>
              <a:rPr lang="en-US" altLang="zh-CN" sz="3000" b="1" dirty="0">
                <a:latin typeface="Times New Roman" panose="02020603050405020304" pitchFamily="18" charset="0"/>
                <a:cs typeface="Times New Roman" panose="02020603050405020304" pitchFamily="18" charset="0"/>
              </a:rPr>
              <a:t> </a:t>
            </a:r>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Methods for LPB kinetics</a:t>
            </a:r>
          </a:p>
          <a:p>
            <a:endPar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3000" b="1" dirty="0">
                <a:solidFill>
                  <a:schemeClr val="tx1">
                    <a:lumMod val="50000"/>
                    <a:lumOff val="50000"/>
                  </a:schemeClr>
                </a:solidFill>
                <a:latin typeface="Times New Roman" panose="02020603050405020304" pitchFamily="18" charset="0"/>
                <a:cs typeface="Times New Roman" panose="02020603050405020304" pitchFamily="18" charset="0"/>
              </a:rPr>
              <a:t>4.Summary</a:t>
            </a:r>
          </a:p>
        </p:txBody>
      </p:sp>
    </p:spTree>
    <p:extLst>
      <p:ext uri="{BB962C8B-B14F-4D97-AF65-F5344CB8AC3E}">
        <p14:creationId xmlns:p14="http://schemas.microsoft.com/office/powerpoint/2010/main" val="1562298230"/>
      </p:ext>
    </p:extLst>
  </p:cSld>
  <p:clrMapOvr>
    <a:masterClrMapping/>
  </p:clrMapOvr>
  <mc:AlternateContent xmlns:mc="http://schemas.openxmlformats.org/markup-compatibility/2006" xmlns:p14="http://schemas.microsoft.com/office/powerpoint/2010/main">
    <mc:Choice Requires="p14">
      <p:transition p14:dur="0" advTm="3404"/>
    </mc:Choice>
    <mc:Fallback xmlns="">
      <p:transition advTm="340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8</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TextBox 81"/>
          <p:cNvSpPr txBox="1"/>
          <p:nvPr/>
        </p:nvSpPr>
        <p:spPr>
          <a:xfrm>
            <a:off x="649167" y="260649"/>
            <a:ext cx="7691049" cy="584775"/>
          </a:xfrm>
          <a:prstGeom prst="rect">
            <a:avLst/>
          </a:prstGeom>
          <a:noFill/>
        </p:spPr>
        <p:txBody>
          <a:bodyPr wrap="square" rtlCol="0">
            <a:spAutoFit/>
          </a:bodyPr>
          <a:lstStyle/>
          <a:p>
            <a:r>
              <a:rPr lang="en-US" altLang="zh-CN" sz="3200" b="1" dirty="0">
                <a:latin typeface="Times New Roman" panose="02020603050405020304" pitchFamily="18" charset="0"/>
                <a:ea typeface="黑体" charset="0"/>
                <a:cs typeface="Times New Roman" panose="02020603050405020304" pitchFamily="18" charset="0"/>
              </a:rPr>
              <a:t>2.1</a:t>
            </a:r>
            <a:r>
              <a:rPr lang="en-US" altLang="zh-CN" sz="3200" b="1" dirty="0">
                <a:latin typeface="Times New Roman" panose="02020603050405020304" pitchFamily="18" charset="0"/>
                <a:cs typeface="Times New Roman" panose="02020603050405020304" pitchFamily="18" charset="0"/>
              </a:rPr>
              <a:t> Docking methods</a:t>
            </a:r>
            <a:endParaRPr lang="en-US" altLang="zh-CN" sz="3200" b="1" dirty="0">
              <a:solidFill>
                <a:srgbClr val="C00000"/>
              </a:solidFill>
              <a:latin typeface="Times New Roman" panose="02020603050405020304" pitchFamily="18" charset="0"/>
              <a:ea typeface="黑体" charset="0"/>
              <a:cs typeface="Times New Roman" panose="02020603050405020304" pitchFamily="18" charset="0"/>
            </a:endParaRPr>
          </a:p>
        </p:txBody>
      </p:sp>
      <p:sp>
        <p:nvSpPr>
          <p:cNvPr id="4" name="文本框 3">
            <a:extLst>
              <a:ext uri="{FF2B5EF4-FFF2-40B4-BE49-F238E27FC236}">
                <a16:creationId xmlns:a16="http://schemas.microsoft.com/office/drawing/2014/main" id="{9FDB4B38-4CE5-7900-4C9D-72354A31C262}"/>
              </a:ext>
            </a:extLst>
          </p:cNvPr>
          <p:cNvSpPr txBox="1"/>
          <p:nvPr/>
        </p:nvSpPr>
        <p:spPr>
          <a:xfrm>
            <a:off x="2095501" y="2802368"/>
            <a:ext cx="8963024" cy="1754326"/>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User first defines a region in the target structure that includes the binding site. Then, the docking algorithm simulates all the possible binding conformations of the ligand within the protein's binding site using different sampling methods, such as systematic search, Monte Carlo (MC) and genetic algorithms. </a:t>
            </a:r>
          </a:p>
          <a:p>
            <a:r>
              <a:rPr lang="en-US" altLang="zh-CN" dirty="0">
                <a:latin typeface="Times New Roman" panose="02020603050405020304" pitchFamily="18" charset="0"/>
                <a:cs typeface="Times New Roman" panose="02020603050405020304" pitchFamily="18" charset="0"/>
              </a:rPr>
              <a:t>At the end of the calculation, the docking program ranks all the ligand binding conformations by means of a scoring function.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581405"/>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t>9</a:t>
            </a:fld>
            <a:endParaRPr lang="zh-CN" altLang="en-US" dirty="0"/>
          </a:p>
        </p:txBody>
      </p:sp>
      <p:cxnSp>
        <p:nvCxnSpPr>
          <p:cNvPr id="6" name="直接连接符 5"/>
          <p:cNvCxnSpPr/>
          <p:nvPr/>
        </p:nvCxnSpPr>
        <p:spPr>
          <a:xfrm>
            <a:off x="0" y="1002711"/>
            <a:ext cx="12192000"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TextBox 81"/>
          <p:cNvSpPr txBox="1"/>
          <p:nvPr/>
        </p:nvSpPr>
        <p:spPr>
          <a:xfrm>
            <a:off x="649167" y="260649"/>
            <a:ext cx="9409233" cy="584775"/>
          </a:xfrm>
          <a:prstGeom prst="rect">
            <a:avLst/>
          </a:prstGeom>
          <a:noFill/>
        </p:spPr>
        <p:txBody>
          <a:bodyPr wrap="square" rtlCol="0">
            <a:spAutoFit/>
          </a:bodyPr>
          <a:lstStyle/>
          <a:p>
            <a:r>
              <a:rPr lang="en-US" altLang="zh-CN" sz="3200" b="1" dirty="0">
                <a:latin typeface="Times New Roman" panose="02020603050405020304" pitchFamily="18" charset="0"/>
                <a:ea typeface="黑体" charset="0"/>
                <a:cs typeface="Times New Roman" panose="02020603050405020304" pitchFamily="18" charset="0"/>
              </a:rPr>
              <a:t>2.2</a:t>
            </a:r>
            <a:r>
              <a:rPr lang="en-US" altLang="zh-CN" sz="3200" b="1" dirty="0">
                <a:latin typeface="Times New Roman" panose="02020603050405020304" pitchFamily="18" charset="0"/>
                <a:cs typeface="Times New Roman" panose="02020603050405020304" pitchFamily="18" charset="0"/>
              </a:rPr>
              <a:t> End-state methods: MM-PBSA/MM-GBSA</a:t>
            </a:r>
            <a:endParaRPr lang="en-US" altLang="zh-CN" sz="3200" b="1" dirty="0">
              <a:solidFill>
                <a:srgbClr val="C00000"/>
              </a:solidFill>
              <a:latin typeface="Times New Roman" panose="02020603050405020304" pitchFamily="18" charset="0"/>
              <a:ea typeface="黑体" charset="0"/>
              <a:cs typeface="Times New Roman" panose="02020603050405020304" pitchFamily="18" charset="0"/>
            </a:endParaRPr>
          </a:p>
        </p:txBody>
      </p:sp>
      <p:pic>
        <p:nvPicPr>
          <p:cNvPr id="3" name="图片 2">
            <a:extLst>
              <a:ext uri="{FF2B5EF4-FFF2-40B4-BE49-F238E27FC236}">
                <a16:creationId xmlns:a16="http://schemas.microsoft.com/office/drawing/2014/main" id="{17992C51-AE31-DD06-7DFA-0D899A571B92}"/>
              </a:ext>
            </a:extLst>
          </p:cNvPr>
          <p:cNvPicPr>
            <a:picLocks noChangeAspect="1"/>
          </p:cNvPicPr>
          <p:nvPr/>
        </p:nvPicPr>
        <p:blipFill rotWithShape="1">
          <a:blip r:embed="rId2">
            <a:extLst>
              <a:ext uri="{28A0092B-C50C-407E-A947-70E740481C1C}">
                <a14:useLocalDpi xmlns:a14="http://schemas.microsoft.com/office/drawing/2010/main" val="0"/>
              </a:ext>
            </a:extLst>
          </a:blip>
          <a:srcRect l="3592"/>
          <a:stretch/>
        </p:blipFill>
        <p:spPr>
          <a:xfrm>
            <a:off x="480117" y="2315583"/>
            <a:ext cx="4420726" cy="4044631"/>
          </a:xfrm>
          <a:prstGeom prst="rect">
            <a:avLst/>
          </a:prstGeom>
        </p:spPr>
      </p:pic>
      <p:cxnSp>
        <p:nvCxnSpPr>
          <p:cNvPr id="5" name="直接箭头连接符 4">
            <a:extLst>
              <a:ext uri="{FF2B5EF4-FFF2-40B4-BE49-F238E27FC236}">
                <a16:creationId xmlns:a16="http://schemas.microsoft.com/office/drawing/2014/main" id="{88014403-E2F8-8200-6209-DF2CC537C175}"/>
              </a:ext>
            </a:extLst>
          </p:cNvPr>
          <p:cNvCxnSpPr>
            <a:cxnSpLocks/>
          </p:cNvCxnSpPr>
          <p:nvPr/>
        </p:nvCxnSpPr>
        <p:spPr>
          <a:xfrm>
            <a:off x="2605966" y="2212682"/>
            <a:ext cx="0" cy="43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E2440681-5A7B-CB26-FEE2-54AD8E201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592" y="3806934"/>
            <a:ext cx="4131000" cy="526772"/>
          </a:xfrm>
          <a:prstGeom prst="rect">
            <a:avLst/>
          </a:prstGeom>
        </p:spPr>
      </p:pic>
      <p:pic>
        <p:nvPicPr>
          <p:cNvPr id="9" name="图片 8">
            <a:extLst>
              <a:ext uri="{FF2B5EF4-FFF2-40B4-BE49-F238E27FC236}">
                <a16:creationId xmlns:a16="http://schemas.microsoft.com/office/drawing/2014/main" id="{2E7F8E25-0A04-EE68-1EDE-B95CA0DD6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4178" y="1234746"/>
            <a:ext cx="6746985" cy="673736"/>
          </a:xfrm>
          <a:prstGeom prst="rect">
            <a:avLst/>
          </a:prstGeom>
        </p:spPr>
      </p:pic>
      <p:pic>
        <p:nvPicPr>
          <p:cNvPr id="10" name="图片 9">
            <a:extLst>
              <a:ext uri="{FF2B5EF4-FFF2-40B4-BE49-F238E27FC236}">
                <a16:creationId xmlns:a16="http://schemas.microsoft.com/office/drawing/2014/main" id="{BB72456B-E51A-E757-0320-7697CA983E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593" y="2277100"/>
            <a:ext cx="6468378" cy="514422"/>
          </a:xfrm>
          <a:prstGeom prst="rect">
            <a:avLst/>
          </a:prstGeom>
        </p:spPr>
      </p:pic>
      <p:pic>
        <p:nvPicPr>
          <p:cNvPr id="11" name="图片 10">
            <a:extLst>
              <a:ext uri="{FF2B5EF4-FFF2-40B4-BE49-F238E27FC236}">
                <a16:creationId xmlns:a16="http://schemas.microsoft.com/office/drawing/2014/main" id="{33035CEA-D160-CFCF-398D-4ACC207FC8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3111" y="3125095"/>
            <a:ext cx="6439799" cy="476316"/>
          </a:xfrm>
          <a:prstGeom prst="rect">
            <a:avLst/>
          </a:prstGeom>
        </p:spPr>
      </p:pic>
      <p:sp>
        <p:nvSpPr>
          <p:cNvPr id="12" name="文本框 11">
            <a:extLst>
              <a:ext uri="{FF2B5EF4-FFF2-40B4-BE49-F238E27FC236}">
                <a16:creationId xmlns:a16="http://schemas.microsoft.com/office/drawing/2014/main" id="{B746E2E1-F81F-D0BF-2663-6BC72A614A73}"/>
              </a:ext>
            </a:extLst>
          </p:cNvPr>
          <p:cNvSpPr txBox="1"/>
          <p:nvPr/>
        </p:nvSpPr>
        <p:spPr>
          <a:xfrm>
            <a:off x="4957524" y="1857895"/>
            <a:ext cx="1893693"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Where,</a:t>
            </a:r>
          </a:p>
          <a:p>
            <a:r>
              <a:rPr lang="en-US" altLang="zh-CN" dirty="0">
                <a:latin typeface="Times New Roman" panose="02020603050405020304" pitchFamily="18" charset="0"/>
                <a:cs typeface="Times New Roman" panose="02020603050405020304" pitchFamily="18" charset="0"/>
              </a:rPr>
              <a:t> A.</a:t>
            </a:r>
            <a:endParaRPr lang="zh-CN" altLang="en-US"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B0A160ED-D639-7E3D-6A67-9977D1314757}"/>
              </a:ext>
            </a:extLst>
          </p:cNvPr>
          <p:cNvSpPr txBox="1"/>
          <p:nvPr/>
        </p:nvSpPr>
        <p:spPr>
          <a:xfrm>
            <a:off x="5039358" y="3519637"/>
            <a:ext cx="47846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EE268074-6AEA-A010-373A-FD33B9E8C788}"/>
              </a:ext>
            </a:extLst>
          </p:cNvPr>
          <p:cNvSpPr txBox="1"/>
          <p:nvPr/>
        </p:nvSpPr>
        <p:spPr>
          <a:xfrm>
            <a:off x="5069014" y="2791522"/>
            <a:ext cx="432459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Every term in A is calculated through:</a:t>
            </a:r>
            <a:endParaRPr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BBB7FC6E-783A-E760-C440-FB888BEF1D1A}"/>
              </a:ext>
            </a:extLst>
          </p:cNvPr>
          <p:cNvSpPr txBox="1"/>
          <p:nvPr/>
        </p:nvSpPr>
        <p:spPr>
          <a:xfrm>
            <a:off x="5076997" y="4306006"/>
            <a:ext cx="493330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first term in B is calculated through:</a:t>
            </a: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782A7CCB-FF97-8701-801F-54D65C703335}"/>
              </a:ext>
            </a:extLst>
          </p:cNvPr>
          <p:cNvSpPr txBox="1"/>
          <p:nvPr/>
        </p:nvSpPr>
        <p:spPr>
          <a:xfrm>
            <a:off x="5622299" y="4713040"/>
            <a:ext cx="6065005" cy="369332"/>
          </a:xfrm>
          <a:prstGeom prst="rect">
            <a:avLst/>
          </a:prstGeom>
          <a:noFill/>
        </p:spPr>
        <p:txBody>
          <a:bodyPr wrap="square" rtlCol="0">
            <a:spAutoFit/>
          </a:bodyPr>
          <a:lstStyle/>
          <a:p>
            <a:r>
              <a:rPr lang="en-US" altLang="zh-CN" b="0" i="0" dirty="0">
                <a:solidFill>
                  <a:srgbClr val="121212"/>
                </a:solidFill>
                <a:effectLst/>
                <a:latin typeface="Times New Roman" panose="02020603050405020304" pitchFamily="18" charset="0"/>
                <a:cs typeface="Times New Roman" panose="02020603050405020304" pitchFamily="18" charset="0"/>
              </a:rPr>
              <a:t>Poisson-Boltzmann(PB) or Generalized Born</a:t>
            </a:r>
            <a:r>
              <a:rPr lang="en-US" altLang="zh-CN" dirty="0">
                <a:solidFill>
                  <a:srgbClr val="121212"/>
                </a:solidFill>
                <a:latin typeface="Times New Roman" panose="02020603050405020304" pitchFamily="18" charset="0"/>
                <a:cs typeface="Times New Roman" panose="02020603050405020304" pitchFamily="18" charset="0"/>
              </a:rPr>
              <a:t>(GB)</a:t>
            </a:r>
            <a:r>
              <a:rPr lang="en-US" altLang="zh-CN" b="0" i="0" dirty="0">
                <a:solidFill>
                  <a:srgbClr val="121212"/>
                </a:solidFill>
                <a:effectLst/>
                <a:latin typeface="Times New Roman" panose="02020603050405020304" pitchFamily="18" charset="0"/>
                <a:cs typeface="Times New Roman" panose="02020603050405020304" pitchFamily="18" charset="0"/>
              </a:rPr>
              <a:t> </a:t>
            </a:r>
            <a:r>
              <a:rPr lang="en-US" altLang="zh-CN" b="0" i="0" dirty="0">
                <a:solidFill>
                  <a:srgbClr val="444444"/>
                </a:solidFill>
                <a:effectLst/>
                <a:latin typeface="Times New Roman" panose="02020603050405020304" pitchFamily="18" charset="0"/>
                <a:cs typeface="Times New Roman" panose="02020603050405020304" pitchFamily="18" charset="0"/>
              </a:rPr>
              <a:t>equation</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92341FA5-CEB8-70C5-DC09-241D94040D32}"/>
              </a:ext>
            </a:extLst>
          </p:cNvPr>
          <p:cNvSpPr txBox="1"/>
          <p:nvPr/>
        </p:nvSpPr>
        <p:spPr>
          <a:xfrm>
            <a:off x="5076998" y="5120074"/>
            <a:ext cx="493330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second term in B is calculated through:</a:t>
            </a:r>
            <a:endParaRPr lang="zh-CN" altLang="en-US" dirty="0">
              <a:latin typeface="Times New Roman" panose="020206030504050203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6BB66E96-BB87-F432-7635-E1625A8095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8482" y="5449103"/>
            <a:ext cx="3016320" cy="443819"/>
          </a:xfrm>
          <a:prstGeom prst="rect">
            <a:avLst/>
          </a:prstGeom>
        </p:spPr>
      </p:pic>
      <p:sp>
        <p:nvSpPr>
          <p:cNvPr id="19" name="文本框 18">
            <a:extLst>
              <a:ext uri="{FF2B5EF4-FFF2-40B4-BE49-F238E27FC236}">
                <a16:creationId xmlns:a16="http://schemas.microsoft.com/office/drawing/2014/main" id="{2373281B-CDC1-14B6-183D-19AC292FF841}"/>
              </a:ext>
            </a:extLst>
          </p:cNvPr>
          <p:cNvSpPr txBox="1"/>
          <p:nvPr/>
        </p:nvSpPr>
        <p:spPr>
          <a:xfrm>
            <a:off x="9418501" y="6488668"/>
            <a:ext cx="2931733" cy="369332"/>
          </a:xfrm>
          <a:prstGeom prst="rect">
            <a:avLst/>
          </a:prstGeom>
          <a:noFill/>
        </p:spPr>
        <p:txBody>
          <a:bodyPr wrap="square">
            <a:spAutoFit/>
          </a:bodyPr>
          <a:lstStyle/>
          <a:p>
            <a:r>
              <a:rPr lang="en-US" altLang="zh-CN" dirty="0">
                <a:hlinkClick r:id="rId8"/>
              </a:rPr>
              <a:t>MM-PBSA (ambermd.org)</a:t>
            </a:r>
            <a:endParaRPr lang="zh-CN" altLang="en-US" dirty="0"/>
          </a:p>
        </p:txBody>
      </p:sp>
      <p:sp>
        <p:nvSpPr>
          <p:cNvPr id="20" name="文本框 19">
            <a:extLst>
              <a:ext uri="{FF2B5EF4-FFF2-40B4-BE49-F238E27FC236}">
                <a16:creationId xmlns:a16="http://schemas.microsoft.com/office/drawing/2014/main" id="{15631A67-2CF6-0130-2A7A-5D9AB01A38F8}"/>
              </a:ext>
            </a:extLst>
          </p:cNvPr>
          <p:cNvSpPr txBox="1"/>
          <p:nvPr/>
        </p:nvSpPr>
        <p:spPr>
          <a:xfrm>
            <a:off x="7096941" y="6119336"/>
            <a:ext cx="2663033"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not accurate enough</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AC01F8C7-C49A-70EC-A5AC-A27DF1D9E89B}"/>
              </a:ext>
            </a:extLst>
          </p:cNvPr>
          <p:cNvSpPr txBox="1"/>
          <p:nvPr/>
        </p:nvSpPr>
        <p:spPr>
          <a:xfrm>
            <a:off x="4957524" y="6119336"/>
            <a:ext cx="2663033"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fast assessment</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4BCE07F0-AC9E-587D-D920-E4C612858DE2}"/>
              </a:ext>
            </a:extLst>
          </p:cNvPr>
          <p:cNvSpPr txBox="1"/>
          <p:nvPr/>
        </p:nvSpPr>
        <p:spPr>
          <a:xfrm>
            <a:off x="449604" y="1237902"/>
            <a:ext cx="4589754" cy="923330"/>
          </a:xfrm>
          <a:prstGeom prst="rect">
            <a:avLst/>
          </a:prstGeom>
          <a:noFill/>
        </p:spPr>
        <p:txBody>
          <a:bodyPr wrap="square">
            <a:spAutoFit/>
          </a:bodyPr>
          <a:lstStyle/>
          <a:p>
            <a:r>
              <a:rPr lang="en-US" altLang="zh-CN" dirty="0">
                <a:solidFill>
                  <a:srgbClr val="000000"/>
                </a:solidFill>
                <a:latin typeface="Times New Roman" panose="02020603050405020304" pitchFamily="18" charset="0"/>
                <a:cs typeface="Times New Roman" panose="02020603050405020304" pitchFamily="18" charset="0"/>
              </a:rPr>
              <a:t>T</a:t>
            </a:r>
            <a:r>
              <a:rPr lang="en-US" altLang="zh-CN" i="0" dirty="0">
                <a:solidFill>
                  <a:srgbClr val="000000"/>
                </a:solidFill>
                <a:effectLst/>
                <a:latin typeface="Times New Roman" panose="02020603050405020304" pitchFamily="18" charset="0"/>
                <a:cs typeface="Times New Roman" panose="02020603050405020304" pitchFamily="18" charset="0"/>
              </a:rPr>
              <a:t>he majority of the energy contributions come from solvent-solvent interactions and their fluctuations are larger than binding energy.</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656818"/>
      </p:ext>
    </p:extLst>
  </p:cSld>
  <p:clrMapOvr>
    <a:masterClrMapping/>
  </p:clrMapOvr>
  <mc:AlternateContent xmlns:mc="http://schemas.openxmlformats.org/markup-compatibility/2006" xmlns:p14="http://schemas.microsoft.com/office/powerpoint/2010/main">
    <mc:Choice Requires="p14">
      <p:transition spd="slow" p14:dur="2000" advTm="29647"/>
    </mc:Choice>
    <mc:Fallback xmlns="">
      <p:transition spd="slow" advTm="29647"/>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zjxu">
      <a:majorFont>
        <a:latin typeface="Times New Roman"/>
        <a:ea typeface="宋体"/>
        <a:cs typeface=""/>
      </a:majorFont>
      <a:minorFont>
        <a:latin typeface="Times New Roman"/>
        <a:ea typeface="宋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6158</TotalTime>
  <Words>1189</Words>
  <Application>Microsoft Office PowerPoint</Application>
  <PresentationFormat>宽屏</PresentationFormat>
  <Paragraphs>208</Paragraphs>
  <Slides>24</Slides>
  <Notes>11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-apple-system</vt:lpstr>
      <vt:lpstr>等线</vt:lpstr>
      <vt:lpstr>黑体</vt:lpstr>
      <vt:lpstr>宋体</vt:lpstr>
      <vt:lpstr>微软雅黑</vt:lpstr>
      <vt:lpstr>微软雅黑</vt:lpstr>
      <vt:lpstr>Arial</vt:lpstr>
      <vt:lpstr>Calibri</vt:lpstr>
      <vt:lpstr>Roboto</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课题一：针对蛋白质机器动态结构进行药物设计的技术</dc:title>
  <dc:creator>dddc-jawang</dc:creator>
  <cp:lastModifiedBy>hzj</cp:lastModifiedBy>
  <cp:revision>717</cp:revision>
  <dcterms:created xsi:type="dcterms:W3CDTF">2016-05-05T01:58:29Z</dcterms:created>
  <dcterms:modified xsi:type="dcterms:W3CDTF">2023-03-09T11:54:29Z</dcterms:modified>
</cp:coreProperties>
</file>