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1" r:id="rId2"/>
    <p:sldId id="272" r:id="rId3"/>
    <p:sldId id="257" r:id="rId4"/>
    <p:sldId id="258" r:id="rId5"/>
    <p:sldId id="266" r:id="rId6"/>
    <p:sldId id="259" r:id="rId7"/>
    <p:sldId id="260" r:id="rId8"/>
    <p:sldId id="261" r:id="rId9"/>
    <p:sldId id="267" r:id="rId10"/>
    <p:sldId id="269" r:id="rId11"/>
    <p:sldId id="270" r:id="rId12"/>
    <p:sldId id="263" r:id="rId13"/>
    <p:sldId id="262" r:id="rId14"/>
    <p:sldId id="268" r:id="rId15"/>
    <p:sldId id="265" r:id="rId16"/>
    <p:sldId id="273" r:id="rId17"/>
    <p:sldId id="275" r:id="rId1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60" autoAdjust="0"/>
    <p:restoredTop sz="94660"/>
  </p:normalViewPr>
  <p:slideViewPr>
    <p:cSldViewPr snapToGrid="0">
      <p:cViewPr>
        <p:scale>
          <a:sx n="100" d="100"/>
          <a:sy n="100" d="100"/>
        </p:scale>
        <p:origin x="117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8CA671-9E76-4604-8D1C-10B1402E93E7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5694BA-1F44-4274-8B71-7E5EF65FE6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1226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ubs.acs.org/doi/10.1021/acs.jctc.1c01154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定量结构</a:t>
            </a:r>
            <a:r>
              <a:rPr lang="en-US" altLang="zh-CN" dirty="0" smtClean="0"/>
              <a:t>-</a:t>
            </a:r>
            <a:r>
              <a:rPr lang="zh-CN" altLang="en-US" dirty="0" smtClean="0"/>
              <a:t>动力学关系</a:t>
            </a:r>
            <a:endParaRPr lang="en-US" altLang="zh-CN" dirty="0" smtClean="0"/>
          </a:p>
          <a:p>
            <a:r>
              <a:rPr lang="zh-CN" altLang="en-US" dirty="0" smtClean="0"/>
              <a:t>加权系综</a:t>
            </a:r>
            <a:r>
              <a:rPr lang="en-US" altLang="zh-CN" dirty="0" smtClean="0"/>
              <a:t>MD</a:t>
            </a:r>
            <a:r>
              <a:rPr lang="zh-CN" altLang="en-US" dirty="0" smtClean="0"/>
              <a:t>模拟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94BA-1F44-4274-8B71-7E5EF65FE63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3233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匹配分子对分析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94BA-1F44-4274-8B71-7E5EF65FE63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0689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694BA-1F44-4274-8B71-7E5EF65FE63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816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hlinkClick r:id="rId3"/>
              </a:rPr>
              <a:t>WESTPA 2.0: High-Performance Upgrades for Weighted Ensemble Simulations and Analysis of Longer-Timescale Applications | Journal of Chemical Theory and Computation (acs.org)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5694BA-1F44-4274-8B71-7E5EF65FE63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171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94BA-1F44-4274-8B71-7E5EF65FE63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757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D38D-CB23-4B6D-AAF5-8A7F64471EF3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5EC4-44FC-4DA7-8626-F395E8FE4D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181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D38D-CB23-4B6D-AAF5-8A7F64471EF3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5EC4-44FC-4DA7-8626-F395E8FE4D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423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D38D-CB23-4B6D-AAF5-8A7F64471EF3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5EC4-44FC-4DA7-8626-F395E8FE4D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115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D38D-CB23-4B6D-AAF5-8A7F64471EF3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5EC4-44FC-4DA7-8626-F395E8FE4D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814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D38D-CB23-4B6D-AAF5-8A7F64471EF3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5EC4-44FC-4DA7-8626-F395E8FE4D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79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D38D-CB23-4B6D-AAF5-8A7F64471EF3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5EC4-44FC-4DA7-8626-F395E8FE4D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919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D38D-CB23-4B6D-AAF5-8A7F64471EF3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5EC4-44FC-4DA7-8626-F395E8FE4D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436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D38D-CB23-4B6D-AAF5-8A7F64471EF3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5EC4-44FC-4DA7-8626-F395E8FE4D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0239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D38D-CB23-4B6D-AAF5-8A7F64471EF3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5EC4-44FC-4DA7-8626-F395E8FE4D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2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D38D-CB23-4B6D-AAF5-8A7F64471EF3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5EC4-44FC-4DA7-8626-F395E8FE4D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734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BD38D-CB23-4B6D-AAF5-8A7F64471EF3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5EC4-44FC-4DA7-8626-F395E8FE4D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28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BD38D-CB23-4B6D-AAF5-8A7F64471EF3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5EC4-44FC-4DA7-8626-F395E8FE4D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10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journals.plos.org/ploscompbiol/article?id=10.1371/journal.pcbi.1004611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r="62002" b="83245"/>
          <a:stretch/>
        </p:blipFill>
        <p:spPr>
          <a:xfrm>
            <a:off x="0" y="0"/>
            <a:ext cx="3859367" cy="114299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1D70331C-4F2B-F048-4B15-D638A09D7984}"/>
              </a:ext>
            </a:extLst>
          </p:cNvPr>
          <p:cNvSpPr txBox="1"/>
          <p:nvPr/>
        </p:nvSpPr>
        <p:spPr>
          <a:xfrm>
            <a:off x="333375" y="1589812"/>
            <a:ext cx="114966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Predicting Biomolecular Binding Kinetics: A Review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5D909BD8-5A37-EDCD-F704-AC6E33D70115}"/>
              </a:ext>
            </a:extLst>
          </p:cNvPr>
          <p:cNvSpPr txBox="1"/>
          <p:nvPr/>
        </p:nvSpPr>
        <p:spPr>
          <a:xfrm>
            <a:off x="781050" y="2256546"/>
            <a:ext cx="10601325" cy="1133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Jinan Wang, Hung N. Do, Kushal Koirala, and </a:t>
            </a:r>
            <a:r>
              <a:rPr lang="en-US" altLang="zh-CN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Yinglong</a:t>
            </a:r>
            <a:r>
              <a:rPr lang="en-US" altLang="zh-CN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Miao</a:t>
            </a:r>
          </a:p>
          <a:p>
            <a:pPr algn="ctr">
              <a:lnSpc>
                <a:spcPct val="150000"/>
              </a:lnSpc>
            </a:pPr>
            <a:r>
              <a:rPr lang="en-US" altLang="zh-CN" sz="24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Journal of Chemical Theory and Computation</a:t>
            </a:r>
            <a:r>
              <a:rPr lang="en-US" altLang="zh-CN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DOI: 10.1021/acs.jctc.2c01085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CF83EC2-0F8A-F8F5-3A7E-A985C1888FAC}"/>
              </a:ext>
            </a:extLst>
          </p:cNvPr>
          <p:cNvSpPr txBox="1"/>
          <p:nvPr/>
        </p:nvSpPr>
        <p:spPr>
          <a:xfrm>
            <a:off x="3700462" y="4000500"/>
            <a:ext cx="47625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汇报人： 吴乐云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/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2023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年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04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月</a:t>
            </a:r>
            <a:r>
              <a:rPr lang="en-US" altLang="zh-CN" sz="28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19</a:t>
            </a:r>
            <a:r>
              <a:rPr lang="zh-CN" altLang="en-US" sz="2800" b="1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日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540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DBD0F8C0-C9F9-BA7B-5739-E3BED0BBBF54}"/>
              </a:ext>
            </a:extLst>
          </p:cNvPr>
          <p:cNvSpPr txBox="1"/>
          <p:nvPr/>
        </p:nvSpPr>
        <p:spPr>
          <a:xfrm>
            <a:off x="969034" y="637721"/>
            <a:ext cx="66869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69034" y="1323700"/>
            <a:ext cx="1009323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Available 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techniques to measure binding </a:t>
            </a:r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kinetics</a:t>
            </a:r>
          </a:p>
          <a:p>
            <a:pPr>
              <a:lnSpc>
                <a:spcPct val="200000"/>
              </a:lnSpc>
            </a:pPr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Quantitative 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structure-kinetic relationships (QSKRs)</a:t>
            </a:r>
          </a:p>
          <a:p>
            <a:pPr>
              <a:lnSpc>
                <a:spcPct val="200000"/>
              </a:lnSpc>
            </a:pPr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Molecular 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dynamics and enhanced sampling methods</a:t>
            </a:r>
          </a:p>
          <a:p>
            <a:pPr>
              <a:lnSpc>
                <a:spcPct val="200000"/>
              </a:lnSpc>
            </a:pPr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Weighted 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Ensemble MD </a:t>
            </a:r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Simulations</a:t>
            </a:r>
          </a:p>
          <a:p>
            <a:pPr>
              <a:lnSpc>
                <a:spcPct val="200000"/>
              </a:lnSpc>
            </a:pPr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 Conclusion: REMD and </a:t>
            </a:r>
            <a:r>
              <a:rPr lang="en-US" altLang="zh-CN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Trypsine-Benzamidine</a:t>
            </a:r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90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73" y="3294266"/>
            <a:ext cx="11031038" cy="32478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72687" y="69669"/>
            <a:ext cx="11118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experimental techniques to measure binding kinetics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388217"/>
              </p:ext>
            </p:extLst>
          </p:nvPr>
        </p:nvGraphicFramePr>
        <p:xfrm>
          <a:off x="429442" y="783353"/>
          <a:ext cx="10961371" cy="2343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62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2971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2554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Assays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Notes</a:t>
                      </a:r>
                      <a:endParaRPr lang="zh-CN" alt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2653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 label</a:t>
                      </a:r>
                      <a:endParaRPr lang="zh-CN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Radio</a:t>
                      </a:r>
                      <a:r>
                        <a:rPr lang="en-US" altLang="zh-CN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(radioactive isotopes)</a:t>
                      </a:r>
                      <a:endParaRPr lang="zh-CN" alt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Allowing for spontaneous</a:t>
                      </a:r>
                      <a:r>
                        <a:rPr lang="en-US" altLang="zh-CN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measurement of binding kinetic rates</a:t>
                      </a:r>
                      <a:endParaRPr lang="zh-CN" alt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zh-CN" alt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Spectroscopic </a:t>
                      </a:r>
                    </a:p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altLang="zh-CN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fluorophore</a:t>
                      </a:r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groups)</a:t>
                      </a:r>
                      <a:endParaRPr lang="zh-CN" alt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r>
                        <a:rPr lang="en-US" altLang="zh-CN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Fluorescent</a:t>
                      </a:r>
                      <a:r>
                        <a:rPr lang="en-US" altLang="zh-CN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resonance energy transfer (FRET)</a:t>
                      </a:r>
                      <a:br>
                        <a:rPr lang="en-US" altLang="zh-CN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altLang="zh-CN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 less effective, labor intensive and challenging for certain drugs</a:t>
                      </a:r>
                      <a:endParaRPr lang="zh-CN" alt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945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Without label</a:t>
                      </a:r>
                      <a:endParaRPr lang="zh-CN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Surface </a:t>
                      </a:r>
                      <a:r>
                        <a:rPr lang="en-US" altLang="zh-CN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plasmon</a:t>
                      </a:r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resonance (SPR)</a:t>
                      </a:r>
                      <a:endParaRPr lang="zh-CN" alt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 throughput</a:t>
                      </a:r>
                      <a:r>
                        <a:rPr lang="en-US" altLang="zh-CN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is one important advantage</a:t>
                      </a:r>
                      <a:endParaRPr lang="zh-CN" alt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975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72687" y="69669"/>
            <a:ext cx="11118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Quantitative structure-kinetic relationships (QSKRs)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0049" y="5937587"/>
            <a:ext cx="114395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built QSKR will become more accurate and allow for high-throughput screening, which is very helpful at the early stage of drug design.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425987"/>
              </p:ext>
            </p:extLst>
          </p:nvPr>
        </p:nvGraphicFramePr>
        <p:xfrm>
          <a:off x="429442" y="739808"/>
          <a:ext cx="11395614" cy="5119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44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280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24307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Methods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Notes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136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COMparative</a:t>
                      </a:r>
                      <a:r>
                        <a:rPr lang="en-US" altLang="zh-CN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BINding</a:t>
                      </a:r>
                      <a:r>
                        <a:rPr lang="en-US" altLang="zh-CN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Energy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(COMBINE)</a:t>
                      </a:r>
                      <a:endParaRPr lang="zh-CN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Using</a:t>
                      </a:r>
                      <a:r>
                        <a:rPr lang="en-US" altLang="zh-CN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b="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holo</a:t>
                      </a:r>
                      <a:r>
                        <a:rPr lang="en-US" altLang="zh-CN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structure to predict binding parameters;</a:t>
                      </a:r>
                    </a:p>
                    <a:p>
                      <a:pPr algn="just"/>
                      <a:r>
                        <a:rPr lang="en-US" altLang="zh-CN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Including extra options of using multiple protein-ligand complex structures</a:t>
                      </a:r>
                      <a:endParaRPr lang="zh-CN" alt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altLang="zh-CN" b="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predictive power was lower than the model from a single, energy-minimized crystal structure.</a:t>
                      </a:r>
                      <a:endParaRPr lang="zh-CN" altLang="en-US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Matched molecular pair analysis</a:t>
                      </a:r>
                    </a:p>
                    <a:p>
                      <a:pPr algn="ctr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(MMP)</a:t>
                      </a:r>
                      <a:endParaRPr lang="zh-CN" alt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en-US" altLang="zh-CN" sz="1800" b="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elucidate the impact of small structural changes on the binding kinetic behavior;</a:t>
                      </a:r>
                    </a:p>
                    <a:p>
                      <a:pPr marL="0" algn="just" defTabSz="914400" rtl="0" eaLnBrk="1" latinLnBrk="0" hangingPunct="1"/>
                      <a:r>
                        <a:rPr lang="en-US" altLang="zh-CN" sz="1800" b="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395 MMPs extracted from </a:t>
                      </a:r>
                      <a:r>
                        <a:rPr lang="en-US" altLang="zh-CN" sz="1800" b="1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K4DD</a:t>
                      </a:r>
                      <a:r>
                        <a:rPr lang="en-US" altLang="zh-CN" sz="1800" b="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sz="1800" b="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database</a:t>
                      </a:r>
                      <a:endParaRPr lang="zh-CN" altLang="en-US" sz="18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 The</a:t>
                      </a:r>
                      <a:r>
                        <a:rPr lang="en-US" altLang="zh-CN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largest differences in </a:t>
                      </a:r>
                      <a:r>
                        <a:rPr lang="en-US" altLang="zh-CN" b="1" i="1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zh-CN" b="1" i="1" baseline="-25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US" altLang="zh-CN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were found with the introduction of a </a:t>
                      </a:r>
                      <a:r>
                        <a:rPr lang="en-US" altLang="zh-CN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charged moiety</a:t>
                      </a:r>
                      <a:r>
                        <a:rPr lang="en-US" altLang="zh-CN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the decrease in </a:t>
                      </a:r>
                      <a:r>
                        <a:rPr lang="en-US" altLang="zh-CN" b="0" i="1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zh-CN" b="0" i="1" baseline="-25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US" altLang="zh-CN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might come from electrostatic repulsion and/or </a:t>
                      </a:r>
                      <a:r>
                        <a:rPr lang="en-US" altLang="zh-CN" b="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desolvation</a:t>
                      </a:r>
                      <a:r>
                        <a:rPr lang="en-US" altLang="zh-CN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penalties;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en-US" altLang="zh-CN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 The change of </a:t>
                      </a:r>
                      <a:r>
                        <a:rPr lang="en-US" altLang="zh-CN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molecular polarity</a:t>
                      </a:r>
                      <a:r>
                        <a:rPr lang="en-US" altLang="zh-CN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 the MMPs did not produce a consistent shift in </a:t>
                      </a:r>
                      <a:r>
                        <a:rPr lang="en-US" altLang="zh-CN" b="1" i="1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zh-CN" b="1" i="1" baseline="-25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off</a:t>
                      </a:r>
                      <a:endParaRPr lang="zh-CN" altLang="en-US" b="1" i="1" baseline="-25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5224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Coarse-grained normal-mode with </a:t>
                      </a:r>
                      <a:r>
                        <a:rPr lang="en-US" altLang="zh-CN" sz="18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multitarget</a:t>
                      </a:r>
                      <a:r>
                        <a:rPr lang="en-US" altLang="zh-CN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machine learning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(NMA + MTML)</a:t>
                      </a:r>
                      <a:endParaRPr lang="zh-CN" alt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en-US" altLang="zh-CN" sz="1800" b="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explore molecular details of </a:t>
                      </a:r>
                      <a:r>
                        <a:rPr lang="en-US" altLang="zh-CN" sz="1800" b="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biomolecular</a:t>
                      </a:r>
                      <a:r>
                        <a:rPr lang="en-US" altLang="zh-CN" sz="1800" b="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binding process on a large scale</a:t>
                      </a:r>
                      <a:endParaRPr lang="zh-CN" altLang="en-US" sz="1800" b="0" kern="1200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 The prediction accuracy was higher than that of the random guess;</a:t>
                      </a:r>
                    </a:p>
                    <a:p>
                      <a:pPr algn="l"/>
                      <a:r>
                        <a:rPr lang="en-US" altLang="zh-CN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 The coherent coupling of conformational dynamics and thermodynamic</a:t>
                      </a:r>
                      <a:r>
                        <a:rPr lang="en-US" altLang="zh-CN" b="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interactions played a critical role in binding kinetic rates</a:t>
                      </a:r>
                      <a:endParaRPr lang="zh-CN" altLang="en-US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948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72687" y="69669"/>
            <a:ext cx="11118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Molecular dynamics and enhanced sampling methods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D505C17A-7279-DF4C-B22A-354717076727}"/>
              </a:ext>
            </a:extLst>
          </p:cNvPr>
          <p:cNvSpPr txBox="1"/>
          <p:nvPr/>
        </p:nvSpPr>
        <p:spPr>
          <a:xfrm>
            <a:off x="426957" y="916209"/>
            <a:ext cx="7426502" cy="1555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cMD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simulations have been widely applied to investigate </a:t>
            </a:r>
            <a:r>
              <a:rPr lang="en-US" altLang="zh-CN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endParaRPr lang="en-US" altLang="zh-CN" sz="22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still challenging to simulate </a:t>
            </a: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repetitive dissociation and rebinding processes</a:t>
            </a:r>
            <a:endParaRPr lang="zh-CN" altLang="en-US" sz="2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2192995C-82C4-AD4B-9E1D-62A12EFDDF34}"/>
              </a:ext>
            </a:extLst>
          </p:cNvPr>
          <p:cNvSpPr txBox="1"/>
          <p:nvPr/>
        </p:nvSpPr>
        <p:spPr>
          <a:xfrm>
            <a:off x="426957" y="2638809"/>
            <a:ext cx="5263788" cy="57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prediction errors of kinetic rate: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17F8475F-24A9-BC80-E3BA-3D388BE47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323" y="3386335"/>
            <a:ext cx="4262357" cy="135147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B14AC2E8-E1C3-11CB-9B3F-3B0F5519D6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053" t="158" r="17415" b="22158"/>
          <a:stretch/>
        </p:blipFill>
        <p:spPr>
          <a:xfrm>
            <a:off x="8265062" y="3641024"/>
            <a:ext cx="3059074" cy="272685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82B88C85-C125-3450-4AB1-53FA4063BDAC}"/>
              </a:ext>
            </a:extLst>
          </p:cNvPr>
          <p:cNvSpPr txBox="1"/>
          <p:nvPr/>
        </p:nvSpPr>
        <p:spPr>
          <a:xfrm>
            <a:off x="8648655" y="3429000"/>
            <a:ext cx="2576096" cy="45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Accuracy of predictions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55C9C8D-8C23-F434-710F-8D5666A2D59F}"/>
              </a:ext>
            </a:extLst>
          </p:cNvPr>
          <p:cNvSpPr txBox="1"/>
          <p:nvPr/>
        </p:nvSpPr>
        <p:spPr>
          <a:xfrm>
            <a:off x="676758" y="5004450"/>
            <a:ext cx="6926899" cy="1047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Due to the difficulty of prediction in ligand binding kinetic rates, </a:t>
            </a:r>
            <a:r>
              <a:rPr lang="en-US" altLang="zh-CN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Δlog</a:t>
            </a:r>
            <a:r>
              <a:rPr lang="en-US" altLang="zh-CN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200" b="1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range of </a:t>
            </a: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 to 2 is acceptable.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EA9C2F2F-8560-705F-5762-9AF7EA820D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54" t="3184" r="49177" b="22565"/>
          <a:stretch/>
        </p:blipFill>
        <p:spPr>
          <a:xfrm>
            <a:off x="8123276" y="903622"/>
            <a:ext cx="3267535" cy="257666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F1E61A63-E425-A14E-7BCB-74A97B0510D1}"/>
              </a:ext>
            </a:extLst>
          </p:cNvPr>
          <p:cNvSpPr txBox="1"/>
          <p:nvPr/>
        </p:nvSpPr>
        <p:spPr>
          <a:xfrm>
            <a:off x="8748040" y="671823"/>
            <a:ext cx="2576096" cy="45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predictions</a:t>
            </a:r>
          </a:p>
        </p:txBody>
      </p:sp>
    </p:spTree>
    <p:extLst>
      <p:ext uri="{BB962C8B-B14F-4D97-AF65-F5344CB8AC3E}">
        <p14:creationId xmlns:p14="http://schemas.microsoft.com/office/powerpoint/2010/main" val="412370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9537"/>
            <a:ext cx="10363200" cy="6638925"/>
          </a:xfrm>
          <a:prstGeom prst="rect">
            <a:avLst/>
          </a:prstGeom>
        </p:spPr>
      </p:pic>
      <p:sp>
        <p:nvSpPr>
          <p:cNvPr id="4" name="矩形: 圆角 2">
            <a:extLst>
              <a:ext uri="{FF2B5EF4-FFF2-40B4-BE49-F238E27FC236}">
                <a16:creationId xmlns="" xmlns:a16="http://schemas.microsoft.com/office/drawing/2014/main" id="{D821B94E-1529-584E-2D08-F5BC60ADBDA5}"/>
              </a:ext>
            </a:extLst>
          </p:cNvPr>
          <p:cNvSpPr/>
          <p:nvPr/>
        </p:nvSpPr>
        <p:spPr>
          <a:xfrm>
            <a:off x="838200" y="2400300"/>
            <a:ext cx="10447020" cy="198120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2">
            <a:extLst>
              <a:ext uri="{FF2B5EF4-FFF2-40B4-BE49-F238E27FC236}">
                <a16:creationId xmlns="" xmlns:a16="http://schemas.microsoft.com/office/drawing/2014/main" id="{D821B94E-1529-584E-2D08-F5BC60ADBDA5}"/>
              </a:ext>
            </a:extLst>
          </p:cNvPr>
          <p:cNvSpPr/>
          <p:nvPr/>
        </p:nvSpPr>
        <p:spPr>
          <a:xfrm>
            <a:off x="838200" y="4381499"/>
            <a:ext cx="10447020" cy="173355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18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945" y="1069110"/>
            <a:ext cx="11393519" cy="332418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3D8F07FB-8147-8DC1-5B24-4434D0713728}"/>
              </a:ext>
            </a:extLst>
          </p:cNvPr>
          <p:cNvSpPr txBox="1"/>
          <p:nvPr/>
        </p:nvSpPr>
        <p:spPr>
          <a:xfrm>
            <a:off x="358320" y="38375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Protein-Peptide</a:t>
            </a:r>
            <a:endParaRPr lang="zh-CN" altLang="en-US" sz="2800" b="1" dirty="0"/>
          </a:p>
        </p:txBody>
      </p:sp>
      <p:sp>
        <p:nvSpPr>
          <p:cNvPr id="4" name="矩形: 圆角 2">
            <a:extLst>
              <a:ext uri="{FF2B5EF4-FFF2-40B4-BE49-F238E27FC236}">
                <a16:creationId xmlns="" xmlns:a16="http://schemas.microsoft.com/office/drawing/2014/main" id="{D821B94E-1529-584E-2D08-F5BC60ADBDA5}"/>
              </a:ext>
            </a:extLst>
          </p:cNvPr>
          <p:cNvSpPr/>
          <p:nvPr/>
        </p:nvSpPr>
        <p:spPr>
          <a:xfrm>
            <a:off x="405944" y="2600325"/>
            <a:ext cx="11393519" cy="400050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2">
            <a:extLst>
              <a:ext uri="{FF2B5EF4-FFF2-40B4-BE49-F238E27FC236}">
                <a16:creationId xmlns="" xmlns:a16="http://schemas.microsoft.com/office/drawing/2014/main" id="{D821B94E-1529-584E-2D08-F5BC60ADBDA5}"/>
              </a:ext>
            </a:extLst>
          </p:cNvPr>
          <p:cNvSpPr/>
          <p:nvPr/>
        </p:nvSpPr>
        <p:spPr>
          <a:xfrm>
            <a:off x="405944" y="3496808"/>
            <a:ext cx="11393519" cy="400050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94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86" y="1045859"/>
            <a:ext cx="11133628" cy="3611865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D821B94E-1529-584E-2D08-F5BC60ADBDA5}"/>
              </a:ext>
            </a:extLst>
          </p:cNvPr>
          <p:cNvSpPr/>
          <p:nvPr/>
        </p:nvSpPr>
        <p:spPr>
          <a:xfrm>
            <a:off x="529186" y="3328988"/>
            <a:ext cx="11133628" cy="452438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>
            <a:extLst>
              <a:ext uri="{FF2B5EF4-FFF2-40B4-BE49-F238E27FC236}">
                <a16:creationId xmlns="" xmlns:a16="http://schemas.microsoft.com/office/drawing/2014/main" id="{3FACE691-4F77-0F91-EC05-3C16DA656201}"/>
              </a:ext>
            </a:extLst>
          </p:cNvPr>
          <p:cNvSpPr/>
          <p:nvPr/>
        </p:nvSpPr>
        <p:spPr>
          <a:xfrm>
            <a:off x="529186" y="2159796"/>
            <a:ext cx="11133628" cy="452438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2E64E68D-5E98-5436-438C-59A784C7CC03}"/>
              </a:ext>
            </a:extLst>
          </p:cNvPr>
          <p:cNvSpPr txBox="1"/>
          <p:nvPr/>
        </p:nvSpPr>
        <p:spPr>
          <a:xfrm>
            <a:off x="676758" y="4910909"/>
            <a:ext cx="11133628" cy="1047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protein-protein binding affinity is often stronger than that of the protein-small molecule and protein-peptide interactions.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3D8F07FB-8147-8DC1-5B24-4434D0713728}"/>
              </a:ext>
            </a:extLst>
          </p:cNvPr>
          <p:cNvSpPr txBox="1"/>
          <p:nvPr/>
        </p:nvSpPr>
        <p:spPr>
          <a:xfrm>
            <a:off x="358320" y="38375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Protein-Protein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64964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72687" y="69669"/>
            <a:ext cx="11118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Molecular dynamics and enhanced sampling methods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9E92C61-8533-6F35-7713-EDA9299565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86" t="216" r="50654" b="23884"/>
          <a:stretch/>
        </p:blipFill>
        <p:spPr>
          <a:xfrm>
            <a:off x="431074" y="893805"/>
            <a:ext cx="4512401" cy="275406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8997091-A2CB-5E16-5275-431D35F856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346" t="216" r="1612" b="23884"/>
          <a:stretch/>
        </p:blipFill>
        <p:spPr>
          <a:xfrm>
            <a:off x="542925" y="3743124"/>
            <a:ext cx="4476750" cy="275406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29B2295-3FBD-1538-6A0E-B200EB0AF1ED}"/>
              </a:ext>
            </a:extLst>
          </p:cNvPr>
          <p:cNvSpPr txBox="1"/>
          <p:nvPr/>
        </p:nvSpPr>
        <p:spPr>
          <a:xfrm>
            <a:off x="5350668" y="931719"/>
            <a:ext cx="663178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GaMD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zh-CN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imitations</a:t>
            </a: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SEEKR:</a:t>
            </a:r>
            <a:r>
              <a:rPr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multiscale simulation approach (MD + Brownian dynamics + </a:t>
            </a:r>
            <a:r>
              <a:rPr lang="en-US" altLang="zh-CN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milestoning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zh-CN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MetaD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requires expert to defining CVs. The simulations may suffer a “hidden energy barrier” problem if important CVs were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missed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setup.</a:t>
            </a:r>
          </a:p>
          <a:p>
            <a:pPr algn="just"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MSM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requires very expensive computational resources</a:t>
            </a:r>
          </a:p>
          <a:p>
            <a:pPr algn="just"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Weighted Ensemble: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bias is introduced into the ensemble dynamics, enabling direct estimates of rate constants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CCFA3A9D-C079-AB37-B3AD-3113EEE29A90}"/>
              </a:ext>
            </a:extLst>
          </p:cNvPr>
          <p:cNvSpPr txBox="1"/>
          <p:nvPr/>
        </p:nvSpPr>
        <p:spPr>
          <a:xfrm>
            <a:off x="1509040" y="3486649"/>
            <a:ext cx="2576096" cy="45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Accuracy of predictions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C2A2D4A4-5518-C7BA-7EC2-F07780BC304C}"/>
              </a:ext>
            </a:extLst>
          </p:cNvPr>
          <p:cNvSpPr txBox="1"/>
          <p:nvPr/>
        </p:nvSpPr>
        <p:spPr>
          <a:xfrm>
            <a:off x="1509040" y="586396"/>
            <a:ext cx="2576096" cy="45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predictions</a:t>
            </a:r>
          </a:p>
        </p:txBody>
      </p:sp>
    </p:spTree>
    <p:extLst>
      <p:ext uri="{BB962C8B-B14F-4D97-AF65-F5344CB8AC3E}">
        <p14:creationId xmlns:p14="http://schemas.microsoft.com/office/powerpoint/2010/main" val="104652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9537"/>
            <a:ext cx="10363200" cy="6638925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08B55D76-FE80-CB35-AFD3-F30DFF3F1D15}"/>
              </a:ext>
            </a:extLst>
          </p:cNvPr>
          <p:cNvSpPr/>
          <p:nvPr/>
        </p:nvSpPr>
        <p:spPr>
          <a:xfrm>
            <a:off x="838200" y="2416971"/>
            <a:ext cx="10363200" cy="192879"/>
          </a:xfrm>
          <a:prstGeom prst="roundRect">
            <a:avLst/>
          </a:prstGeom>
          <a:noFill/>
          <a:ln w="1905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>
            <a:extLst>
              <a:ext uri="{FF2B5EF4-FFF2-40B4-BE49-F238E27FC236}">
                <a16:creationId xmlns="" xmlns:a16="http://schemas.microsoft.com/office/drawing/2014/main" id="{3A3C2FB7-A266-8BB9-DC0D-A72FF6EB25B8}"/>
              </a:ext>
            </a:extLst>
          </p:cNvPr>
          <p:cNvSpPr/>
          <p:nvPr/>
        </p:nvSpPr>
        <p:spPr>
          <a:xfrm>
            <a:off x="838200" y="3380184"/>
            <a:ext cx="10363200" cy="192879"/>
          </a:xfrm>
          <a:prstGeom prst="roundRect">
            <a:avLst/>
          </a:prstGeom>
          <a:noFill/>
          <a:ln w="1905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82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72687" y="69669"/>
            <a:ext cx="111181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Molecular dynamics and enhanced sampling methods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9E92C61-8533-6F35-7713-EDA9299565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86" t="216" r="50654" b="23884"/>
          <a:stretch/>
        </p:blipFill>
        <p:spPr>
          <a:xfrm>
            <a:off x="431074" y="893805"/>
            <a:ext cx="4512401" cy="275406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8997091-A2CB-5E16-5275-431D35F856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346" t="216" r="1612" b="23884"/>
          <a:stretch/>
        </p:blipFill>
        <p:spPr>
          <a:xfrm>
            <a:off x="542925" y="3743124"/>
            <a:ext cx="4476750" cy="275406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29B2295-3FBD-1538-6A0E-B200EB0AF1ED}"/>
              </a:ext>
            </a:extLst>
          </p:cNvPr>
          <p:cNvSpPr txBox="1"/>
          <p:nvPr/>
        </p:nvSpPr>
        <p:spPr>
          <a:xfrm>
            <a:off x="5350668" y="931719"/>
            <a:ext cx="6643688" cy="5109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GaMD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Limitations?</a:t>
            </a:r>
          </a:p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SEEKR:</a:t>
            </a:r>
            <a:r>
              <a:rPr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multiscale simulation approach (MD + Brownian dynamics + </a:t>
            </a:r>
            <a:r>
              <a:rPr lang="en-US" altLang="zh-CN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milestoning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MetaD</a:t>
            </a: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CN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requires expert to defining CVs. The simulations may suffer a “hidden energy </a:t>
            </a:r>
            <a:r>
              <a:rPr lang="en-US" altLang="zh-CN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barrer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problem if important CVs were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missed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during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simulation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setup.</a:t>
            </a:r>
          </a:p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MSM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zh-CN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requires very expensive computational resources</a:t>
            </a:r>
          </a:p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Weighted Ensemble: </a:t>
            </a:r>
            <a:r>
              <a:rPr lang="en-US" altLang="zh-C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bias is introduced into the ensemble dynamics, enabling direct estimates of rate constants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CCFA3A9D-C079-AB37-B3AD-3113EEE29A90}"/>
              </a:ext>
            </a:extLst>
          </p:cNvPr>
          <p:cNvSpPr txBox="1"/>
          <p:nvPr/>
        </p:nvSpPr>
        <p:spPr>
          <a:xfrm>
            <a:off x="1509040" y="3486649"/>
            <a:ext cx="2576096" cy="45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Accuracy of predictions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C2A2D4A4-5518-C7BA-7EC2-F07780BC304C}"/>
              </a:ext>
            </a:extLst>
          </p:cNvPr>
          <p:cNvSpPr txBox="1"/>
          <p:nvPr/>
        </p:nvSpPr>
        <p:spPr>
          <a:xfrm>
            <a:off x="1509040" y="586396"/>
            <a:ext cx="2576096" cy="45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predictions</a:t>
            </a:r>
          </a:p>
        </p:txBody>
      </p:sp>
    </p:spTree>
    <p:extLst>
      <p:ext uri="{BB962C8B-B14F-4D97-AF65-F5344CB8AC3E}">
        <p14:creationId xmlns:p14="http://schemas.microsoft.com/office/powerpoint/2010/main" val="48851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in graphic">
            <a:extLst>
              <a:ext uri="{FF2B5EF4-FFF2-40B4-BE49-F238E27FC236}">
                <a16:creationId xmlns="" xmlns:a16="http://schemas.microsoft.com/office/drawing/2014/main" id="{B5AC9877-81C7-D2F6-7E4E-221A397EBAF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18720" y="822841"/>
            <a:ext cx="5467755" cy="4242943"/>
          </a:xfrm>
          <a:prstGeom prst="rect">
            <a:avLst/>
          </a:prstGeom>
          <a:ln>
            <a:noFill/>
          </a:ln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CAD109F0-2B36-FB11-9753-3A1F7137469D}"/>
              </a:ext>
            </a:extLst>
          </p:cNvPr>
          <p:cNvSpPr txBox="1"/>
          <p:nvPr/>
        </p:nvSpPr>
        <p:spPr>
          <a:xfrm>
            <a:off x="6419850" y="1080016"/>
            <a:ext cx="530583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a two-dimensional progress coordinate is divided into </a:t>
            </a:r>
            <a:r>
              <a:rPr lang="en-US" altLang="zh-CN" sz="1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bins</a:t>
            </a:r>
            <a:r>
              <a:rPr lang="en-US" altLang="zh-CN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the goal of occupying each bin with a target number of four trajectories.</a:t>
            </a:r>
          </a:p>
          <a:p>
            <a:r>
              <a:rPr lang="en-US" altLang="zh-CN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en-US" altLang="zh-CN" sz="1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Four equally weighted trajectories </a:t>
            </a:r>
            <a:r>
              <a:rPr lang="en-US" altLang="zh-CN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initiated from the unbound state and subjected to a resampling procedure at periodic time intervals τ for the following:</a:t>
            </a:r>
          </a:p>
          <a:p>
            <a:r>
              <a:rPr lang="en-US" altLang="zh-CN" sz="1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zh-CN" sz="1800" b="1" strike="noStrike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zh-CN" sz="1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to enrich for success</a:t>
            </a:r>
            <a:r>
              <a:rPr lang="en-US" altLang="zh-CN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trajectories that make transitions to less-visited bins are replicated to generate a target of four trajectories in these bins, splitting the weights evenly among the child trajectories (green spheres) and </a:t>
            </a:r>
          </a:p>
          <a:p>
            <a:r>
              <a:rPr lang="en-US" altLang="zh-CN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(ii) to save computing time, </a:t>
            </a:r>
            <a:r>
              <a:rPr lang="en-US" altLang="zh-CN" sz="1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lowest-weight trajectories in bins that have exceeded four trajectories are terminated</a:t>
            </a:r>
            <a:r>
              <a:rPr lang="en-US" altLang="zh-CN" sz="18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merging their weights with those of higher-weight trajectories in these bins (purple spheres). Spheres are sized according to their statistical weights.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B699D982-6331-E940-E1C3-5FA4C9BF4353}"/>
              </a:ext>
            </a:extLst>
          </p:cNvPr>
          <p:cNvSpPr txBox="1"/>
          <p:nvPr/>
        </p:nvSpPr>
        <p:spPr>
          <a:xfrm>
            <a:off x="7791450" y="586859"/>
            <a:ext cx="28670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Basic WE protocol 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53001006-5609-781F-D971-C766779DE71F}"/>
              </a:ext>
            </a:extLst>
          </p:cNvPr>
          <p:cNvSpPr txBox="1"/>
          <p:nvPr/>
        </p:nvSpPr>
        <p:spPr>
          <a:xfrm>
            <a:off x="913996" y="5172417"/>
            <a:ext cx="47248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Chem. Theory </a:t>
            </a:r>
            <a:r>
              <a:rPr lang="en-US" altLang="zh-CN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18, 2, 638–649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4431E008-A6BE-9E78-9C30-2337730BB17C}"/>
              </a:ext>
            </a:extLst>
          </p:cNvPr>
          <p:cNvSpPr txBox="1"/>
          <p:nvPr/>
        </p:nvSpPr>
        <p:spPr>
          <a:xfrm>
            <a:off x="913996" y="5541749"/>
            <a:ext cx="48581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https://pubs.acs.org/doi/10.1021/acs.jctc.1c01154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2481F050-53E6-C0AC-A7F2-C6EE61240CA9}"/>
              </a:ext>
            </a:extLst>
          </p:cNvPr>
          <p:cNvSpPr txBox="1"/>
          <p:nvPr/>
        </p:nvSpPr>
        <p:spPr>
          <a:xfrm>
            <a:off x="466319" y="254543"/>
            <a:ext cx="66869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Weighted Ensemble MD Simulations 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596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>
            <a:extLst>
              <a:ext uri="{FF2B5EF4-FFF2-40B4-BE49-F238E27FC236}">
                <a16:creationId xmlns="" xmlns:a16="http://schemas.microsoft.com/office/drawing/2014/main" id="{A2373887-18E4-6D38-B253-31F3B7D46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2550" y="5721098"/>
            <a:ext cx="91821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Donovan RM, Tapia JJ, Sullivan DP, </a:t>
            </a:r>
            <a:r>
              <a:rPr lang="en-US" altLang="zh-CN" sz="12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Faeder</a:t>
            </a:r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JR, Murphy RF, et al. (2016) Unbiased Rare Event Sampling in Spatial Stochastic Systems Biology Models Using a Weighted Ensemble of Trajectories. PLOS Computational Biology 12(2): e1004611. https://doi.org/10.1371/journal.pcbi.1004611</a:t>
            </a:r>
          </a:p>
          <a:p>
            <a:pPr eaLnBrk="1" hangingPunct="1"/>
            <a:r>
              <a:rPr lang="en-US" altLang="zh-CN" sz="1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hlinkClick r:id="rId2"/>
              </a:rPr>
              <a:t>https://journals.plos.org/ploscompbiol/article?id=10.1371/journal.pcbi.1004611</a:t>
            </a:r>
            <a:endParaRPr lang="en-US" altLang="zh-CN" sz="12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C9ED10BC-533E-172D-CB4D-4BB23183C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938" y="304801"/>
            <a:ext cx="9660124" cy="5197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576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9537"/>
            <a:ext cx="10363200" cy="6638925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08B55D76-FE80-CB35-AFD3-F30DFF3F1D15}"/>
              </a:ext>
            </a:extLst>
          </p:cNvPr>
          <p:cNvSpPr/>
          <p:nvPr/>
        </p:nvSpPr>
        <p:spPr>
          <a:xfrm>
            <a:off x="838200" y="931071"/>
            <a:ext cx="10363200" cy="192879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: 圆角 3">
            <a:extLst>
              <a:ext uri="{FF2B5EF4-FFF2-40B4-BE49-F238E27FC236}">
                <a16:creationId xmlns="" xmlns:a16="http://schemas.microsoft.com/office/drawing/2014/main" id="{B8CC5EBF-E01C-2638-CBA7-2346539C7F05}"/>
              </a:ext>
            </a:extLst>
          </p:cNvPr>
          <p:cNvSpPr/>
          <p:nvPr/>
        </p:nvSpPr>
        <p:spPr>
          <a:xfrm>
            <a:off x="838200" y="2064546"/>
            <a:ext cx="10363200" cy="192879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>
            <a:extLst>
              <a:ext uri="{FF2B5EF4-FFF2-40B4-BE49-F238E27FC236}">
                <a16:creationId xmlns="" xmlns:a16="http://schemas.microsoft.com/office/drawing/2014/main" id="{45722908-D8A4-4F33-8AF5-4D44A5EBFD53}"/>
              </a:ext>
            </a:extLst>
          </p:cNvPr>
          <p:cNvSpPr/>
          <p:nvPr/>
        </p:nvSpPr>
        <p:spPr>
          <a:xfrm>
            <a:off x="838200" y="3540921"/>
            <a:ext cx="10363200" cy="192879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786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DBD0F8C0-C9F9-BA7B-5739-E3BED0BBBF54}"/>
              </a:ext>
            </a:extLst>
          </p:cNvPr>
          <p:cNvSpPr txBox="1"/>
          <p:nvPr/>
        </p:nvSpPr>
        <p:spPr>
          <a:xfrm>
            <a:off x="733903" y="315503"/>
            <a:ext cx="66869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33903" y="774702"/>
            <a:ext cx="10665617" cy="714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200000"/>
              </a:lnSpc>
              <a:buAutoNum type="arabicParenR"/>
            </a:pP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REMD</a:t>
            </a: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相关的</a:t>
            </a:r>
            <a:r>
              <a:rPr lang="en-US" altLang="zh-CN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400" b="1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zh-CN" sz="2400" b="1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Protein-ligand</a:t>
            </a: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）预测目前仍是难题</a:t>
            </a:r>
            <a:endParaRPr lang="en-US" altLang="zh-CN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91252" y="1489449"/>
            <a:ext cx="94551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系统关注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REMD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模拟的多肽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/RNA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kinetic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统计模型 </a:t>
            </a:r>
            <a:r>
              <a:rPr lang="zh-CN" alt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en-US" altLang="zh-CN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kinetics from  REMD (</a:t>
            </a:r>
            <a:r>
              <a:rPr lang="zh-CN" alt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综述</a:t>
            </a:r>
            <a:r>
              <a:rPr lang="en-US" altLang="zh-CN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zh-CN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91252" y="2138990"/>
            <a:ext cx="102325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2006, Physical Review Letters, Protein folding kinetics and thermodynamics from atomistic simulation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2008, Physical Review, Peptide folding kinetics from replica exchange molecular dynamics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2011, J. Am. Chem. Soc., What is the time scale for α-helix nucleation?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2016, PNAS, </a:t>
            </a:r>
            <a:r>
              <a:rPr lang="en-US" altLang="zh-C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Multiensemble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Markov models of molecular thermodynamics and kinetics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2017, The Journal of Chemical Physics, Peptide dimerization-dissociation rates from REMD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2017, JCTC, Kinetics from replica exchange molecular dynamics simulations </a:t>
            </a:r>
            <a:r>
              <a:rPr lang="zh-C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（作者公开了源码）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42612" y="4983559"/>
            <a:ext cx="10665617" cy="714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可以尝试与</a:t>
            </a:r>
            <a:r>
              <a:rPr lang="en-US" altLang="zh-CN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vsREMD</a:t>
            </a:r>
            <a:r>
              <a:rPr lang="zh-CN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模拟结合，以提高过渡态的采样概率</a:t>
            </a:r>
            <a:endParaRPr lang="en-US" altLang="zh-CN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91252" y="5528468"/>
            <a:ext cx="4290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相当于给副本更换不同的初始构象</a:t>
            </a:r>
            <a:endParaRPr lang="en-US" altLang="zh-CN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804445" y="4601558"/>
            <a:ext cx="65950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已在本地服务器配置完成环境和源代码，近期在</a:t>
            </a:r>
            <a:r>
              <a:rPr lang="zh-CN" altLang="en-US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尝试复现文章中的结果</a:t>
            </a:r>
            <a:endParaRPr lang="zh-CN" altLang="en-US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27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20700" y="1115189"/>
            <a:ext cx="1137602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配体结合位点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：目前的聚类参数下得到的最优构象是否为晶体结构的结合位点，如果不是，再根据对照体系的复合物晶体结构寻找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原因（</a:t>
            </a:r>
            <a:r>
              <a:rPr lang="zh-CN" altLang="en-US" sz="2400" dirty="0">
                <a:latin typeface="Times New Roman" panose="02020603050405020304" pitchFamily="18" charset="0"/>
              </a:rPr>
              <a:t>PDB ID：3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PTB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endParaRPr lang="en-US" altLang="zh-CN" sz="2400" dirty="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r>
              <a:rPr lang="zh-CN" altLang="en-US" sz="2400" b="1" i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  <a:r>
              <a:rPr lang="zh-CN" altLang="en-US" sz="2400" b="1" i="1" baseline="-250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off</a:t>
            </a:r>
            <a:r>
              <a:rPr lang="en-US" altLang="zh-CN" sz="24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/</a:t>
            </a:r>
            <a:r>
              <a:rPr lang="zh-CN" altLang="en-US" sz="2400" b="1" i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k</a:t>
            </a:r>
            <a:r>
              <a:rPr lang="en-US" altLang="zh-CN" sz="2400" b="1" i="1" baseline="-250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on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：有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湿实验测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得数据，</a:t>
            </a:r>
            <a:r>
              <a:rPr lang="zh-CN" altLang="en-US" sz="2400" b="1" i="1" dirty="0" smtClean="0">
                <a:latin typeface="Times New Roman" panose="02020603050405020304" pitchFamily="18" charset="0"/>
              </a:rPr>
              <a:t>k</a:t>
            </a:r>
            <a:r>
              <a:rPr lang="zh-CN" altLang="en-US" sz="2400" b="1" i="1" baseline="-25000" dirty="0" smtClean="0">
                <a:latin typeface="Times New Roman" panose="02020603050405020304" pitchFamily="18" charset="0"/>
              </a:rPr>
              <a:t>off</a:t>
            </a:r>
            <a:r>
              <a:rPr lang="zh-CN" altLang="en-US" sz="2400" dirty="0">
                <a:latin typeface="Times New Roman" panose="02020603050405020304" pitchFamily="18" charset="0"/>
              </a:rPr>
              <a:t>为 0.06 * 10</a:t>
            </a:r>
            <a:r>
              <a:rPr lang="zh-CN" altLang="en-US" sz="2400" baseline="30000" dirty="0">
                <a:latin typeface="Times New Roman" panose="02020603050405020304" pitchFamily="18" charset="0"/>
              </a:rPr>
              <a:t>4</a:t>
            </a:r>
            <a:r>
              <a:rPr lang="zh-CN" altLang="en-US" sz="2400" dirty="0">
                <a:latin typeface="Times New Roman" panose="02020603050405020304" pitchFamily="18" charset="0"/>
              </a:rPr>
              <a:t> (s</a:t>
            </a:r>
            <a:r>
              <a:rPr lang="zh-CN" altLang="en-US" sz="2400" baseline="30000" dirty="0">
                <a:latin typeface="Times New Roman" panose="02020603050405020304" pitchFamily="18" charset="0"/>
              </a:rPr>
              <a:t>-1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)，</a:t>
            </a:r>
            <a:r>
              <a:rPr lang="zh-CN" altLang="en-US" sz="2400" b="1" i="1" dirty="0" smtClean="0">
                <a:latin typeface="Times New Roman" panose="02020603050405020304" pitchFamily="18" charset="0"/>
              </a:rPr>
              <a:t>k</a:t>
            </a:r>
            <a:r>
              <a:rPr lang="zh-CN" altLang="en-US" sz="2400" b="1" i="1" baseline="-25000" dirty="0" smtClean="0">
                <a:latin typeface="Times New Roman" panose="02020603050405020304" pitchFamily="18" charset="0"/>
              </a:rPr>
              <a:t>on</a:t>
            </a:r>
            <a:r>
              <a:rPr lang="zh-CN" altLang="en-US" sz="2400" dirty="0">
                <a:latin typeface="Times New Roman" panose="02020603050405020304" pitchFamily="18" charset="0"/>
              </a:rPr>
              <a:t>为 0.29 * 10</a:t>
            </a:r>
            <a:r>
              <a:rPr lang="zh-CN" altLang="en-US" sz="2400" baseline="30000" dirty="0">
                <a:latin typeface="Times New Roman" panose="02020603050405020304" pitchFamily="18" charset="0"/>
              </a:rPr>
              <a:t>8</a:t>
            </a:r>
            <a:r>
              <a:rPr lang="zh-CN" altLang="en-US" sz="2400" dirty="0">
                <a:latin typeface="Times New Roman" panose="02020603050405020304" pitchFamily="18" charset="0"/>
              </a:rPr>
              <a:t> (M</a:t>
            </a:r>
            <a:r>
              <a:rPr lang="zh-CN" altLang="en-US" sz="2400" baseline="30000" dirty="0">
                <a:latin typeface="Times New Roman" panose="02020603050405020304" pitchFamily="18" charset="0"/>
              </a:rPr>
              <a:t>-1</a:t>
            </a:r>
            <a:r>
              <a:rPr lang="zh-CN" altLang="en-US" sz="2400" dirty="0">
                <a:latin typeface="Times New Roman" panose="02020603050405020304" pitchFamily="18" charset="0"/>
              </a:rPr>
              <a:t>s</a:t>
            </a:r>
            <a:r>
              <a:rPr lang="zh-CN" altLang="en-US" sz="2400" baseline="30000" dirty="0">
                <a:latin typeface="Times New Roman" panose="02020603050405020304" pitchFamily="18" charset="0"/>
              </a:rPr>
              <a:t>-1</a:t>
            </a:r>
            <a:r>
              <a:rPr lang="zh-CN" altLang="en-US" sz="2400" dirty="0" smtClean="0">
                <a:latin typeface="Times New Roman" panose="02020603050405020304" pitchFamily="18" charset="0"/>
              </a:rPr>
              <a:t>)</a:t>
            </a:r>
            <a:endParaRPr lang="en-US" altLang="zh-CN" sz="2400" dirty="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）配体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结构简单，蛋白质体积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较小</a:t>
            </a:r>
            <a:endParaRPr lang="en-US" altLang="zh-CN" sz="2400" dirty="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）配体</a:t>
            </a:r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benzamidine为上市药物（https://go.drugbank.com/drugs/DB03127#BE0001739）</a:t>
            </a:r>
          </a:p>
        </p:txBody>
      </p:sp>
      <p:sp>
        <p:nvSpPr>
          <p:cNvPr id="7" name="矩形 6"/>
          <p:cNvSpPr/>
          <p:nvPr/>
        </p:nvSpPr>
        <p:spPr>
          <a:xfrm>
            <a:off x="520700" y="361434"/>
            <a:ext cx="40975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zh-CN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rypsine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-benzamidine</a:t>
            </a:r>
          </a:p>
        </p:txBody>
      </p:sp>
    </p:spTree>
    <p:extLst>
      <p:ext uri="{BB962C8B-B14F-4D97-AF65-F5344CB8AC3E}">
        <p14:creationId xmlns:p14="http://schemas.microsoft.com/office/powerpoint/2010/main" val="110071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20700" y="361434"/>
            <a:ext cx="40975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zh-CN" alt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rypsine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-benzamidine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042" y="1298247"/>
            <a:ext cx="5117057" cy="210084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732040" y="3651436"/>
            <a:ext cx="51170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 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setup.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Trypsin (T) and 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benzamidine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(B) are separated by a distance of 35 Å along z first, and then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solvated with a TIP3P </a:t>
            </a:r>
            <a:r>
              <a:rPr lang="en-US" altLang="zh-CN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waterbox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extending 12 Å from any atom in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directions.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081086" y="5227221"/>
            <a:ext cx="44189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PNAS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2011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Vol. 108 Issue 25 Pages 10184-9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4525" y="3724367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初始构象的准备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endParaRPr lang="en-US" altLang="zh-CN" sz="2400" dirty="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44525" y="4181064"/>
            <a:ext cx="495520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）副本初始构象是否给晶体结构？</a:t>
            </a:r>
            <a:endParaRPr lang="en-US" altLang="zh-CN" sz="2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）是否保留晶体结构中的水？</a:t>
            </a:r>
            <a:endParaRPr lang="en-US" altLang="zh-CN" sz="2400" dirty="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692" y="1240448"/>
            <a:ext cx="2962593" cy="2410988"/>
          </a:xfrm>
          <a:prstGeom prst="round2DiagRect">
            <a:avLst/>
          </a:prstGeom>
        </p:spPr>
      </p:pic>
    </p:spTree>
    <p:extLst>
      <p:ext uri="{BB962C8B-B14F-4D97-AF65-F5344CB8AC3E}">
        <p14:creationId xmlns:p14="http://schemas.microsoft.com/office/powerpoint/2010/main" val="25970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</TotalTime>
  <Words>1200</Words>
  <Application>Microsoft Office PowerPoint</Application>
  <PresentationFormat>宽屏</PresentationFormat>
  <Paragraphs>113</Paragraphs>
  <Slides>17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黑体</vt:lpstr>
      <vt:lpstr>宋体</vt:lpstr>
      <vt:lpstr>Arial</vt:lpstr>
      <vt:lpstr>Calibri</vt:lpstr>
      <vt:lpstr>Calibri Light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lywu</dc:creator>
  <cp:lastModifiedBy>lywu</cp:lastModifiedBy>
  <cp:revision>96</cp:revision>
  <dcterms:created xsi:type="dcterms:W3CDTF">2023-04-16T11:02:56Z</dcterms:created>
  <dcterms:modified xsi:type="dcterms:W3CDTF">2023-04-19T07:16:32Z</dcterms:modified>
</cp:coreProperties>
</file>