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395" r:id="rId2"/>
    <p:sldId id="551" r:id="rId3"/>
    <p:sldId id="517" r:id="rId4"/>
    <p:sldId id="41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8E810"/>
    <a:srgbClr val="E3DE00"/>
    <a:srgbClr val="AC23AC"/>
    <a:srgbClr val="0000FF"/>
    <a:srgbClr val="FF0000"/>
    <a:srgbClr val="ECFAFF"/>
    <a:srgbClr val="AFAF00"/>
    <a:srgbClr val="4B4EFB"/>
    <a:srgbClr val="D0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35" autoAdjust="0"/>
    <p:restoredTop sz="93438" autoAdjust="0"/>
  </p:normalViewPr>
  <p:slideViewPr>
    <p:cSldViewPr snapToGrid="0">
      <p:cViewPr varScale="1">
        <p:scale>
          <a:sx n="74" d="100"/>
          <a:sy n="74" d="100"/>
        </p:scale>
        <p:origin x="35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9E9A0-8747-49EA-9780-2B3AD1E61482}" type="datetimeFigureOut">
              <a:rPr lang="zh-CN" altLang="en-US" smtClean="0"/>
              <a:t>2023/2/2 Thursday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0772C-0466-44CB-B282-027A2396C2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8950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3A3A5-2E5F-420B-9333-5CCC593BCAD9}" type="datetimeFigureOut">
              <a:rPr lang="zh-CN" altLang="en-US" smtClean="0"/>
              <a:t>2023/2/2 Thursday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A3059-BD93-4B55-9741-1FEBFAD8FC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7412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8083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9AD67F-86B5-4A4D-809C-2178BD2EEAE4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95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A3059-BD93-4B55-9741-1FEBFAD8FC27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2935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4B7A-89B0-4708-90D9-4851185AB967}" type="datetime1">
              <a:rPr lang="zh-CN" altLang="en-US" smtClean="0"/>
              <a:t>2023/2/2 Thursday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6050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6E85-5101-4F30-91E0-43D5E4CE8B33}" type="datetime1">
              <a:rPr lang="zh-CN" altLang="en-US" smtClean="0"/>
              <a:t>2023/2/2 Thursday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922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2831D-05F0-48EB-AC61-FDBCF13AF6DD}" type="datetime1">
              <a:rPr lang="zh-CN" altLang="en-US" smtClean="0"/>
              <a:t>2023/2/2 Thursday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692563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C16B0-41EA-4964-9422-BB0F2CF7D4B4}" type="datetime1">
              <a:rPr lang="zh-CN" altLang="en-US" smtClean="0"/>
              <a:t>2023/2/2 Thursday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4837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4556-FFFA-4F06-B1C0-2145885148D0}" type="datetime1">
              <a:rPr lang="zh-CN" altLang="en-US" smtClean="0"/>
              <a:t>2023/2/2 Thursday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248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7A5D9-EB6E-40A7-999E-3636C7FD9FE5}" type="datetime1">
              <a:rPr lang="zh-CN" altLang="en-US" smtClean="0"/>
              <a:t>2023/2/2 Thursday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5727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FA6D4-9D2F-41BC-B089-08CE1C7CA19A}" type="datetime1">
              <a:rPr lang="zh-CN" altLang="en-US" smtClean="0"/>
              <a:t>2023/2/2 Thursday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521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D6D56-92EC-4EC7-AE10-A882F5209FA6}" type="datetime1">
              <a:rPr lang="zh-CN" altLang="en-US" smtClean="0"/>
              <a:t>2023/2/2 Thursday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2335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9D4-D4EA-453C-9A5E-4D60B279AEF4}" type="datetime1">
              <a:rPr lang="zh-CN" altLang="en-US" smtClean="0"/>
              <a:t>2023/2/2 Thursday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055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B9C2-4314-4738-9763-842DF54F2218}" type="datetime1">
              <a:rPr lang="zh-CN" altLang="en-US" smtClean="0"/>
              <a:t>2023/2/2 Thursday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3471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12E3-CE56-4101-8F26-B4781A1234B7}" type="datetime1">
              <a:rPr lang="zh-CN" altLang="en-US" smtClean="0"/>
              <a:t>2023/2/2 Thursday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8984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2831D-05F0-48EB-AC61-FDBCF13AF6DD}" type="datetime1">
              <a:rPr lang="zh-CN" altLang="en-US" smtClean="0"/>
              <a:t>2023/2/2 Thursday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8240" y="99377"/>
            <a:ext cx="719852" cy="82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5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4"/>
          <p:cNvSpPr txBox="1">
            <a:spLocks noChangeArrowheads="1"/>
          </p:cNvSpPr>
          <p:nvPr/>
        </p:nvSpPr>
        <p:spPr bwMode="auto">
          <a:xfrm>
            <a:off x="452062" y="2497339"/>
            <a:ext cx="11260477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3400" b="1" dirty="0">
                <a:solidFill>
                  <a:srgbClr val="A50021"/>
                </a:solidFill>
                <a:latin typeface="黑体" charset="0"/>
                <a:ea typeface="黑体" charset="0"/>
                <a:cs typeface="黑体" charset="0"/>
              </a:rPr>
              <a:t>自我介绍</a:t>
            </a:r>
            <a:endParaRPr lang="en-US" altLang="zh-CN" sz="3400" b="1" dirty="0">
              <a:solidFill>
                <a:srgbClr val="A50021"/>
              </a:solidFill>
              <a:latin typeface="黑体" charset="0"/>
              <a:ea typeface="黑体" charset="0"/>
              <a:cs typeface="黑体" charset="0"/>
            </a:endParaRPr>
          </a:p>
        </p:txBody>
      </p:sp>
      <p:sp>
        <p:nvSpPr>
          <p:cNvPr id="26628" name="Text Box 7"/>
          <p:cNvSpPr txBox="1">
            <a:spLocks noChangeArrowheads="1"/>
          </p:cNvSpPr>
          <p:nvPr/>
        </p:nvSpPr>
        <p:spPr bwMode="auto">
          <a:xfrm>
            <a:off x="2547991" y="4059492"/>
            <a:ext cx="7119991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2800" b="1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报告人：张建芳</a:t>
            </a:r>
            <a:endParaRPr lang="en-US" altLang="zh-CN" sz="2800" b="1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  <a:p>
            <a:pPr algn="ctr" eaLnBrk="1" hangingPunct="1"/>
            <a:endParaRPr lang="en-US" altLang="zh-CN" sz="2800" b="1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  <a:p>
            <a:pPr algn="ctr" eaLnBrk="1" hangingPunct="1"/>
            <a:r>
              <a:rPr kumimoji="1" lang="zh-CN" altLang="en-US" sz="2800" b="1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中国科学院上海药物研究所</a:t>
            </a:r>
            <a:endParaRPr kumimoji="1" lang="en-US" altLang="zh-CN" sz="2800" b="1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  <a:p>
            <a:pPr algn="ctr" eaLnBrk="1" hangingPunct="1"/>
            <a:endParaRPr kumimoji="1" lang="en-US" altLang="zh-CN" sz="2800" b="1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  <a:p>
            <a:pPr algn="ctr" eaLnBrk="1" hangingPunct="1"/>
            <a:r>
              <a:rPr kumimoji="1" lang="en-US" altLang="zh-CN" sz="2800" b="1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2022</a:t>
            </a:r>
            <a:r>
              <a:rPr kumimoji="1" lang="zh-CN" altLang="en-US" sz="2800" b="1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年</a:t>
            </a:r>
            <a:r>
              <a:rPr kumimoji="1" lang="en-US" altLang="zh-CN" sz="2800" b="1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kumimoji="1" lang="zh-CN" altLang="en-US" sz="2800" b="1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月</a:t>
            </a:r>
            <a:r>
              <a:rPr kumimoji="1" lang="en-US" altLang="zh-CN" sz="2800" b="1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7</a:t>
            </a:r>
            <a:r>
              <a:rPr kumimoji="1" lang="zh-CN" altLang="en-US" sz="2800" b="1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日</a:t>
            </a:r>
          </a:p>
        </p:txBody>
      </p:sp>
      <p:sp>
        <p:nvSpPr>
          <p:cNvPr id="26629" name="AutoShape 12"/>
          <p:cNvSpPr>
            <a:spLocks noChangeArrowheads="1"/>
          </p:cNvSpPr>
          <p:nvPr/>
        </p:nvSpPr>
        <p:spPr bwMode="auto">
          <a:xfrm>
            <a:off x="0" y="1717621"/>
            <a:ext cx="12191999" cy="16198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21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740"/>
    </mc:Choice>
    <mc:Fallback xmlns="">
      <p:transition spd="slow" advTm="2874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898377" y="1710597"/>
            <a:ext cx="7416800" cy="4337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黑体" charset="0"/>
                <a:cs typeface="黑体" charset="0"/>
              </a:rPr>
              <a:t>一、基本信息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黑体" charset="0"/>
                <a:cs typeface="黑体" charset="0"/>
              </a:rPr>
              <a:t>二、我的家乡</a:t>
            </a:r>
            <a:endParaRPr kumimoji="0" lang="en-US" altLang="zh-CN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黑体" charset="0"/>
              <a:cs typeface="黑体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黑体" charset="0"/>
                <a:cs typeface="黑体" charset="0"/>
              </a:rPr>
              <a:t>三、兴趣爱好   </a:t>
            </a:r>
            <a:endParaRPr kumimoji="0" lang="en-US" altLang="zh-CN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黑体" charset="0"/>
              <a:cs typeface="黑体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黑体" charset="0"/>
                <a:cs typeface="黑体" charset="0"/>
              </a:rPr>
              <a:t>四、个人性格</a:t>
            </a:r>
            <a:endParaRPr kumimoji="0" lang="en-US" altLang="zh-CN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黑体" charset="0"/>
              <a:cs typeface="黑体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36190" y="294825"/>
            <a:ext cx="68922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黑体" pitchFamily="49" charset="-122"/>
                <a:ea typeface="黑体" pitchFamily="49" charset="-122"/>
                <a:cs typeface="+mn-cs"/>
              </a:rPr>
              <a:t> 汇报内容</a:t>
            </a:r>
          </a:p>
        </p:txBody>
      </p:sp>
      <p:cxnSp>
        <p:nvCxnSpPr>
          <p:cNvPr id="5" name="直接连接符 4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8AC867-72ED-42EA-92C6-36FC511EE56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/>
                <a:ea typeface="宋体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/>
              <a:ea typeface="宋体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592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404"/>
    </mc:Choice>
    <mc:Fallback xmlns="">
      <p:transition advTm="340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/>
        </p:nvGrpSpPr>
        <p:grpSpPr>
          <a:xfrm>
            <a:off x="2293797" y="1076959"/>
            <a:ext cx="9428712" cy="5719652"/>
            <a:chOff x="2293797" y="1076959"/>
            <a:chExt cx="9428712" cy="5719652"/>
          </a:xfrm>
        </p:grpSpPr>
        <p:grpSp>
          <p:nvGrpSpPr>
            <p:cNvPr id="17" name="组合 16"/>
            <p:cNvGrpSpPr/>
            <p:nvPr/>
          </p:nvGrpSpPr>
          <p:grpSpPr>
            <a:xfrm>
              <a:off x="2293797" y="1076959"/>
              <a:ext cx="9428712" cy="5719652"/>
              <a:chOff x="2293797" y="1076959"/>
              <a:chExt cx="9428712" cy="5719652"/>
            </a:xfrm>
          </p:grpSpPr>
          <p:grpSp>
            <p:nvGrpSpPr>
              <p:cNvPr id="13" name="组合 12"/>
              <p:cNvGrpSpPr/>
              <p:nvPr/>
            </p:nvGrpSpPr>
            <p:grpSpPr>
              <a:xfrm>
                <a:off x="2293797" y="1076959"/>
                <a:ext cx="9428712" cy="5719652"/>
                <a:chOff x="2293797" y="1076959"/>
                <a:chExt cx="9428712" cy="5719652"/>
              </a:xfrm>
            </p:grpSpPr>
            <p:grpSp>
              <p:nvGrpSpPr>
                <p:cNvPr id="8" name="组合 7"/>
                <p:cNvGrpSpPr/>
                <p:nvPr/>
              </p:nvGrpSpPr>
              <p:grpSpPr>
                <a:xfrm>
                  <a:off x="2293797" y="1076959"/>
                  <a:ext cx="9025300" cy="5719652"/>
                  <a:chOff x="2293797" y="1076959"/>
                  <a:chExt cx="9025300" cy="5719652"/>
                </a:xfrm>
              </p:grpSpPr>
              <p:grpSp>
                <p:nvGrpSpPr>
                  <p:cNvPr id="64" name="组合 63">
                    <a:extLst>
                      <a:ext uri="{FF2B5EF4-FFF2-40B4-BE49-F238E27FC236}">
                        <a16:creationId xmlns:a16="http://schemas.microsoft.com/office/drawing/2014/main" id="{FB9BBA04-E411-4983-9E82-4EBE1FF91ED0}"/>
                      </a:ext>
                    </a:extLst>
                  </p:cNvPr>
                  <p:cNvGrpSpPr/>
                  <p:nvPr/>
                </p:nvGrpSpPr>
                <p:grpSpPr>
                  <a:xfrm>
                    <a:off x="2293797" y="1076959"/>
                    <a:ext cx="9025300" cy="5719652"/>
                    <a:chOff x="698180" y="417295"/>
                    <a:chExt cx="9535689" cy="6036823"/>
                  </a:xfrm>
                </p:grpSpPr>
                <p:pic>
                  <p:nvPicPr>
                    <p:cNvPr id="65" name="图片 64">
                      <a:extLst>
                        <a:ext uri="{FF2B5EF4-FFF2-40B4-BE49-F238E27FC236}">
                          <a16:creationId xmlns:a16="http://schemas.microsoft.com/office/drawing/2014/main" id="{D242D7A6-E78D-4A7C-A02B-DC79BDA1849F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698180" y="417295"/>
                      <a:ext cx="7258907" cy="5954573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66" name="椭圆 65">
                      <a:extLst>
                        <a:ext uri="{FF2B5EF4-FFF2-40B4-BE49-F238E27FC236}">
                          <a16:creationId xmlns:a16="http://schemas.microsoft.com/office/drawing/2014/main" id="{A2723548-D859-4D55-B8E9-8FA8D4711B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445913" y="4152378"/>
                      <a:ext cx="71718" cy="71717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cxnSp>
                  <p:nvCxnSpPr>
                    <p:cNvPr id="67" name="直接连接符 66">
                      <a:extLst>
                        <a:ext uri="{FF2B5EF4-FFF2-40B4-BE49-F238E27FC236}">
                          <a16:creationId xmlns:a16="http://schemas.microsoft.com/office/drawing/2014/main" id="{6F29BF32-A6AE-4F13-A7A3-DCC0CC589CD7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4096513" y="4216780"/>
                      <a:ext cx="362598" cy="24549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直接连接符 67">
                      <a:extLst>
                        <a:ext uri="{FF2B5EF4-FFF2-40B4-BE49-F238E27FC236}">
                          <a16:creationId xmlns:a16="http://schemas.microsoft.com/office/drawing/2014/main" id="{61963773-4505-4E54-A82C-FD6F277235D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92224" y="4458394"/>
                      <a:ext cx="2318919" cy="1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9" name="椭圆 68">
                      <a:extLst>
                        <a:ext uri="{FF2B5EF4-FFF2-40B4-BE49-F238E27FC236}">
                          <a16:creationId xmlns:a16="http://schemas.microsoft.com/office/drawing/2014/main" id="{24BD7A46-37F0-43E9-A7C3-F2BE202FF86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322518" y="3608185"/>
                      <a:ext cx="71718" cy="71717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70" name="直接连接符 69">
                      <a:extLst>
                        <a:ext uri="{FF2B5EF4-FFF2-40B4-BE49-F238E27FC236}">
                          <a16:creationId xmlns:a16="http://schemas.microsoft.com/office/drawing/2014/main" id="{130EEBFB-C991-49C4-BD6A-1624C81B727C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345256" y="3639673"/>
                      <a:ext cx="1511813" cy="12662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71" name="文本框 70">
                      <a:extLst>
                        <a:ext uri="{FF2B5EF4-FFF2-40B4-BE49-F238E27FC236}">
                          <a16:creationId xmlns:a16="http://schemas.microsoft.com/office/drawing/2014/main" id="{1449E67F-F38D-4B29-B0BF-0E9D662F80A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165110" y="4310620"/>
                      <a:ext cx="813043" cy="43088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王琪瑶</a:t>
                      </a:r>
                      <a:endParaRPr lang="en-US" altLang="zh-CN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四川绵阳</a:t>
                      </a:r>
                      <a:endPara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p:txBody>
                </p:sp>
                <p:sp>
                  <p:nvSpPr>
                    <p:cNvPr id="72" name="文本框 71">
                      <a:extLst>
                        <a:ext uri="{FF2B5EF4-FFF2-40B4-BE49-F238E27FC236}">
                          <a16:creationId xmlns:a16="http://schemas.microsoft.com/office/drawing/2014/main" id="{14ABA65F-94F0-4439-A22D-24FDD0F3975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792867" y="3428599"/>
                      <a:ext cx="954107" cy="43088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杨延青</a:t>
                      </a:r>
                      <a:endParaRPr lang="en-US" altLang="zh-CN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  <a:sym typeface="Symbol" panose="05050102010706020507" pitchFamily="18" charset="2"/>
                      </a:endParaRPr>
                    </a:p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河南三门峡</a:t>
                      </a:r>
                      <a:endPara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p:txBody>
                </p:sp>
                <p:cxnSp>
                  <p:nvCxnSpPr>
                    <p:cNvPr id="73" name="直接连接符 72">
                      <a:extLst>
                        <a:ext uri="{FF2B5EF4-FFF2-40B4-BE49-F238E27FC236}">
                          <a16:creationId xmlns:a16="http://schemas.microsoft.com/office/drawing/2014/main" id="{9EDF2DFC-4A7C-4FB3-A47E-2B4736218F0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6696639" y="4355983"/>
                      <a:ext cx="180010" cy="271448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4" name="直接连接符 73">
                      <a:extLst>
                        <a:ext uri="{FF2B5EF4-FFF2-40B4-BE49-F238E27FC236}">
                          <a16:creationId xmlns:a16="http://schemas.microsoft.com/office/drawing/2014/main" id="{A3C4FF73-9381-491B-AE1A-80F6A97BFB3C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6872341" y="4621395"/>
                      <a:ext cx="182681" cy="1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75" name="椭圆 74">
                      <a:extLst>
                        <a:ext uri="{FF2B5EF4-FFF2-40B4-BE49-F238E27FC236}">
                          <a16:creationId xmlns:a16="http://schemas.microsoft.com/office/drawing/2014/main" id="{1728AD63-CF0D-4F17-A295-93DE655DB3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68810" y="4328158"/>
                      <a:ext cx="71718" cy="71717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76" name="文本框 75">
                      <a:extLst>
                        <a:ext uri="{FF2B5EF4-FFF2-40B4-BE49-F238E27FC236}">
                          <a16:creationId xmlns:a16="http://schemas.microsoft.com/office/drawing/2014/main" id="{5A2E5392-994D-4F7B-A75B-50830DA7162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954330" y="4451588"/>
                      <a:ext cx="813043" cy="43088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石禹龙</a:t>
                      </a:r>
                      <a:endParaRPr lang="en-US" altLang="zh-CN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  <a:sym typeface="Symbol" panose="05050102010706020507" pitchFamily="18" charset="2"/>
                      </a:endParaRPr>
                    </a:p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浙江绍兴</a:t>
                      </a:r>
                      <a:endPara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p:txBody>
                </p:sp>
                <p:sp>
                  <p:nvSpPr>
                    <p:cNvPr id="77" name="椭圆 76">
                      <a:extLst>
                        <a:ext uri="{FF2B5EF4-FFF2-40B4-BE49-F238E27FC236}">
                          <a16:creationId xmlns:a16="http://schemas.microsoft.com/office/drawing/2014/main" id="{9A8F9626-2A6D-4CCF-A253-6D45518F3E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082378" y="3236977"/>
                      <a:ext cx="71718" cy="71717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78" name="直接连接符 77">
                      <a:extLst>
                        <a:ext uri="{FF2B5EF4-FFF2-40B4-BE49-F238E27FC236}">
                          <a16:creationId xmlns:a16="http://schemas.microsoft.com/office/drawing/2014/main" id="{D81B6D54-C341-47D6-B754-57BA83198C8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6413919" y="3394176"/>
                      <a:ext cx="670776" cy="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" name="直接连接符 78">
                      <a:extLst>
                        <a:ext uri="{FF2B5EF4-FFF2-40B4-BE49-F238E27FC236}">
                          <a16:creationId xmlns:a16="http://schemas.microsoft.com/office/drawing/2014/main" id="{A18306EC-0A5A-4C2E-B4DB-724D5C58A52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6161405" y="3271407"/>
                      <a:ext cx="252514" cy="122769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80" name="文本框 79">
                      <a:extLst>
                        <a:ext uri="{FF2B5EF4-FFF2-40B4-BE49-F238E27FC236}">
                          <a16:creationId xmlns:a16="http://schemas.microsoft.com/office/drawing/2014/main" id="{88B85DC3-D2AF-4D05-9077-64DDC4C6BA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007789" y="3131213"/>
                      <a:ext cx="813043" cy="43088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董三峰</a:t>
                      </a:r>
                      <a:endParaRPr lang="en-US" altLang="zh-CN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  <a:sym typeface="Symbol" panose="05050102010706020507" pitchFamily="18" charset="2"/>
                      </a:endParaRPr>
                    </a:p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山东济南</a:t>
                      </a:r>
                      <a:endPara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p:txBody>
                </p:sp>
                <p:cxnSp>
                  <p:nvCxnSpPr>
                    <p:cNvPr id="81" name="直接连接符 80">
                      <a:extLst>
                        <a:ext uri="{FF2B5EF4-FFF2-40B4-BE49-F238E27FC236}">
                          <a16:creationId xmlns:a16="http://schemas.microsoft.com/office/drawing/2014/main" id="{94385401-AE36-467D-B2FE-EEEEC576B73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6849039" y="4398654"/>
                      <a:ext cx="146515" cy="130237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82" name="椭圆 81">
                      <a:extLst>
                        <a:ext uri="{FF2B5EF4-FFF2-40B4-BE49-F238E27FC236}">
                          <a16:creationId xmlns:a16="http://schemas.microsoft.com/office/drawing/2014/main" id="{8989E2AB-05AA-4A2F-BC0A-964A491E5C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21210" y="4370829"/>
                      <a:ext cx="71718" cy="71717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83" name="文本框 82">
                      <a:extLst>
                        <a:ext uri="{FF2B5EF4-FFF2-40B4-BE49-F238E27FC236}">
                          <a16:creationId xmlns:a16="http://schemas.microsoft.com/office/drawing/2014/main" id="{0F7B441D-AF6F-40BA-84E2-E93F96EE65C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724553" y="4339526"/>
                      <a:ext cx="813043" cy="43088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赵亦天</a:t>
                      </a:r>
                      <a:endParaRPr lang="en-US" altLang="zh-CN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  <a:sym typeface="Symbol" panose="05050102010706020507" pitchFamily="18" charset="2"/>
                      </a:endParaRPr>
                    </a:p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浙江宁波</a:t>
                      </a:r>
                      <a:endPara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p:txBody>
                </p:sp>
                <p:cxnSp>
                  <p:nvCxnSpPr>
                    <p:cNvPr id="84" name="直接连接符 83">
                      <a:extLst>
                        <a:ext uri="{FF2B5EF4-FFF2-40B4-BE49-F238E27FC236}">
                          <a16:creationId xmlns:a16="http://schemas.microsoft.com/office/drawing/2014/main" id="{885A8D80-BF3A-4C4A-B98B-7B2E6D77A6EC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6976046" y="4524018"/>
                      <a:ext cx="828343" cy="1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85" name="椭圆 84">
                      <a:extLst>
                        <a:ext uri="{FF2B5EF4-FFF2-40B4-BE49-F238E27FC236}">
                          <a16:creationId xmlns:a16="http://schemas.microsoft.com/office/drawing/2014/main" id="{B69B267C-605A-474E-8B90-F46D1D3BEB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699258" y="3874728"/>
                      <a:ext cx="71718" cy="71717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 dirty="0">
                        <a:highlight>
                          <a:srgbClr val="000080"/>
                        </a:highlight>
                      </a:endParaRPr>
                    </a:p>
                  </p:txBody>
                </p:sp>
                <p:cxnSp>
                  <p:nvCxnSpPr>
                    <p:cNvPr id="86" name="直接连接符 85">
                      <a:extLst>
                        <a:ext uri="{FF2B5EF4-FFF2-40B4-BE49-F238E27FC236}">
                          <a16:creationId xmlns:a16="http://schemas.microsoft.com/office/drawing/2014/main" id="{3075D4DE-7BEC-4983-B064-886D97FA18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770976" y="3909998"/>
                      <a:ext cx="2845235" cy="27235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87" name="文本框 86">
                      <a:extLst>
                        <a:ext uri="{FF2B5EF4-FFF2-40B4-BE49-F238E27FC236}">
                          <a16:creationId xmlns:a16="http://schemas.microsoft.com/office/drawing/2014/main" id="{04AA233B-89C6-4424-88CB-BB8A8ECB996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534872" y="3815614"/>
                      <a:ext cx="1698997" cy="27611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吴乐云河南驻马店</a:t>
                      </a:r>
                      <a:endPara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p:txBody>
                </p:sp>
                <p:sp>
                  <p:nvSpPr>
                    <p:cNvPr id="88" name="椭圆 87">
                      <a:extLst>
                        <a:ext uri="{FF2B5EF4-FFF2-40B4-BE49-F238E27FC236}">
                          <a16:creationId xmlns:a16="http://schemas.microsoft.com/office/drawing/2014/main" id="{04662020-D4E4-4D1A-B176-6C6E6472BE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85206" y="4554969"/>
                      <a:ext cx="71718" cy="71717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cxnSp>
                  <p:nvCxnSpPr>
                    <p:cNvPr id="89" name="直接连接符 88">
                      <a:extLst>
                        <a:ext uri="{FF2B5EF4-FFF2-40B4-BE49-F238E27FC236}">
                          <a16:creationId xmlns:a16="http://schemas.microsoft.com/office/drawing/2014/main" id="{14A923BE-701A-4959-BB26-9C3BA64C1E9B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4050032" y="4596637"/>
                      <a:ext cx="362598" cy="24549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0" name="直接连接符 89">
                      <a:extLst>
                        <a:ext uri="{FF2B5EF4-FFF2-40B4-BE49-F238E27FC236}">
                          <a16:creationId xmlns:a16="http://schemas.microsoft.com/office/drawing/2014/main" id="{C5B09E0D-A5DA-42E3-BC8E-042F7B68EAE3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2595880" y="4842130"/>
                      <a:ext cx="1454152" cy="108827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91" name="文本框 90">
                      <a:extLst>
                        <a:ext uri="{FF2B5EF4-FFF2-40B4-BE49-F238E27FC236}">
                          <a16:creationId xmlns:a16="http://schemas.microsoft.com/office/drawing/2014/main" id="{5194B4A5-F382-4E11-81BF-D3F7AEBB3F6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858300" y="4758174"/>
                      <a:ext cx="813043" cy="43088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杨云</a:t>
                      </a:r>
                      <a:endParaRPr lang="en-US" altLang="zh-CN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四川宜宾</a:t>
                      </a:r>
                      <a:endPara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p:txBody>
                </p:sp>
                <p:sp>
                  <p:nvSpPr>
                    <p:cNvPr id="92" name="椭圆 91">
                      <a:extLst>
                        <a:ext uri="{FF2B5EF4-FFF2-40B4-BE49-F238E27FC236}">
                          <a16:creationId xmlns:a16="http://schemas.microsoft.com/office/drawing/2014/main" id="{F9D45AF3-2E6F-4281-9ABD-3133A7CB352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21398" y="3761489"/>
                      <a:ext cx="71718" cy="71717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 dirty="0">
                        <a:highlight>
                          <a:srgbClr val="000080"/>
                        </a:highlight>
                      </a:endParaRPr>
                    </a:p>
                  </p:txBody>
                </p:sp>
                <p:cxnSp>
                  <p:nvCxnSpPr>
                    <p:cNvPr id="93" name="直接连接符 92">
                      <a:extLst>
                        <a:ext uri="{FF2B5EF4-FFF2-40B4-BE49-F238E27FC236}">
                          <a16:creationId xmlns:a16="http://schemas.microsoft.com/office/drawing/2014/main" id="{01CA0101-12A3-4614-AB8A-117D046F9963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6556159" y="3780103"/>
                      <a:ext cx="1168394" cy="23945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94" name="文本框 93">
                      <a:extLst>
                        <a:ext uri="{FF2B5EF4-FFF2-40B4-BE49-F238E27FC236}">
                          <a16:creationId xmlns:a16="http://schemas.microsoft.com/office/drawing/2014/main" id="{F32E2711-100D-4DFA-9F07-3C416498B20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666912" y="3469453"/>
                      <a:ext cx="813043" cy="43088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孙海国</a:t>
                      </a:r>
                      <a:endParaRPr lang="en-US" altLang="zh-CN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  <a:sym typeface="Symbol" panose="05050102010706020507" pitchFamily="18" charset="2"/>
                      </a:endParaRPr>
                    </a:p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江苏盐城</a:t>
                      </a:r>
                      <a:endPara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p:txBody>
                </p:sp>
                <p:sp>
                  <p:nvSpPr>
                    <p:cNvPr id="95" name="椭圆 94">
                      <a:extLst>
                        <a:ext uri="{FF2B5EF4-FFF2-40B4-BE49-F238E27FC236}">
                          <a16:creationId xmlns:a16="http://schemas.microsoft.com/office/drawing/2014/main" id="{00ABBDFA-37AD-4450-8F2E-7243A5EBC85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756893" y="3261074"/>
                      <a:ext cx="71718" cy="71717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96" name="直接连接符 95">
                      <a:extLst>
                        <a:ext uri="{FF2B5EF4-FFF2-40B4-BE49-F238E27FC236}">
                          <a16:creationId xmlns:a16="http://schemas.microsoft.com/office/drawing/2014/main" id="{53A29C05-65CA-4CFE-99A3-3984BAA6145B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791019" y="3076941"/>
                      <a:ext cx="160819" cy="208783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直接连接符 96">
                      <a:extLst>
                        <a:ext uri="{FF2B5EF4-FFF2-40B4-BE49-F238E27FC236}">
                          <a16:creationId xmlns:a16="http://schemas.microsoft.com/office/drawing/2014/main" id="{FACC4738-9542-4CBF-8343-BCE707C6D32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951838" y="3072597"/>
                      <a:ext cx="670776" cy="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98" name="文本框 97">
                      <a:extLst>
                        <a:ext uri="{FF2B5EF4-FFF2-40B4-BE49-F238E27FC236}">
                          <a16:creationId xmlns:a16="http://schemas.microsoft.com/office/drawing/2014/main" id="{6075DB43-8C08-46CD-913D-F0FAE57A68E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545083" y="2802616"/>
                      <a:ext cx="813043" cy="43088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韩家鑫</a:t>
                      </a:r>
                      <a:endParaRPr lang="en-US" altLang="zh-CN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  <a:sym typeface="Symbol" panose="05050102010706020507" pitchFamily="18" charset="2"/>
                      </a:endParaRPr>
                    </a:p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河北邯郸</a:t>
                      </a:r>
                      <a:endPara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p:txBody>
                </p:sp>
                <p:sp>
                  <p:nvSpPr>
                    <p:cNvPr id="99" name="椭圆 98">
                      <a:extLst>
                        <a:ext uri="{FF2B5EF4-FFF2-40B4-BE49-F238E27FC236}">
                          <a16:creationId xmlns:a16="http://schemas.microsoft.com/office/drawing/2014/main" id="{804BE146-1854-49FA-8DCF-62F2E7ADDC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378060" y="3989808"/>
                      <a:ext cx="71718" cy="71717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100" name="直接连接符 99">
                      <a:extLst>
                        <a:ext uri="{FF2B5EF4-FFF2-40B4-BE49-F238E27FC236}">
                          <a16:creationId xmlns:a16="http://schemas.microsoft.com/office/drawing/2014/main" id="{257B7A3A-A914-4307-84F9-082B07AB4FA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6431393" y="4016654"/>
                      <a:ext cx="906470" cy="107782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01" name="文本框 100">
                      <a:extLst>
                        <a:ext uri="{FF2B5EF4-FFF2-40B4-BE49-F238E27FC236}">
                          <a16:creationId xmlns:a16="http://schemas.microsoft.com/office/drawing/2014/main" id="{29FD9043-29F6-4A40-9332-3C0FDA97A56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239661" y="3936935"/>
                      <a:ext cx="813043" cy="43088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刘景滔</a:t>
                      </a:r>
                      <a:endParaRPr lang="en-US" altLang="zh-CN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  <a:sym typeface="Symbol" panose="05050102010706020507" pitchFamily="18" charset="2"/>
                      </a:endParaRPr>
                    </a:p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江苏南京</a:t>
                      </a:r>
                      <a:endPara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p:txBody>
                </p:sp>
                <p:cxnSp>
                  <p:nvCxnSpPr>
                    <p:cNvPr id="102" name="直接连接符 101">
                      <a:extLst>
                        <a:ext uri="{FF2B5EF4-FFF2-40B4-BE49-F238E27FC236}">
                          <a16:creationId xmlns:a16="http://schemas.microsoft.com/office/drawing/2014/main" id="{E291431C-6369-4CD3-994B-EAC245067276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3974203" y="4442546"/>
                      <a:ext cx="507569" cy="327867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03" name="椭圆 102">
                      <a:extLst>
                        <a:ext uri="{FF2B5EF4-FFF2-40B4-BE49-F238E27FC236}">
                          <a16:creationId xmlns:a16="http://schemas.microsoft.com/office/drawing/2014/main" id="{AB69F67F-BEFB-466F-B432-454BE9A59F9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474565" y="4381246"/>
                      <a:ext cx="71718" cy="71717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cxnSp>
                  <p:nvCxnSpPr>
                    <p:cNvPr id="104" name="直接连接符 103">
                      <a:extLst>
                        <a:ext uri="{FF2B5EF4-FFF2-40B4-BE49-F238E27FC236}">
                          <a16:creationId xmlns:a16="http://schemas.microsoft.com/office/drawing/2014/main" id="{9096762D-DB0E-4C7E-975F-7683C0E931C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655284" y="4770413"/>
                      <a:ext cx="2318919" cy="1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05" name="文本框 104">
                      <a:extLst>
                        <a:ext uri="{FF2B5EF4-FFF2-40B4-BE49-F238E27FC236}">
                          <a16:creationId xmlns:a16="http://schemas.microsoft.com/office/drawing/2014/main" id="{CA671D5C-1DC7-4476-84B7-B5308F6E101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052083" y="4612585"/>
                      <a:ext cx="813043" cy="43088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周丽萍</a:t>
                      </a:r>
                      <a:endParaRPr lang="en-US" altLang="zh-CN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四川自贡</a:t>
                      </a:r>
                      <a:endPara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p:txBody>
                </p:sp>
                <p:sp>
                  <p:nvSpPr>
                    <p:cNvPr id="106" name="椭圆 105">
                      <a:extLst>
                        <a:ext uri="{FF2B5EF4-FFF2-40B4-BE49-F238E27FC236}">
                          <a16:creationId xmlns:a16="http://schemas.microsoft.com/office/drawing/2014/main" id="{6594F79D-5E4C-43E9-B6F6-F1BB0831AC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27987" y="3024054"/>
                      <a:ext cx="71718" cy="71717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107" name="直接连接符 106">
                      <a:extLst>
                        <a:ext uri="{FF2B5EF4-FFF2-40B4-BE49-F238E27FC236}">
                          <a16:creationId xmlns:a16="http://schemas.microsoft.com/office/drawing/2014/main" id="{189D1DBD-B6B4-46CB-A16F-CEFEBA6AE991}"/>
                        </a:ext>
                      </a:extLst>
                    </p:cNvPr>
                    <p:cNvCxnSpPr/>
                    <p:nvPr/>
                  </p:nvCxnSpPr>
                  <p:spPr>
                    <a:xfrm flipH="1" flipV="1">
                      <a:off x="4227987" y="2136914"/>
                      <a:ext cx="35859" cy="929329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08" name="文本框 107">
                      <a:extLst>
                        <a:ext uri="{FF2B5EF4-FFF2-40B4-BE49-F238E27FC236}">
                          <a16:creationId xmlns:a16="http://schemas.microsoft.com/office/drawing/2014/main" id="{F4949469-654A-45E4-AC05-7B7BE0DCD0A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821465" y="1736850"/>
                      <a:ext cx="813043" cy="43088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陆诗纬</a:t>
                      </a:r>
                      <a:endParaRPr lang="en-US" altLang="zh-CN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  <a:sym typeface="Symbol" panose="05050102010706020507" pitchFamily="18" charset="2"/>
                      </a:endParaRPr>
                    </a:p>
                    <a:p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甘肃武威</a:t>
                      </a:r>
                      <a:endPara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p:txBody>
                </p:sp>
                <p:sp>
                  <p:nvSpPr>
                    <p:cNvPr id="109" name="椭圆 108">
                      <a:extLst>
                        <a:ext uri="{FF2B5EF4-FFF2-40B4-BE49-F238E27FC236}">
                          <a16:creationId xmlns:a16="http://schemas.microsoft.com/office/drawing/2014/main" id="{4F52BDA2-A60B-468C-BE19-0CCC8168DD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8562" y="2723064"/>
                      <a:ext cx="71718" cy="71717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110" name="直接连接符 109">
                      <a:extLst>
                        <a:ext uri="{FF2B5EF4-FFF2-40B4-BE49-F238E27FC236}">
                          <a16:creationId xmlns:a16="http://schemas.microsoft.com/office/drawing/2014/main" id="{67DC2DD0-A644-491E-8AC7-E03A46D9C7A1}"/>
                        </a:ext>
                      </a:extLst>
                    </p:cNvPr>
                    <p:cNvCxnSpPr/>
                    <p:nvPr/>
                  </p:nvCxnSpPr>
                  <p:spPr>
                    <a:xfrm flipH="1" flipV="1">
                      <a:off x="3573780" y="1681480"/>
                      <a:ext cx="210185" cy="107696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3">
                      <a:schemeClr val="accent2"/>
                    </a:lnRef>
                    <a:fillRef idx="0">
                      <a:schemeClr val="accent2"/>
                    </a:fillRef>
                    <a:effectRef idx="2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11" name="文本框 110">
                      <a:extLst>
                        <a:ext uri="{FF2B5EF4-FFF2-40B4-BE49-F238E27FC236}">
                          <a16:creationId xmlns:a16="http://schemas.microsoft.com/office/drawing/2014/main" id="{12B8FDCD-E6AC-4EE5-9103-9985C85D84E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168685" y="1251710"/>
                      <a:ext cx="881380" cy="42989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zh-CN" altLang="en-US" sz="1100" dirty="0">
                          <a:solidFill>
                            <a:schemeClr val="tx1"/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马敏斐</a:t>
                      </a:r>
                      <a:endParaRPr lang="en-US" altLang="zh-CN" sz="1100" dirty="0">
                        <a:solidFill>
                          <a:schemeClr val="tx1"/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  <a:sym typeface="Symbol" panose="05050102010706020507" pitchFamily="18" charset="2"/>
                      </a:endParaRPr>
                    </a:p>
                    <a:p>
                      <a:r>
                        <a:rPr lang="zh-CN" altLang="en-US" sz="1100" dirty="0">
                          <a:solidFill>
                            <a:schemeClr val="tx1"/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甘肃酒泉</a:t>
                      </a:r>
                    </a:p>
                  </p:txBody>
                </p:sp>
                <p:cxnSp>
                  <p:nvCxnSpPr>
                    <p:cNvPr id="112" name="直接连接符 111">
                      <a:extLst>
                        <a:ext uri="{FF2B5EF4-FFF2-40B4-BE49-F238E27FC236}">
                          <a16:creationId xmlns:a16="http://schemas.microsoft.com/office/drawing/2014/main" id="{2B6B378D-47E0-4327-AA25-78CC66F252A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014595" y="5189220"/>
                      <a:ext cx="647679" cy="1054588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13" name="椭圆 112">
                      <a:extLst>
                        <a:ext uri="{FF2B5EF4-FFF2-40B4-BE49-F238E27FC236}">
                          <a16:creationId xmlns:a16="http://schemas.microsoft.com/office/drawing/2014/main" id="{04C2A1A8-492D-409D-991E-68FCF060A3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82250" y="5189218"/>
                      <a:ext cx="71718" cy="71717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114" name="文本框 113">
                      <a:extLst>
                        <a:ext uri="{FF2B5EF4-FFF2-40B4-BE49-F238E27FC236}">
                          <a16:creationId xmlns:a16="http://schemas.microsoft.com/office/drawing/2014/main" id="{80C9F547-87A8-4138-A565-0334A8F6260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005076" y="6024223"/>
                      <a:ext cx="916940" cy="42989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李锦添</a:t>
                      </a:r>
                    </a:p>
                    <a:p>
                      <a:pPr algn="l">
                        <a:buClrTx/>
                        <a:buSzTx/>
                        <a:buFontTx/>
                      </a:pPr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广西</a:t>
                      </a:r>
                      <a:r>
                        <a:rPr lang="zh-CN" altLang="en-US" sz="1100" dirty="0">
                          <a:latin typeface="华文楷体" panose="02010600040101010101" pitchFamily="2" charset="-122"/>
                          <a:ea typeface="华文楷体" panose="02010600040101010101" pitchFamily="2" charset="-122"/>
                          <a:sym typeface="Symbol" panose="05050102010706020507" pitchFamily="18" charset="2"/>
                        </a:rPr>
                        <a:t>河池</a:t>
                      </a:r>
                      <a:endPara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p:txBody>
                </p:sp>
                <p:cxnSp>
                  <p:nvCxnSpPr>
                    <p:cNvPr id="115" name="直接连接符 114">
                      <a:extLst>
                        <a:ext uri="{FF2B5EF4-FFF2-40B4-BE49-F238E27FC236}">
                          <a16:creationId xmlns:a16="http://schemas.microsoft.com/office/drawing/2014/main" id="{51A823AE-5CFC-4288-B105-A639D1B28710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627950" y="6235360"/>
                      <a:ext cx="401320" cy="381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16" name="椭圆 115">
                    <a:extLst>
                      <a:ext uri="{FF2B5EF4-FFF2-40B4-BE49-F238E27FC236}">
                        <a16:creationId xmlns:a16="http://schemas.microsoft.com/office/drawing/2014/main" id="{6594F79D-5E4C-43E9-B6F6-F1BB0831AC33}"/>
                      </a:ext>
                    </a:extLst>
                  </p:cNvPr>
                  <p:cNvSpPr/>
                  <p:nvPr/>
                </p:nvSpPr>
                <p:spPr>
                  <a:xfrm>
                    <a:off x="5285311" y="5600453"/>
                    <a:ext cx="45719" cy="65664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cxnSp>
                <p:nvCxnSpPr>
                  <p:cNvPr id="4" name="直接连接符 3"/>
                  <p:cNvCxnSpPr>
                    <a:stCxn id="116" idx="3"/>
                  </p:cNvCxnSpPr>
                  <p:nvPr/>
                </p:nvCxnSpPr>
                <p:spPr>
                  <a:xfrm flipH="1">
                    <a:off x="4632070" y="5656501"/>
                    <a:ext cx="659936" cy="44125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" name="TextBox 4"/>
                  <p:cNvSpPr txBox="1"/>
                  <p:nvPr/>
                </p:nvSpPr>
                <p:spPr>
                  <a:xfrm>
                    <a:off x="4089924" y="6097760"/>
                    <a:ext cx="866834" cy="43088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李晓梅</a:t>
                    </a:r>
                    <a:endParaRPr lang="en-US" altLang="zh-CN" sz="1100" dirty="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  <a:p>
                    <a:r>
                      <a: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云南</a:t>
                    </a:r>
                    <a:r>
                      <a: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  <a:sym typeface="Symbol" panose="05050102010706020507" pitchFamily="18" charset="2"/>
                      </a:rPr>
                      <a:t></a:t>
                    </a:r>
                    <a:r>
                      <a:rPr lang="zh-CN" altLang="en-US" sz="1100" dirty="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楚雄</a:t>
                    </a:r>
                  </a:p>
                </p:txBody>
              </p:sp>
            </p:grpSp>
            <p:sp>
              <p:nvSpPr>
                <p:cNvPr id="117" name="椭圆 116">
                  <a:extLst>
                    <a:ext uri="{FF2B5EF4-FFF2-40B4-BE49-F238E27FC236}">
                      <a16:creationId xmlns:a16="http://schemas.microsoft.com/office/drawing/2014/main" id="{00ABBDFA-37AD-4450-8F2E-7243A5EBC85F}"/>
                    </a:ext>
                  </a:extLst>
                </p:cNvPr>
                <p:cNvSpPr/>
                <p:nvPr/>
              </p:nvSpPr>
              <p:spPr>
                <a:xfrm>
                  <a:off x="7993070" y="4420690"/>
                  <a:ext cx="77285" cy="8823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cxnSp>
              <p:nvCxnSpPr>
                <p:cNvPr id="11" name="直接连接符 10"/>
                <p:cNvCxnSpPr>
                  <a:stCxn id="117" idx="6"/>
                </p:cNvCxnSpPr>
                <p:nvPr/>
              </p:nvCxnSpPr>
              <p:spPr>
                <a:xfrm>
                  <a:off x="8070355" y="4464809"/>
                  <a:ext cx="2761722" cy="34974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" name="TextBox 11"/>
                <p:cNvSpPr txBox="1"/>
                <p:nvPr/>
              </p:nvSpPr>
              <p:spPr>
                <a:xfrm>
                  <a:off x="10915685" y="4672530"/>
                  <a:ext cx="806824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1100" dirty="0">
                      <a:latin typeface="华文楷体" panose="02010600040101010101" pitchFamily="2" charset="-122"/>
                      <a:ea typeface="华文楷体" panose="02010600040101010101" pitchFamily="2" charset="-122"/>
                    </a:rPr>
                    <a:t>杨英豪</a:t>
                  </a:r>
                  <a:endParaRPr lang="en-US" altLang="zh-CN" sz="1100" dirty="0">
                    <a:latin typeface="华文楷体" panose="02010600040101010101" pitchFamily="2" charset="-122"/>
                    <a:ea typeface="华文楷体" panose="02010600040101010101" pitchFamily="2" charset="-122"/>
                  </a:endParaRPr>
                </a:p>
                <a:p>
                  <a:r>
                    <a:rPr lang="zh-CN" altLang="en-US" sz="1100" dirty="0">
                      <a:latin typeface="华文楷体" panose="02010600040101010101" pitchFamily="2" charset="-122"/>
                      <a:ea typeface="华文楷体" panose="02010600040101010101" pitchFamily="2" charset="-122"/>
                    </a:rPr>
                    <a:t>江苏</a:t>
                  </a:r>
                  <a:r>
                    <a:rPr lang="zh-CN" altLang="en-US" sz="1100" dirty="0">
                      <a:latin typeface="华文楷体" panose="02010600040101010101" pitchFamily="2" charset="-122"/>
                      <a:ea typeface="华文楷体" panose="02010600040101010101" pitchFamily="2" charset="-122"/>
                      <a:sym typeface="Symbol" panose="05050102010706020507" pitchFamily="18" charset="2"/>
                    </a:rPr>
                    <a:t></a:t>
                  </a:r>
                  <a:r>
                    <a:rPr lang="zh-CN" altLang="en-US" sz="1100" dirty="0">
                      <a:latin typeface="华文楷体" panose="02010600040101010101" pitchFamily="2" charset="-122"/>
                      <a:ea typeface="华文楷体" panose="02010600040101010101" pitchFamily="2" charset="-122"/>
                    </a:rPr>
                    <a:t>南通</a:t>
                  </a:r>
                </a:p>
              </p:txBody>
            </p:sp>
          </p:grpSp>
          <p:cxnSp>
            <p:nvCxnSpPr>
              <p:cNvPr id="15" name="直接连接符 14"/>
              <p:cNvCxnSpPr>
                <a:stCxn id="121" idx="2"/>
              </p:cNvCxnSpPr>
              <p:nvPr/>
            </p:nvCxnSpPr>
            <p:spPr>
              <a:xfrm flipV="1">
                <a:off x="7671894" y="3718853"/>
                <a:ext cx="2116128" cy="8160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TextBox 15"/>
              <p:cNvSpPr txBox="1"/>
              <p:nvPr/>
            </p:nvSpPr>
            <p:spPr>
              <a:xfrm>
                <a:off x="10096711" y="3642628"/>
                <a:ext cx="818974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1100" dirty="0"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刘志锴</a:t>
                </a:r>
                <a:endParaRPr lang="en-US" altLang="zh-CN" sz="1100" dirty="0">
                  <a:latin typeface="华文楷体" panose="02010600040101010101" pitchFamily="2" charset="-122"/>
                  <a:ea typeface="华文楷体" panose="02010600040101010101" pitchFamily="2" charset="-122"/>
                </a:endParaRPr>
              </a:p>
              <a:p>
                <a:r>
                  <a:rPr lang="zh-CN" altLang="en-US" sz="1100" dirty="0"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山东</a:t>
                </a:r>
                <a:r>
                  <a:rPr lang="zh-CN" altLang="en-US" sz="1100" dirty="0">
                    <a:solidFill>
                      <a:prstClr val="black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  <a:sym typeface="Symbol" panose="05050102010706020507" pitchFamily="18" charset="2"/>
                  </a:rPr>
                  <a:t></a:t>
                </a:r>
                <a:r>
                  <a:rPr lang="zh-CN" altLang="en-US" sz="1100" dirty="0"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青州</a:t>
                </a:r>
              </a:p>
            </p:txBody>
          </p:sp>
        </p:grpSp>
        <p:cxnSp>
          <p:nvCxnSpPr>
            <p:cNvPr id="19" name="直接连接符 18"/>
            <p:cNvCxnSpPr>
              <a:stCxn id="122" idx="4"/>
            </p:cNvCxnSpPr>
            <p:nvPr/>
          </p:nvCxnSpPr>
          <p:spPr>
            <a:xfrm flipH="1" flipV="1">
              <a:off x="6575612" y="2274724"/>
              <a:ext cx="239187" cy="168291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6095999" y="2032336"/>
              <a:ext cx="93119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10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尉月月</a:t>
              </a:r>
              <a:endParaRPr lang="en-US" altLang="zh-CN" sz="1100" dirty="0"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  <a:p>
              <a:r>
                <a:rPr lang="zh-CN" altLang="en-US" sz="110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山西</a:t>
              </a:r>
              <a:r>
                <a:rPr lang="zh-CN" altLang="en-US" sz="1100" dirty="0">
                  <a:latin typeface="华文楷体" panose="02010600040101010101" pitchFamily="2" charset="-122"/>
                  <a:ea typeface="华文楷体" panose="02010600040101010101" pitchFamily="2" charset="-122"/>
                  <a:sym typeface="Symbol" panose="05050102010706020507" pitchFamily="18" charset="2"/>
                </a:rPr>
                <a:t></a:t>
              </a:r>
              <a:r>
                <a:rPr lang="zh-CN" altLang="en-US" sz="110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运城</a:t>
              </a:r>
            </a:p>
          </p:txBody>
        </p:sp>
      </p:grp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3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649167" y="260649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C00000"/>
                </a:solidFill>
                <a:ea typeface="黑体" charset="0"/>
                <a:cs typeface="黑体" charset="0"/>
              </a:rPr>
              <a:t>2.1</a:t>
            </a:r>
            <a:r>
              <a:rPr lang="zh-CN" altLang="en-US" sz="3200" b="1" dirty="0">
                <a:solidFill>
                  <a:srgbClr val="C00000"/>
                </a:solidFill>
                <a:ea typeface="黑体" charset="0"/>
                <a:cs typeface="黑体" charset="0"/>
              </a:rPr>
              <a:t> 我的家乡</a:t>
            </a:r>
            <a:endParaRPr lang="en-US" altLang="zh-CN" sz="3200" b="1" dirty="0">
              <a:solidFill>
                <a:srgbClr val="C00000"/>
              </a:solidFill>
              <a:ea typeface="黑体" charset="0"/>
              <a:cs typeface="黑体" charset="0"/>
            </a:endParaRPr>
          </a:p>
        </p:txBody>
      </p:sp>
      <p:cxnSp>
        <p:nvCxnSpPr>
          <p:cNvPr id="118" name="直接连接符 117">
            <a:extLst>
              <a:ext uri="{FF2B5EF4-FFF2-40B4-BE49-F238E27FC236}">
                <a16:creationId xmlns:a16="http://schemas.microsoft.com/office/drawing/2014/main" id="{509A62EC-8831-4A53-B5FF-30D30CCBE8FA}"/>
              </a:ext>
            </a:extLst>
          </p:cNvPr>
          <p:cNvCxnSpPr/>
          <p:nvPr/>
        </p:nvCxnSpPr>
        <p:spPr>
          <a:xfrm>
            <a:off x="2922805" y="2059159"/>
            <a:ext cx="944414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sp>
        <p:nvSpPr>
          <p:cNvPr id="119" name="文本框 118">
            <a:extLst>
              <a:ext uri="{FF2B5EF4-FFF2-40B4-BE49-F238E27FC236}">
                <a16:creationId xmlns:a16="http://schemas.microsoft.com/office/drawing/2014/main" id="{AD64AD23-3E7F-4749-8935-9AF1849D30EA}"/>
              </a:ext>
            </a:extLst>
          </p:cNvPr>
          <p:cNvSpPr txBox="1"/>
          <p:nvPr/>
        </p:nvSpPr>
        <p:spPr>
          <a:xfrm>
            <a:off x="2367762" y="1852752"/>
            <a:ext cx="10951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0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Symbol" panose="05050102010706020507" pitchFamily="18" charset="2"/>
              </a:rPr>
              <a:t>阿米娜</a:t>
            </a:r>
            <a:endParaRPr lang="en-US" altLang="zh-CN" sz="1100" dirty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Symbol" panose="05050102010706020507" pitchFamily="18" charset="2"/>
            </a:endParaRPr>
          </a:p>
          <a:p>
            <a:r>
              <a:rPr lang="zh-CN" altLang="en-US" sz="110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Symbol" panose="05050102010706020507" pitchFamily="18" charset="2"/>
              </a:rPr>
              <a:t>新疆克拉玛依</a:t>
            </a:r>
            <a:endParaRPr lang="zh-CN" altLang="en-US" sz="1100" dirty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20" name="椭圆 119">
            <a:extLst>
              <a:ext uri="{FF2B5EF4-FFF2-40B4-BE49-F238E27FC236}">
                <a16:creationId xmlns:a16="http://schemas.microsoft.com/office/drawing/2014/main" id="{B0CBC2DA-9943-4B29-9DC4-4B408C898A18}"/>
              </a:ext>
            </a:extLst>
          </p:cNvPr>
          <p:cNvSpPr/>
          <p:nvPr/>
        </p:nvSpPr>
        <p:spPr>
          <a:xfrm>
            <a:off x="3795501" y="2032336"/>
            <a:ext cx="71718" cy="7171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9" name="直接连接符 128">
            <a:extLst>
              <a:ext uri="{FF2B5EF4-FFF2-40B4-BE49-F238E27FC236}">
                <a16:creationId xmlns:a16="http://schemas.microsoft.com/office/drawing/2014/main" id="{48410ABB-6B09-4345-BA58-D9FC6C89726A}"/>
              </a:ext>
            </a:extLst>
          </p:cNvPr>
          <p:cNvCxnSpPr>
            <a:cxnSpLocks/>
          </p:cNvCxnSpPr>
          <p:nvPr/>
        </p:nvCxnSpPr>
        <p:spPr>
          <a:xfrm>
            <a:off x="7723526" y="3296477"/>
            <a:ext cx="93822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接连接符 129">
            <a:extLst>
              <a:ext uri="{FF2B5EF4-FFF2-40B4-BE49-F238E27FC236}">
                <a16:creationId xmlns:a16="http://schemas.microsoft.com/office/drawing/2014/main" id="{3C3AF764-C2EE-49E2-98D2-4CE5CC6002AF}"/>
              </a:ext>
            </a:extLst>
          </p:cNvPr>
          <p:cNvCxnSpPr>
            <a:cxnSpLocks/>
          </p:cNvCxnSpPr>
          <p:nvPr/>
        </p:nvCxnSpPr>
        <p:spPr>
          <a:xfrm flipV="1">
            <a:off x="7585547" y="3293393"/>
            <a:ext cx="148879" cy="34923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文本框 130">
            <a:extLst>
              <a:ext uri="{FF2B5EF4-FFF2-40B4-BE49-F238E27FC236}">
                <a16:creationId xmlns:a16="http://schemas.microsoft.com/office/drawing/2014/main" id="{6ABBF7DD-7E9E-4B50-81B3-B9286F2B998A}"/>
              </a:ext>
            </a:extLst>
          </p:cNvPr>
          <p:cNvSpPr txBox="1"/>
          <p:nvPr/>
        </p:nvSpPr>
        <p:spPr>
          <a:xfrm>
            <a:off x="8578097" y="3064452"/>
            <a:ext cx="8130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00" dirty="0">
                <a:latin typeface="华文楷体" panose="02010600040101010101" pitchFamily="2" charset="-122"/>
                <a:ea typeface="华文楷体" panose="02010600040101010101" pitchFamily="2" charset="-122"/>
                <a:sym typeface="Symbol" panose="05050102010706020507" pitchFamily="18" charset="2"/>
              </a:rPr>
              <a:t>穆凯洁</a:t>
            </a:r>
            <a:endParaRPr lang="en-US" altLang="zh-CN" sz="1100" dirty="0">
              <a:latin typeface="华文楷体" panose="02010600040101010101" pitchFamily="2" charset="-122"/>
              <a:ea typeface="华文楷体" panose="02010600040101010101" pitchFamily="2" charset="-122"/>
              <a:sym typeface="Symbol" panose="05050102010706020507" pitchFamily="18" charset="2"/>
            </a:endParaRPr>
          </a:p>
          <a:p>
            <a:r>
              <a:rPr lang="zh-CN" altLang="en-US" sz="1100" dirty="0">
                <a:latin typeface="华文楷体" panose="02010600040101010101" pitchFamily="2" charset="-122"/>
                <a:ea typeface="华文楷体" panose="02010600040101010101" pitchFamily="2" charset="-122"/>
                <a:sym typeface="Symbol" panose="05050102010706020507" pitchFamily="18" charset="2"/>
              </a:rPr>
              <a:t>山东滨州</a:t>
            </a:r>
            <a:endParaRPr lang="zh-CN" altLang="en-US" sz="11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34" name="椭圆 133">
            <a:extLst>
              <a:ext uri="{FF2B5EF4-FFF2-40B4-BE49-F238E27FC236}">
                <a16:creationId xmlns:a16="http://schemas.microsoft.com/office/drawing/2014/main" id="{6896C916-418A-4C3B-9E85-2B98BD9E1D57}"/>
              </a:ext>
            </a:extLst>
          </p:cNvPr>
          <p:cNvSpPr/>
          <p:nvPr/>
        </p:nvSpPr>
        <p:spPr>
          <a:xfrm>
            <a:off x="7537062" y="3647136"/>
            <a:ext cx="71718" cy="7171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7" name="直接连接符 136">
            <a:extLst>
              <a:ext uri="{FF2B5EF4-FFF2-40B4-BE49-F238E27FC236}">
                <a16:creationId xmlns:a16="http://schemas.microsoft.com/office/drawing/2014/main" id="{9153FDC8-B2DF-4E9A-94F6-E4666A39A290}"/>
              </a:ext>
            </a:extLst>
          </p:cNvPr>
          <p:cNvCxnSpPr>
            <a:cxnSpLocks/>
          </p:cNvCxnSpPr>
          <p:nvPr/>
        </p:nvCxnSpPr>
        <p:spPr>
          <a:xfrm flipV="1">
            <a:off x="7910598" y="4215029"/>
            <a:ext cx="2611114" cy="209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文本框 137">
            <a:extLst>
              <a:ext uri="{FF2B5EF4-FFF2-40B4-BE49-F238E27FC236}">
                <a16:creationId xmlns:a16="http://schemas.microsoft.com/office/drawing/2014/main" id="{E149E81C-575B-41C5-8FE3-0511E8C96D8C}"/>
              </a:ext>
            </a:extLst>
          </p:cNvPr>
          <p:cNvSpPr txBox="1"/>
          <p:nvPr/>
        </p:nvSpPr>
        <p:spPr>
          <a:xfrm>
            <a:off x="10425556" y="3945964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00" dirty="0">
                <a:latin typeface="华文楷体" panose="02010600040101010101" pitchFamily="2" charset="-122"/>
                <a:ea typeface="华文楷体" panose="02010600040101010101" pitchFamily="2" charset="-122"/>
                <a:sym typeface="Symbol" panose="05050102010706020507" pitchFamily="18" charset="2"/>
              </a:rPr>
              <a:t>朱正诞</a:t>
            </a:r>
            <a:endParaRPr lang="en-US" altLang="zh-CN" sz="1100" dirty="0">
              <a:latin typeface="华文楷体" panose="02010600040101010101" pitchFamily="2" charset="-122"/>
              <a:ea typeface="华文楷体" panose="02010600040101010101" pitchFamily="2" charset="-122"/>
              <a:sym typeface="Symbol" panose="05050102010706020507" pitchFamily="18" charset="2"/>
            </a:endParaRPr>
          </a:p>
          <a:p>
            <a:r>
              <a:rPr lang="zh-CN" altLang="en-US" sz="1100" dirty="0">
                <a:latin typeface="华文楷体" panose="02010600040101010101" pitchFamily="2" charset="-122"/>
                <a:ea typeface="华文楷体" panose="02010600040101010101" pitchFamily="2" charset="-122"/>
                <a:sym typeface="Symbol" panose="05050102010706020507" pitchFamily="18" charset="2"/>
              </a:rPr>
              <a:t>江苏无锡</a:t>
            </a:r>
            <a:endParaRPr lang="zh-CN" altLang="en-US" sz="11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141" name="直接连接符 140">
            <a:extLst>
              <a:ext uri="{FF2B5EF4-FFF2-40B4-BE49-F238E27FC236}">
                <a16:creationId xmlns:a16="http://schemas.microsoft.com/office/drawing/2014/main" id="{2F3E89F1-200E-473E-8DE6-9B8C4BAA15CE}"/>
              </a:ext>
            </a:extLst>
          </p:cNvPr>
          <p:cNvCxnSpPr>
            <a:cxnSpLocks/>
            <a:endCxn id="142" idx="1"/>
          </p:cNvCxnSpPr>
          <p:nvPr/>
        </p:nvCxnSpPr>
        <p:spPr>
          <a:xfrm flipV="1">
            <a:off x="8355254" y="4814557"/>
            <a:ext cx="1171795" cy="82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文本框 141">
            <a:extLst>
              <a:ext uri="{FF2B5EF4-FFF2-40B4-BE49-F238E27FC236}">
                <a16:creationId xmlns:a16="http://schemas.microsoft.com/office/drawing/2014/main" id="{200056CF-203E-4A63-B2AE-6787A9F3FAF8}"/>
              </a:ext>
            </a:extLst>
          </p:cNvPr>
          <p:cNvSpPr txBox="1"/>
          <p:nvPr/>
        </p:nvSpPr>
        <p:spPr>
          <a:xfrm>
            <a:off x="9527049" y="4683752"/>
            <a:ext cx="9252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00" dirty="0">
                <a:latin typeface="华文楷体" panose="02010600040101010101" pitchFamily="2" charset="-122"/>
                <a:ea typeface="华文楷体" panose="02010600040101010101" pitchFamily="2" charset="-122"/>
                <a:sym typeface="Symbol" panose="05050102010706020507" pitchFamily="18" charset="2"/>
              </a:rPr>
              <a:t>奚萌宇</a:t>
            </a:r>
            <a:r>
              <a:rPr lang="en-US" altLang="zh-CN" sz="1100" dirty="0">
                <a:latin typeface="华文楷体" panose="02010600040101010101" pitchFamily="2" charset="-122"/>
                <a:ea typeface="华文楷体" panose="02010600040101010101" pitchFamily="2" charset="-122"/>
                <a:sym typeface="Symbol" panose="05050102010706020507" pitchFamily="18" charset="2"/>
              </a:rPr>
              <a:t> </a:t>
            </a:r>
            <a:r>
              <a:rPr lang="zh-CN" altLang="en-US" sz="1100" dirty="0">
                <a:latin typeface="华文楷体" panose="02010600040101010101" pitchFamily="2" charset="-122"/>
                <a:ea typeface="华文楷体" panose="02010600040101010101" pitchFamily="2" charset="-122"/>
                <a:sym typeface="Symbol" panose="05050102010706020507" pitchFamily="18" charset="2"/>
              </a:rPr>
              <a:t>上海</a:t>
            </a:r>
            <a:endParaRPr lang="zh-CN" altLang="en-US" sz="11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146" name="直接连接符 145">
            <a:extLst>
              <a:ext uri="{FF2B5EF4-FFF2-40B4-BE49-F238E27FC236}">
                <a16:creationId xmlns:a16="http://schemas.microsoft.com/office/drawing/2014/main" id="{0860B07A-2D01-4F98-A008-8931524DDE75}"/>
              </a:ext>
            </a:extLst>
          </p:cNvPr>
          <p:cNvCxnSpPr>
            <a:cxnSpLocks/>
          </p:cNvCxnSpPr>
          <p:nvPr/>
        </p:nvCxnSpPr>
        <p:spPr>
          <a:xfrm>
            <a:off x="8089097" y="4589329"/>
            <a:ext cx="266157" cy="22591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9" name="椭圆 148">
            <a:extLst>
              <a:ext uri="{FF2B5EF4-FFF2-40B4-BE49-F238E27FC236}">
                <a16:creationId xmlns:a16="http://schemas.microsoft.com/office/drawing/2014/main" id="{1F2EDB61-3C2D-4D3F-AFBA-BA07284085D1}"/>
              </a:ext>
            </a:extLst>
          </p:cNvPr>
          <p:cNvSpPr/>
          <p:nvPr/>
        </p:nvSpPr>
        <p:spPr>
          <a:xfrm>
            <a:off x="7316998" y="5201531"/>
            <a:ext cx="71718" cy="7171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0" name="直接连接符 149">
            <a:extLst>
              <a:ext uri="{FF2B5EF4-FFF2-40B4-BE49-F238E27FC236}">
                <a16:creationId xmlns:a16="http://schemas.microsoft.com/office/drawing/2014/main" id="{84D40FE5-8A0A-4399-939D-08ABE96B5754}"/>
              </a:ext>
            </a:extLst>
          </p:cNvPr>
          <p:cNvCxnSpPr/>
          <p:nvPr/>
        </p:nvCxnSpPr>
        <p:spPr>
          <a:xfrm flipV="1">
            <a:off x="7486524" y="5373842"/>
            <a:ext cx="1722637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文本框 150">
            <a:extLst>
              <a:ext uri="{FF2B5EF4-FFF2-40B4-BE49-F238E27FC236}">
                <a16:creationId xmlns:a16="http://schemas.microsoft.com/office/drawing/2014/main" id="{D598C531-92E5-470A-900F-93FC94F9E783}"/>
              </a:ext>
            </a:extLst>
          </p:cNvPr>
          <p:cNvSpPr txBox="1"/>
          <p:nvPr/>
        </p:nvSpPr>
        <p:spPr>
          <a:xfrm>
            <a:off x="9120346" y="5169566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00" dirty="0">
                <a:latin typeface="华文楷体" panose="02010600040101010101" pitchFamily="2" charset="-122"/>
                <a:ea typeface="华文楷体" panose="02010600040101010101" pitchFamily="2" charset="-122"/>
              </a:rPr>
              <a:t>龙泽海</a:t>
            </a:r>
            <a:endParaRPr lang="en-US" altLang="zh-CN" sz="11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1100" dirty="0">
                <a:latin typeface="华文楷体" panose="02010600040101010101" pitchFamily="2" charset="-122"/>
                <a:ea typeface="华文楷体" panose="02010600040101010101" pitchFamily="2" charset="-122"/>
              </a:rPr>
              <a:t>江西</a:t>
            </a:r>
            <a:r>
              <a:rPr lang="zh-CN" altLang="en-US" sz="1100" dirty="0">
                <a:latin typeface="华文楷体" panose="02010600040101010101" pitchFamily="2" charset="-122"/>
                <a:ea typeface="华文楷体" panose="02010600040101010101" pitchFamily="2" charset="-122"/>
                <a:sym typeface="Symbol" panose="05050102010706020507" pitchFamily="18" charset="2"/>
              </a:rPr>
              <a:t>抚州</a:t>
            </a:r>
            <a:endParaRPr lang="zh-CN" altLang="en-US" sz="11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153" name="直接连接符 152">
            <a:extLst>
              <a:ext uri="{FF2B5EF4-FFF2-40B4-BE49-F238E27FC236}">
                <a16:creationId xmlns:a16="http://schemas.microsoft.com/office/drawing/2014/main" id="{78D87BE3-A2DF-4923-BDF0-6D0C7DEC3670}"/>
              </a:ext>
            </a:extLst>
          </p:cNvPr>
          <p:cNvCxnSpPr/>
          <p:nvPr/>
        </p:nvCxnSpPr>
        <p:spPr>
          <a:xfrm>
            <a:off x="7388716" y="5273248"/>
            <a:ext cx="97808" cy="10059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5" name="椭圆 154">
            <a:extLst>
              <a:ext uri="{FF2B5EF4-FFF2-40B4-BE49-F238E27FC236}">
                <a16:creationId xmlns:a16="http://schemas.microsoft.com/office/drawing/2014/main" id="{5A6AB3AE-8B73-4E50-972B-F25FEC9293F3}"/>
              </a:ext>
            </a:extLst>
          </p:cNvPr>
          <p:cNvSpPr/>
          <p:nvPr/>
        </p:nvSpPr>
        <p:spPr>
          <a:xfrm>
            <a:off x="7297976" y="5406991"/>
            <a:ext cx="71718" cy="71717"/>
          </a:xfrm>
          <a:prstGeom prst="ellipse">
            <a:avLst/>
          </a:prstGeom>
          <a:solidFill>
            <a:sysClr val="windowText" lastClr="00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cxnSp>
        <p:nvCxnSpPr>
          <p:cNvPr id="156" name="直接连接符 155">
            <a:extLst>
              <a:ext uri="{FF2B5EF4-FFF2-40B4-BE49-F238E27FC236}">
                <a16:creationId xmlns:a16="http://schemas.microsoft.com/office/drawing/2014/main" id="{E7A412E6-0FD8-47EE-A434-CD87FB19E136}"/>
              </a:ext>
            </a:extLst>
          </p:cNvPr>
          <p:cNvCxnSpPr/>
          <p:nvPr/>
        </p:nvCxnSpPr>
        <p:spPr>
          <a:xfrm>
            <a:off x="7355064" y="5464078"/>
            <a:ext cx="146515" cy="130237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157" name="直接连接符 156">
            <a:extLst>
              <a:ext uri="{FF2B5EF4-FFF2-40B4-BE49-F238E27FC236}">
                <a16:creationId xmlns:a16="http://schemas.microsoft.com/office/drawing/2014/main" id="{34324C4F-8FD0-4626-BE23-926CAE94B7AB}"/>
              </a:ext>
            </a:extLst>
          </p:cNvPr>
          <p:cNvCxnSpPr/>
          <p:nvPr/>
        </p:nvCxnSpPr>
        <p:spPr>
          <a:xfrm flipV="1">
            <a:off x="7501581" y="5594315"/>
            <a:ext cx="1328385" cy="1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sp>
        <p:nvSpPr>
          <p:cNvPr id="158" name="文本框 157">
            <a:extLst>
              <a:ext uri="{FF2B5EF4-FFF2-40B4-BE49-F238E27FC236}">
                <a16:creationId xmlns:a16="http://schemas.microsoft.com/office/drawing/2014/main" id="{38690274-DDFF-4F8C-BD01-E00950AF637A}"/>
              </a:ext>
            </a:extLst>
          </p:cNvPr>
          <p:cNvSpPr txBox="1"/>
          <p:nvPr/>
        </p:nvSpPr>
        <p:spPr>
          <a:xfrm>
            <a:off x="8764362" y="5420188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0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彭诚</a:t>
            </a:r>
            <a:endParaRPr lang="en-US" altLang="zh-CN" sz="1100" dirty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110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江西</a:t>
            </a:r>
            <a:r>
              <a:rPr lang="zh-CN" altLang="en-US" sz="110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Symbol" panose="05050102010706020507" pitchFamily="18" charset="2"/>
              </a:rPr>
              <a:t></a:t>
            </a:r>
            <a:r>
              <a:rPr lang="zh-CN" altLang="en-US" sz="110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吉安</a:t>
            </a:r>
          </a:p>
        </p:txBody>
      </p:sp>
      <p:cxnSp>
        <p:nvCxnSpPr>
          <p:cNvPr id="160" name="直接连接符 159">
            <a:extLst>
              <a:ext uri="{FF2B5EF4-FFF2-40B4-BE49-F238E27FC236}">
                <a16:creationId xmlns:a16="http://schemas.microsoft.com/office/drawing/2014/main" id="{CE53B814-38A2-4B00-B668-E3211DF7C49A}"/>
              </a:ext>
            </a:extLst>
          </p:cNvPr>
          <p:cNvCxnSpPr/>
          <p:nvPr/>
        </p:nvCxnSpPr>
        <p:spPr>
          <a:xfrm flipV="1">
            <a:off x="7405709" y="3429000"/>
            <a:ext cx="2253351" cy="539759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1" name="椭圆 160">
            <a:extLst>
              <a:ext uri="{FF2B5EF4-FFF2-40B4-BE49-F238E27FC236}">
                <a16:creationId xmlns:a16="http://schemas.microsoft.com/office/drawing/2014/main" id="{9BAA9CC6-032B-4F18-ABE6-66C4EF589AF0}"/>
              </a:ext>
            </a:extLst>
          </p:cNvPr>
          <p:cNvSpPr/>
          <p:nvPr/>
        </p:nvSpPr>
        <p:spPr>
          <a:xfrm>
            <a:off x="7417729" y="3934785"/>
            <a:ext cx="67879" cy="6794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3" name="文本框 162">
            <a:extLst>
              <a:ext uri="{FF2B5EF4-FFF2-40B4-BE49-F238E27FC236}">
                <a16:creationId xmlns:a16="http://schemas.microsoft.com/office/drawing/2014/main" id="{1211D95D-5658-4391-BEAE-538CEAFE0E1B}"/>
              </a:ext>
            </a:extLst>
          </p:cNvPr>
          <p:cNvSpPr txBox="1"/>
          <p:nvPr/>
        </p:nvSpPr>
        <p:spPr>
          <a:xfrm>
            <a:off x="9604287" y="3210327"/>
            <a:ext cx="9848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张建芳</a:t>
            </a:r>
            <a:endParaRPr lang="en-US" altLang="zh-CN" sz="1100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11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山东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  <a:sym typeface="Symbol" panose="05050102010706020507" pitchFamily="18" charset="2"/>
              </a:rPr>
              <a:t></a:t>
            </a:r>
            <a:r>
              <a:rPr lang="zh-CN" altLang="en-US" sz="11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Symbol" panose="05050102010706020507" pitchFamily="18" charset="2"/>
              </a:rPr>
              <a:t>枣庄</a:t>
            </a:r>
            <a:endParaRPr lang="zh-CN" altLang="en-US" b="1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21" name="椭圆 120">
            <a:extLst>
              <a:ext uri="{FF2B5EF4-FFF2-40B4-BE49-F238E27FC236}">
                <a16:creationId xmlns:a16="http://schemas.microsoft.com/office/drawing/2014/main" id="{6594F79D-5E4C-43E9-B6F6-F1BB0831AC33}"/>
              </a:ext>
            </a:extLst>
          </p:cNvPr>
          <p:cNvSpPr/>
          <p:nvPr/>
        </p:nvSpPr>
        <p:spPr>
          <a:xfrm flipV="1">
            <a:off x="7671894" y="3748497"/>
            <a:ext cx="78683" cy="1039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2" name="椭圆 121">
            <a:extLst>
              <a:ext uri="{FF2B5EF4-FFF2-40B4-BE49-F238E27FC236}">
                <a16:creationId xmlns:a16="http://schemas.microsoft.com/office/drawing/2014/main" id="{6594F79D-5E4C-43E9-B6F6-F1BB0831AC33}"/>
              </a:ext>
            </a:extLst>
          </p:cNvPr>
          <p:cNvSpPr/>
          <p:nvPr/>
        </p:nvSpPr>
        <p:spPr>
          <a:xfrm flipV="1">
            <a:off x="6791939" y="3957643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7891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715"/>
    </mc:Choice>
    <mc:Fallback xmlns="">
      <p:transition spd="slow" advTm="44715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4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649167" y="209279"/>
            <a:ext cx="106179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致谢</a:t>
            </a:r>
            <a:endParaRPr lang="en-US" altLang="zh-CN" sz="4000" b="1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332A2B7-B4B8-4275-9709-FCED2C7802F7}"/>
              </a:ext>
            </a:extLst>
          </p:cNvPr>
          <p:cNvSpPr txBox="1"/>
          <p:nvPr/>
        </p:nvSpPr>
        <p:spPr>
          <a:xfrm>
            <a:off x="4236008" y="2804835"/>
            <a:ext cx="3444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感谢聆听！</a:t>
            </a:r>
          </a:p>
        </p:txBody>
      </p:sp>
    </p:spTree>
    <p:extLst>
      <p:ext uri="{BB962C8B-B14F-4D97-AF65-F5344CB8AC3E}">
        <p14:creationId xmlns:p14="http://schemas.microsoft.com/office/powerpoint/2010/main" val="3291909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483"/>
    </mc:Choice>
    <mc:Fallback xmlns="">
      <p:transition spd="slow" advTm="23483"/>
    </mc:Fallback>
  </mc:AlternateContent>
</p:sld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-zjxu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14639</TotalTime>
  <Words>182</Words>
  <Application>Microsoft Office PowerPoint</Application>
  <PresentationFormat>宽屏</PresentationFormat>
  <Paragraphs>67</Paragraphs>
  <Slides>4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等线</vt:lpstr>
      <vt:lpstr>黑体</vt:lpstr>
      <vt:lpstr>华文楷体</vt:lpstr>
      <vt:lpstr>宋体</vt:lpstr>
      <vt:lpstr>微软雅黑</vt:lpstr>
      <vt:lpstr>Arial</vt:lpstr>
      <vt:lpstr>Calibri</vt:lpstr>
      <vt:lpstr>Symbol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课题一：针对蛋白质机器动态结构进行药物设计的技术</dc:title>
  <dc:creator>dddc-jawang</dc:creator>
  <cp:lastModifiedBy>Administrator</cp:lastModifiedBy>
  <cp:revision>657</cp:revision>
  <dcterms:created xsi:type="dcterms:W3CDTF">2016-05-05T01:58:29Z</dcterms:created>
  <dcterms:modified xsi:type="dcterms:W3CDTF">2023-02-02T10:52:53Z</dcterms:modified>
</cp:coreProperties>
</file>