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2"/>
  </p:notesMasterIdLst>
  <p:handoutMasterIdLst>
    <p:handoutMasterId r:id="rId13"/>
  </p:handoutMasterIdLst>
  <p:sldIdLst>
    <p:sldId id="395" r:id="rId2"/>
    <p:sldId id="418" r:id="rId3"/>
    <p:sldId id="526" r:id="rId4"/>
    <p:sldId id="528" r:id="rId5"/>
    <p:sldId id="525" r:id="rId6"/>
    <p:sldId id="529" r:id="rId7"/>
    <p:sldId id="527" r:id="rId8"/>
    <p:sldId id="522" r:id="rId9"/>
    <p:sldId id="523" r:id="rId10"/>
    <p:sldId id="524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E810"/>
    <a:srgbClr val="E3DE00"/>
    <a:srgbClr val="AC23AC"/>
    <a:srgbClr val="0000FF"/>
    <a:srgbClr val="0000CC"/>
    <a:srgbClr val="FF0000"/>
    <a:srgbClr val="ECFAFF"/>
    <a:srgbClr val="AFAF00"/>
    <a:srgbClr val="4B4EFB"/>
    <a:srgbClr val="D0CE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5" autoAdjust="0"/>
    <p:restoredTop sz="90545" autoAdjust="0"/>
  </p:normalViewPr>
  <p:slideViewPr>
    <p:cSldViewPr snapToGrid="0">
      <p:cViewPr varScale="1">
        <p:scale>
          <a:sx n="64" d="100"/>
          <a:sy n="64" d="100"/>
        </p:scale>
        <p:origin x="744" y="5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680" y="5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99E9A0-8747-49EA-9780-2B3AD1E61482}" type="datetimeFigureOut">
              <a:rPr lang="zh-CN" altLang="en-US" smtClean="0"/>
              <a:t>2024/3/19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00772C-0466-44CB-B282-027A2396C2A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8950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C3A3A5-2E5F-420B-9333-5CCC593BCAD9}" type="datetimeFigureOut">
              <a:rPr lang="zh-CN" altLang="en-US" smtClean="0"/>
              <a:t>2024/3/19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EA3059-BD93-4B55-9741-1FEBFAD8FC2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87412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20080833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33388-0363-46DF-AC55-1D3CED5980F9}" type="datetime1">
              <a:rPr lang="zh-CN" altLang="en-US" smtClean="0"/>
              <a:t>2024/3/19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fld id="{5B8AC867-72ED-42EA-92C6-36FC511EE56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05010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1887-BA70-4A17-A51B-17B05BDAE3CE}" type="datetime1">
              <a:rPr lang="zh-CN" altLang="en-US" smtClean="0"/>
              <a:t>2024/3/19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0922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C84F5-2EC6-483A-8D20-BA0F78E6EE68}" type="datetime1">
              <a:rPr lang="zh-CN" altLang="en-US" smtClean="0"/>
              <a:t>2024/3/19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6925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64F96-B53B-4C44-984C-078F3EF0F7F4}" type="datetime1">
              <a:rPr lang="zh-CN" altLang="en-US" smtClean="0"/>
              <a:t>2024/3/19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48374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A18B1-BC7A-4BFD-8980-A597E538875E}" type="datetime1">
              <a:rPr lang="zh-CN" altLang="en-US" smtClean="0"/>
              <a:t>2024/3/19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32487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46C4C-531F-4189-8DE2-B1CE86626297}" type="datetime1">
              <a:rPr lang="zh-CN" altLang="en-US" smtClean="0"/>
              <a:t>2024/3/19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57272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5546B-CFBD-4141-A0F9-8CFE749B0BE4}" type="datetime1">
              <a:rPr lang="zh-CN" altLang="en-US" smtClean="0"/>
              <a:t>2024/3/19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5213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A23E-7B58-4B17-8F04-A5EAE81B759F}" type="datetime1">
              <a:rPr lang="zh-CN" altLang="en-US" smtClean="0"/>
              <a:t>2024/3/19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2335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3E135-C48D-49C2-839B-6CEDA2B175C2}" type="datetime1">
              <a:rPr lang="zh-CN" altLang="en-US" smtClean="0"/>
              <a:t>2024/3/19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0550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AE22F-F908-47A4-88C7-EA0351B88224}" type="datetime1">
              <a:rPr lang="zh-CN" altLang="en-US" smtClean="0"/>
              <a:t>2024/3/19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23471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4DB1-F436-4537-A1FC-49155C593088}" type="datetime1">
              <a:rPr lang="zh-CN" altLang="en-US" smtClean="0"/>
              <a:t>2024/3/19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8984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ED1A48-0007-4BE5-9978-A09D7C11F702}" type="datetime1">
              <a:rPr lang="zh-CN" altLang="en-US" smtClean="0"/>
              <a:t>2024/3/19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93027" y="643176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fld id="{5B8AC867-72ED-42EA-92C6-36FC511EE56C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8240" y="99377"/>
            <a:ext cx="719852" cy="825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5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0" name="矩形 2"/>
          <p:cNvSpPr>
            <a:spLocks noChangeArrowheads="1"/>
          </p:cNvSpPr>
          <p:nvPr/>
        </p:nvSpPr>
        <p:spPr bwMode="auto">
          <a:xfrm>
            <a:off x="1524000" y="376208"/>
            <a:ext cx="9144000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/>
            <a:r>
              <a:rPr lang="zh-CN" altLang="en-US" sz="25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rPr>
              <a:t>编程教程</a:t>
            </a:r>
            <a:endParaRPr lang="en-US" altLang="zh-CN" sz="25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itchFamily="34" charset="0"/>
            </a:endParaRPr>
          </a:p>
        </p:txBody>
      </p:sp>
      <p:sp>
        <p:nvSpPr>
          <p:cNvPr id="26626" name="TextBox 4"/>
          <p:cNvSpPr txBox="1">
            <a:spLocks noChangeArrowheads="1"/>
          </p:cNvSpPr>
          <p:nvPr/>
        </p:nvSpPr>
        <p:spPr bwMode="auto">
          <a:xfrm>
            <a:off x="2272134" y="2743967"/>
            <a:ext cx="7647732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zh-CN" altLang="en-US" sz="3400" b="1" dirty="0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黑体" charset="0"/>
              </a:rPr>
              <a:t>常用编译环境配置 </a:t>
            </a:r>
            <a:endParaRPr lang="en-US" altLang="zh-CN" sz="34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黑体" charset="0"/>
            </a:endParaRPr>
          </a:p>
        </p:txBody>
      </p:sp>
      <p:sp>
        <p:nvSpPr>
          <p:cNvPr id="26628" name="Text Box 7"/>
          <p:cNvSpPr txBox="1">
            <a:spLocks noChangeArrowheads="1"/>
          </p:cNvSpPr>
          <p:nvPr/>
        </p:nvSpPr>
        <p:spPr bwMode="auto">
          <a:xfrm>
            <a:off x="2783632" y="4223878"/>
            <a:ext cx="650875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 cap="rnd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algn="ctr" eaLnBrk="1" hangingPunct="1"/>
            <a:r>
              <a:rPr lang="zh-CN" altLang="en-US" sz="2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张鑫贲</a:t>
            </a:r>
            <a:endParaRPr lang="en-US" altLang="zh-CN" sz="28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eaLnBrk="1" hangingPunct="1"/>
            <a:r>
              <a:rPr kumimoji="1" lang="zh-CN" altLang="en-US" sz="28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中国科学院上海药物研究所</a:t>
            </a:r>
            <a:endParaRPr kumimoji="1" lang="en-US" altLang="zh-CN" sz="28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629" name="AutoShape 12"/>
          <p:cNvSpPr>
            <a:spLocks noChangeArrowheads="1"/>
          </p:cNvSpPr>
          <p:nvPr/>
        </p:nvSpPr>
        <p:spPr bwMode="auto">
          <a:xfrm>
            <a:off x="0" y="1717621"/>
            <a:ext cx="12191999" cy="161988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2147483647 h 1000"/>
              <a:gd name="T6" fmla="*/ 0 w 1000"/>
              <a:gd name="T7" fmla="*/ 2147483647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00"/>
              <a:gd name="T19" fmla="*/ 0 h 1000"/>
              <a:gd name="T20" fmla="*/ 1000 w 1000"/>
              <a:gd name="T21" fmla="*/ 1000 h 10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C00000"/>
          </a:solidFill>
          <a:ln w="9525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2214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9166" y="1282932"/>
            <a:ext cx="11245467" cy="4991546"/>
          </a:xfrm>
        </p:spPr>
        <p:txBody>
          <a:bodyPr>
            <a:normAutofit fontScale="85000" lnSpcReduction="20000"/>
          </a:bodyPr>
          <a:lstStyle/>
          <a:p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/lib64/</a:t>
            </a:r>
            <a:r>
              <a:rPr lang="en-US" altLang="zh-CN" dirty="0" err="1" smtClean="0">
                <a:latin typeface="Arial" panose="020B0604020202020204" pitchFamily="34" charset="0"/>
                <a:ea typeface="微软雅黑" panose="020B0503020204020204" pitchFamily="34" charset="-122"/>
              </a:rPr>
              <a:t>libstdc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++.so.6: version ‘GLIBCXX_3.4.20’ not found</a:t>
            </a:r>
          </a:p>
          <a:p>
            <a:pPr lvl="1"/>
            <a:r>
              <a:rPr lang="en-US" altLang="zh-CN" dirty="0" err="1" smtClean="0">
                <a:latin typeface="Arial" panose="020B0604020202020204" pitchFamily="34" charset="0"/>
                <a:ea typeface="微软雅黑" panose="020B0503020204020204" pitchFamily="34" charset="-122"/>
              </a:rPr>
              <a:t>glibc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库版本太低</a:t>
            </a:r>
            <a:endParaRPr lang="en-US" altLang="zh-CN" dirty="0" smtClean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安装高版本</a:t>
            </a:r>
            <a:r>
              <a:rPr lang="en-US" altLang="zh-CN" dirty="0" err="1" smtClean="0">
                <a:latin typeface="Arial" panose="020B0604020202020204" pitchFamily="34" charset="0"/>
                <a:ea typeface="微软雅黑" panose="020B0503020204020204" pitchFamily="34" charset="-122"/>
              </a:rPr>
              <a:t>glibc</a:t>
            </a:r>
            <a:endParaRPr lang="en-US" altLang="zh-CN" smtClean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r>
              <a:rPr lang="en-US" altLang="zh-CN" smtClean="0">
                <a:latin typeface="Arial" panose="020B0604020202020204" pitchFamily="34" charset="0"/>
                <a:ea typeface="微软雅黑" panose="020B0503020204020204" pitchFamily="34" charset="-122"/>
              </a:rPr>
              <a:t>Library 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“xxx.so” not found</a:t>
            </a:r>
          </a:p>
          <a:p>
            <a:pPr lvl="1"/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缺少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库包</a:t>
            </a:r>
            <a:endParaRPr lang="en-US" altLang="zh-CN" dirty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libxxx.so: undefined reference to ‘xxx’</a:t>
            </a:r>
            <a:endParaRPr lang="en-US" altLang="zh-CN" dirty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lvl="1"/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LD_LIBRARY_PATH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路径不对；</a:t>
            </a:r>
            <a:r>
              <a:rPr lang="en-US" altLang="zh-CN" dirty="0" err="1" smtClean="0">
                <a:latin typeface="Arial" panose="020B0604020202020204" pitchFamily="34" charset="0"/>
                <a:ea typeface="微软雅黑" panose="020B0503020204020204" pitchFamily="34" charset="-122"/>
              </a:rPr>
              <a:t>Makefile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中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LDFLAGS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缺少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-lxxx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参数</a:t>
            </a:r>
            <a:endParaRPr lang="en-US" altLang="zh-CN" dirty="0" smtClean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‘XXX’ is not defined</a:t>
            </a:r>
          </a:p>
          <a:p>
            <a:pPr lvl="1"/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缺少链接库包；找不到头文件</a:t>
            </a:r>
            <a:endParaRPr lang="en-US" altLang="zh-CN" dirty="0" smtClean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r>
              <a:rPr lang="en-US" altLang="zh-CN" dirty="0">
                <a:latin typeface="Arial" panose="020B0604020202020204" pitchFamily="34" charset="0"/>
                <a:ea typeface="微软雅黑" panose="020B0503020204020204" pitchFamily="34" charset="-122"/>
              </a:rPr>
              <a:t>Permission 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denied</a:t>
            </a:r>
          </a:p>
          <a:p>
            <a:pPr lvl="1"/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没有设置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prefix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路径，默认根目录安装需要管理员权限</a:t>
            </a:r>
            <a:endParaRPr lang="en-US" altLang="zh-CN" dirty="0" smtClean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r>
              <a:rPr lang="en-US" altLang="zh-CN" dirty="0">
                <a:latin typeface="Arial" panose="020B0604020202020204" pitchFamily="34" charset="0"/>
                <a:ea typeface="微软雅黑" panose="020B0503020204020204" pitchFamily="34" charset="-122"/>
              </a:rPr>
              <a:t>undefined reference 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to ‘</a:t>
            </a:r>
            <a:r>
              <a:rPr lang="en-US" altLang="zh-CN" dirty="0" err="1" smtClean="0">
                <a:latin typeface="Arial" panose="020B0604020202020204" pitchFamily="34" charset="0"/>
                <a:ea typeface="微软雅黑" panose="020B0503020204020204" pitchFamily="34" charset="-122"/>
              </a:rPr>
              <a:t>std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::</a:t>
            </a:r>
            <a:r>
              <a:rPr lang="en-US" altLang="zh-CN" dirty="0" err="1" smtClean="0">
                <a:latin typeface="Arial" panose="020B0604020202020204" pitchFamily="34" charset="0"/>
                <a:ea typeface="微软雅黑" panose="020B0503020204020204" pitchFamily="34" charset="-122"/>
              </a:rPr>
              <a:t>cout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’</a:t>
            </a:r>
          </a:p>
          <a:p>
            <a:pPr lvl="1"/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使用</a:t>
            </a:r>
            <a:r>
              <a:rPr lang="en-US" altLang="zh-CN" dirty="0" err="1" smtClean="0">
                <a:latin typeface="Arial" panose="020B0604020202020204" pitchFamily="34" charset="0"/>
                <a:ea typeface="微软雅黑" panose="020B0503020204020204" pitchFamily="34" charset="-122"/>
              </a:rPr>
              <a:t>gcc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编译器编译</a:t>
            </a:r>
            <a:r>
              <a:rPr lang="en-US" altLang="zh-CN" dirty="0" err="1" smtClean="0">
                <a:latin typeface="Arial" panose="020B0604020202020204" pitchFamily="34" charset="0"/>
                <a:ea typeface="微软雅黑" panose="020B0503020204020204" pitchFamily="34" charset="-122"/>
              </a:rPr>
              <a:t>c++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代码，使用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g++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编译</a:t>
            </a:r>
            <a:endParaRPr lang="en-US" altLang="zh-CN" dirty="0" smtClean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r>
              <a:rPr lang="en-US" altLang="zh-CN" dirty="0">
                <a:latin typeface="Arial" panose="020B0604020202020204" pitchFamily="34" charset="0"/>
                <a:ea typeface="微软雅黑" panose="020B0503020204020204" pitchFamily="34" charset="-122"/>
              </a:rPr>
              <a:t>undefined reference 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to ‘XXX’</a:t>
            </a:r>
          </a:p>
          <a:p>
            <a:pPr lvl="1"/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头文件搜索路径没有配置正确</a:t>
            </a:r>
            <a:endParaRPr lang="en-US" altLang="zh-CN" dirty="0" smtClean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10</a:t>
            </a:fld>
            <a:endParaRPr lang="zh-CN" altLang="en-US" dirty="0"/>
          </a:p>
        </p:txBody>
      </p:sp>
      <p:cxnSp>
        <p:nvCxnSpPr>
          <p:cNvPr id="6" name="直接连接符 5"/>
          <p:cNvCxnSpPr/>
          <p:nvPr/>
        </p:nvCxnSpPr>
        <p:spPr>
          <a:xfrm>
            <a:off x="0" y="1002711"/>
            <a:ext cx="121920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81"/>
          <p:cNvSpPr txBox="1"/>
          <p:nvPr/>
        </p:nvSpPr>
        <p:spPr>
          <a:xfrm>
            <a:off x="649167" y="260649"/>
            <a:ext cx="76910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黑体" charset="0"/>
              </a:rPr>
              <a:t>常</a:t>
            </a:r>
            <a:r>
              <a:rPr lang="zh-CN" altLang="en-US" sz="3200" b="1" dirty="0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黑体" charset="0"/>
              </a:rPr>
              <a:t>见报错</a:t>
            </a:r>
            <a:endParaRPr lang="en-US" altLang="zh-CN" sz="32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黑体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765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23900" y="1002711"/>
            <a:ext cx="7886700" cy="4741430"/>
          </a:xfrm>
        </p:spPr>
        <p:txBody>
          <a:bodyPr>
            <a:normAutofit/>
          </a:bodyPr>
          <a:lstStyle/>
          <a:p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源代码编译流程</a:t>
            </a:r>
            <a:endParaRPr lang="en-US" altLang="zh-CN" dirty="0" smtClean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代码编译</a:t>
            </a:r>
            <a:endParaRPr lang="en-US" altLang="zh-CN" dirty="0" smtClean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链接外部库包</a:t>
            </a:r>
            <a:endParaRPr lang="en-US" altLang="zh-CN" dirty="0" smtClean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常见软件安装流程</a:t>
            </a:r>
            <a:endParaRPr lang="en-US" altLang="zh-CN" dirty="0" smtClean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配置环境变量</a:t>
            </a:r>
            <a:endParaRPr lang="en-US" altLang="zh-CN" dirty="0" smtClean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lvl="2"/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configure </a:t>
            </a:r>
            <a:r>
              <a:rPr lang="en-US" altLang="zh-CN" dirty="0"/>
              <a:t>--</a:t>
            </a:r>
            <a:r>
              <a:rPr lang="en-US" altLang="zh-CN" dirty="0" smtClean="0"/>
              <a:t>prefix=</a:t>
            </a:r>
            <a:r>
              <a:rPr lang="zh-CN" altLang="en-US" dirty="0" smtClean="0"/>
              <a:t>安装路径</a:t>
            </a:r>
            <a:endParaRPr lang="en-US" altLang="zh-CN" dirty="0" smtClean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lvl="2"/>
            <a:r>
              <a:rPr lang="en-US" altLang="zh-CN" dirty="0" err="1" smtClean="0">
                <a:latin typeface="Arial" panose="020B0604020202020204" pitchFamily="34" charset="0"/>
                <a:ea typeface="微软雅黑" panose="020B0503020204020204" pitchFamily="34" charset="-122"/>
              </a:rPr>
              <a:t>cmake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 </a:t>
            </a:r>
            <a:r>
              <a:rPr lang="en-US" altLang="zh-CN" dirty="0"/>
              <a:t>-</a:t>
            </a:r>
            <a:r>
              <a:rPr lang="en-US" altLang="zh-CN" dirty="0" smtClean="0"/>
              <a:t>DCMAKE_INSTALL_PREFIX=</a:t>
            </a:r>
            <a:r>
              <a:rPr lang="zh-CN" altLang="en-US" dirty="0" smtClean="0"/>
              <a:t>安装路径 </a:t>
            </a:r>
            <a:r>
              <a:rPr lang="en-US" altLang="zh-CN" dirty="0" smtClean="0"/>
              <a:t>CMakeLists.txt</a:t>
            </a:r>
            <a:r>
              <a:rPr lang="zh-CN" altLang="en-US" dirty="0" smtClean="0"/>
              <a:t>所在路径</a:t>
            </a:r>
            <a:endParaRPr lang="en-US" altLang="zh-CN" dirty="0" smtClean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编译</a:t>
            </a:r>
            <a:endParaRPr lang="en-US" altLang="zh-CN" dirty="0" smtClean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lvl="2"/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make –j 8(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并发数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)  –f </a:t>
            </a:r>
            <a:r>
              <a:rPr lang="en-US" altLang="zh-CN" dirty="0" err="1" smtClean="0">
                <a:latin typeface="Arial" panose="020B0604020202020204" pitchFamily="34" charset="0"/>
                <a:ea typeface="微软雅黑" panose="020B0503020204020204" pitchFamily="34" charset="-122"/>
              </a:rPr>
              <a:t>Makefile</a:t>
            </a:r>
            <a:endParaRPr lang="en-US" altLang="zh-CN" dirty="0" smtClean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安装</a:t>
            </a:r>
            <a:endParaRPr lang="en-US" altLang="zh-CN" dirty="0" smtClean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lvl="2"/>
            <a:r>
              <a:rPr lang="en-US" altLang="zh-CN" dirty="0">
                <a:latin typeface="Arial" panose="020B0604020202020204" pitchFamily="34" charset="0"/>
                <a:ea typeface="微软雅黑" panose="020B0503020204020204" pitchFamily="34" charset="-122"/>
              </a:rPr>
              <a:t>m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ake install </a:t>
            </a:r>
          </a:p>
          <a:p>
            <a:pPr lvl="1"/>
            <a:endParaRPr lang="en-US" altLang="zh-CN" dirty="0" smtClean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2</a:t>
            </a:fld>
            <a:endParaRPr lang="zh-CN" altLang="en-US" dirty="0"/>
          </a:p>
        </p:txBody>
      </p:sp>
      <p:cxnSp>
        <p:nvCxnSpPr>
          <p:cNvPr id="6" name="直接连接符 5"/>
          <p:cNvCxnSpPr/>
          <p:nvPr/>
        </p:nvCxnSpPr>
        <p:spPr>
          <a:xfrm>
            <a:off x="0" y="1002711"/>
            <a:ext cx="121920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81"/>
          <p:cNvSpPr txBox="1"/>
          <p:nvPr/>
        </p:nvSpPr>
        <p:spPr>
          <a:xfrm>
            <a:off x="649167" y="260649"/>
            <a:ext cx="76910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dirty="0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黑体" charset="0"/>
              </a:rPr>
              <a:t>源代码编译过程</a:t>
            </a:r>
            <a:endParaRPr lang="en-US" altLang="zh-CN" sz="32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黑体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1909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23900" y="1002711"/>
            <a:ext cx="7886700" cy="4741430"/>
          </a:xfrm>
        </p:spPr>
        <p:txBody>
          <a:bodyPr>
            <a:normAutofit/>
          </a:bodyPr>
          <a:lstStyle/>
          <a:p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CC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：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C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语言编译器</a:t>
            </a:r>
            <a:endParaRPr lang="en-US" altLang="zh-CN" dirty="0" smtClean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CFLAGS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：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C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语言编译参数</a:t>
            </a:r>
            <a:endParaRPr lang="en-US" altLang="zh-CN" dirty="0" smtClean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CPPFLAGS 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：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C++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语言编译参数</a:t>
            </a:r>
            <a:endParaRPr lang="en-US" altLang="zh-CN" dirty="0" smtClean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CXX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：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C++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语言编译器</a:t>
            </a:r>
            <a:endParaRPr lang="en-US" altLang="zh-CN" dirty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CXXFLAGS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：</a:t>
            </a:r>
            <a:r>
              <a:rPr lang="en-US" altLang="zh-CN" dirty="0">
                <a:latin typeface="Arial" panose="020B0604020202020204" pitchFamily="34" charset="0"/>
                <a:ea typeface="微软雅黑" panose="020B0503020204020204" pitchFamily="34" charset="-122"/>
              </a:rPr>
              <a:t> 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C++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语言</a:t>
            </a:r>
            <a:r>
              <a:rPr lang="zh-CN" altLang="en-US" dirty="0">
                <a:latin typeface="Arial" panose="020B0604020202020204" pitchFamily="34" charset="0"/>
                <a:ea typeface="微软雅黑" panose="020B0503020204020204" pitchFamily="34" charset="-122"/>
              </a:rPr>
              <a:t>编译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参数</a:t>
            </a:r>
            <a:endParaRPr lang="en-US" altLang="zh-CN" dirty="0" smtClean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LDFLAGS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：链接编译参数</a:t>
            </a:r>
            <a:endParaRPr lang="en-US" altLang="zh-CN" dirty="0" smtClean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LIBS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：链接库参数</a:t>
            </a:r>
            <a:endParaRPr lang="en-US" altLang="zh-CN" dirty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0" indent="0">
              <a:buNone/>
            </a:pPr>
            <a:endParaRPr lang="en-US" altLang="zh-CN" dirty="0" smtClean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3</a:t>
            </a:fld>
            <a:endParaRPr lang="zh-CN" altLang="en-US" dirty="0"/>
          </a:p>
        </p:txBody>
      </p:sp>
      <p:cxnSp>
        <p:nvCxnSpPr>
          <p:cNvPr id="6" name="直接连接符 5"/>
          <p:cNvCxnSpPr/>
          <p:nvPr/>
        </p:nvCxnSpPr>
        <p:spPr>
          <a:xfrm>
            <a:off x="0" y="1002711"/>
            <a:ext cx="121920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81"/>
          <p:cNvSpPr txBox="1"/>
          <p:nvPr/>
        </p:nvSpPr>
        <p:spPr>
          <a:xfrm>
            <a:off x="649167" y="260649"/>
            <a:ext cx="76910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 dirty="0" err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黑体" charset="0"/>
              </a:rPr>
              <a:t>Makefile</a:t>
            </a:r>
            <a:r>
              <a:rPr lang="zh-CN" altLang="en-US" sz="3200" b="1" dirty="0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黑体" charset="0"/>
              </a:rPr>
              <a:t>文件</a:t>
            </a:r>
            <a:endParaRPr lang="en-US" altLang="zh-CN" sz="32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黑体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5777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23900" y="1002711"/>
            <a:ext cx="7886700" cy="4741430"/>
          </a:xfrm>
        </p:spPr>
        <p:txBody>
          <a:bodyPr>
            <a:normAutofit/>
          </a:bodyPr>
          <a:lstStyle/>
          <a:p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GCC</a:t>
            </a:r>
          </a:p>
          <a:p>
            <a:pPr lvl="1"/>
            <a:r>
              <a:rPr lang="zh-CN" altLang="en-US" dirty="0">
                <a:latin typeface="Arial" panose="020B0604020202020204" pitchFamily="34" charset="0"/>
                <a:ea typeface="微软雅黑" panose="020B0503020204020204" pitchFamily="34" charset="-122"/>
              </a:rPr>
              <a:t>开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源编译器</a:t>
            </a:r>
            <a:endParaRPr lang="en-US" altLang="zh-CN" dirty="0" smtClean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INTEL CC</a:t>
            </a:r>
          </a:p>
          <a:p>
            <a:pPr lvl="1"/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商业编译器</a:t>
            </a:r>
            <a:endParaRPr lang="en-US" altLang="zh-CN" dirty="0" smtClean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编译的代码在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INTEL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的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CPU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上执行速度可以比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GCC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快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100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倍</a:t>
            </a:r>
            <a:endParaRPr lang="en-US" altLang="zh-CN" dirty="0" smtClean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4</a:t>
            </a:fld>
            <a:endParaRPr lang="zh-CN" altLang="en-US" dirty="0"/>
          </a:p>
        </p:txBody>
      </p:sp>
      <p:cxnSp>
        <p:nvCxnSpPr>
          <p:cNvPr id="6" name="直接连接符 5"/>
          <p:cNvCxnSpPr/>
          <p:nvPr/>
        </p:nvCxnSpPr>
        <p:spPr>
          <a:xfrm>
            <a:off x="0" y="1002711"/>
            <a:ext cx="121920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81"/>
          <p:cNvSpPr txBox="1"/>
          <p:nvPr/>
        </p:nvSpPr>
        <p:spPr>
          <a:xfrm>
            <a:off x="649167" y="260649"/>
            <a:ext cx="76910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dirty="0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黑体" charset="0"/>
              </a:rPr>
              <a:t>编译器种类</a:t>
            </a:r>
            <a:endParaRPr lang="en-US" altLang="zh-CN" sz="32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黑体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588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9166" y="1282932"/>
            <a:ext cx="11245467" cy="4991546"/>
          </a:xfrm>
        </p:spPr>
        <p:txBody>
          <a:bodyPr>
            <a:normAutofit/>
          </a:bodyPr>
          <a:lstStyle/>
          <a:p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-I 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指定头文件搜索路径</a:t>
            </a:r>
            <a:endParaRPr lang="en-US" altLang="zh-CN" dirty="0" smtClean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r>
              <a:rPr lang="en-US" altLang="zh-CN" dirty="0">
                <a:latin typeface="Arial" panose="020B0604020202020204" pitchFamily="34" charset="0"/>
                <a:ea typeface="微软雅黑" panose="020B0503020204020204" pitchFamily="34" charset="-122"/>
              </a:rPr>
              <a:t>-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L 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指定链接库搜索路径</a:t>
            </a:r>
            <a:endParaRPr lang="en-US" altLang="zh-CN" dirty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-</a:t>
            </a:r>
            <a:r>
              <a:rPr lang="en-US" altLang="zh-CN" dirty="0" err="1" smtClean="0">
                <a:latin typeface="Arial" panose="020B0604020202020204" pitchFamily="34" charset="0"/>
                <a:ea typeface="微软雅黑" panose="020B0503020204020204" pitchFamily="34" charset="-122"/>
              </a:rPr>
              <a:t>i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 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指定头文件路径</a:t>
            </a:r>
            <a:endParaRPr lang="en-US" altLang="zh-CN" dirty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r>
              <a:rPr lang="en-US" altLang="zh-CN" dirty="0">
                <a:latin typeface="Arial" panose="020B0604020202020204" pitchFamily="34" charset="0"/>
                <a:ea typeface="微软雅黑" panose="020B0503020204020204" pitchFamily="34" charset="-122"/>
              </a:rPr>
              <a:t>-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I 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指定链接库名字（</a:t>
            </a:r>
            <a:r>
              <a:rPr lang="en-US" altLang="zh-CN" dirty="0" err="1" smtClean="0">
                <a:latin typeface="Arial" panose="020B0604020202020204" pitchFamily="34" charset="0"/>
                <a:ea typeface="微软雅黑" panose="020B0503020204020204" pitchFamily="34" charset="-122"/>
              </a:rPr>
              <a:t>linux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下不加文件名前缀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lib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，例如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-</a:t>
            </a:r>
            <a:r>
              <a:rPr lang="en-US" altLang="zh-CN" dirty="0" err="1" smtClean="0">
                <a:latin typeface="Arial" panose="020B0604020202020204" pitchFamily="34" charset="0"/>
                <a:ea typeface="微软雅黑" panose="020B0503020204020204" pitchFamily="34" charset="-122"/>
              </a:rPr>
              <a:t>lstdc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++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）</a:t>
            </a:r>
            <a:endParaRPr lang="en-US" altLang="zh-CN" dirty="0" smtClean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-</a:t>
            </a:r>
            <a:r>
              <a:rPr lang="en-US" altLang="zh-CN" dirty="0" err="1" smtClean="0">
                <a:latin typeface="Arial" panose="020B0604020202020204" pitchFamily="34" charset="0"/>
                <a:ea typeface="微软雅黑" panose="020B0503020204020204" pitchFamily="34" charset="-122"/>
              </a:rPr>
              <a:t>std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=c11(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设定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c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语言版本，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c11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需要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gcc4.8.5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以上版本支持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)</a:t>
            </a:r>
            <a:endParaRPr lang="en-US" altLang="zh-CN" dirty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5</a:t>
            </a:fld>
            <a:endParaRPr lang="zh-CN" altLang="en-US" dirty="0"/>
          </a:p>
        </p:txBody>
      </p:sp>
      <p:cxnSp>
        <p:nvCxnSpPr>
          <p:cNvPr id="6" name="直接连接符 5"/>
          <p:cNvCxnSpPr/>
          <p:nvPr/>
        </p:nvCxnSpPr>
        <p:spPr>
          <a:xfrm>
            <a:off x="0" y="1002711"/>
            <a:ext cx="121920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81"/>
          <p:cNvSpPr txBox="1"/>
          <p:nvPr/>
        </p:nvSpPr>
        <p:spPr>
          <a:xfrm>
            <a:off x="649166" y="260648"/>
            <a:ext cx="76910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dirty="0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黑体" charset="0"/>
              </a:rPr>
              <a:t>编译器参数</a:t>
            </a:r>
            <a:endParaRPr lang="en-US" altLang="zh-CN" sz="32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黑体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3004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9166" y="1282932"/>
            <a:ext cx="11245467" cy="4991546"/>
          </a:xfrm>
        </p:spPr>
        <p:txBody>
          <a:bodyPr>
            <a:normAutofit/>
          </a:bodyPr>
          <a:lstStyle/>
          <a:p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SSE</a:t>
            </a:r>
          </a:p>
          <a:p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SSE2</a:t>
            </a:r>
          </a:p>
          <a:p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AVX</a:t>
            </a:r>
          </a:p>
          <a:p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AVX2</a:t>
            </a:r>
          </a:p>
          <a:p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AVX2_256</a:t>
            </a:r>
          </a:p>
          <a:p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AVX_512</a:t>
            </a:r>
          </a:p>
          <a:p>
            <a:endParaRPr lang="en-US" altLang="zh-CN" dirty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en-US" altLang="zh-CN" i="1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cat /proc/</a:t>
            </a:r>
            <a:r>
              <a:rPr lang="en-US" altLang="zh-CN" i="1" dirty="0" err="1" smtClean="0">
                <a:latin typeface="Arial" panose="020B0604020202020204" pitchFamily="34" charset="0"/>
                <a:ea typeface="微软雅黑" panose="020B0503020204020204" pitchFamily="34" charset="-122"/>
              </a:rPr>
              <a:t>cpuinfo</a:t>
            </a:r>
            <a:endParaRPr lang="en-US" altLang="zh-CN" i="1" dirty="0" smtClean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endParaRPr lang="en-US" altLang="zh-CN" dirty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6</a:t>
            </a:fld>
            <a:endParaRPr lang="zh-CN" altLang="en-US" dirty="0"/>
          </a:p>
        </p:txBody>
      </p:sp>
      <p:cxnSp>
        <p:nvCxnSpPr>
          <p:cNvPr id="6" name="直接连接符 5"/>
          <p:cNvCxnSpPr/>
          <p:nvPr/>
        </p:nvCxnSpPr>
        <p:spPr>
          <a:xfrm>
            <a:off x="0" y="1002711"/>
            <a:ext cx="121920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81"/>
          <p:cNvSpPr txBox="1"/>
          <p:nvPr/>
        </p:nvSpPr>
        <p:spPr>
          <a:xfrm>
            <a:off x="649166" y="260648"/>
            <a:ext cx="76910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 dirty="0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黑体" charset="0"/>
              </a:rPr>
              <a:t>CPU</a:t>
            </a:r>
            <a:r>
              <a:rPr lang="zh-CN" altLang="en-US" sz="3200" b="1" dirty="0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黑体" charset="0"/>
              </a:rPr>
              <a:t>指令集</a:t>
            </a:r>
            <a:endParaRPr lang="en-US" altLang="zh-CN" sz="32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黑体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210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9166" y="1282932"/>
            <a:ext cx="11245467" cy="4991546"/>
          </a:xfrm>
        </p:spPr>
        <p:txBody>
          <a:bodyPr>
            <a:normAutofit/>
          </a:bodyPr>
          <a:lstStyle/>
          <a:p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bin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：可执行文件，配置到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PATH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中</a:t>
            </a:r>
            <a:endParaRPr lang="en-US" altLang="zh-CN" dirty="0" smtClean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lib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或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lib64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：链接库文件（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.a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和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.so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）位置，配置到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LD_LIBRARY_PATH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中</a:t>
            </a:r>
            <a:endParaRPr lang="en-US" altLang="zh-CN" dirty="0" smtClean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r>
              <a:rPr lang="en-US" altLang="zh-CN" dirty="0">
                <a:latin typeface="Arial" panose="020B0604020202020204" pitchFamily="34" charset="0"/>
                <a:ea typeface="微软雅黑" panose="020B0503020204020204" pitchFamily="34" charset="-122"/>
              </a:rPr>
              <a:t>include</a:t>
            </a:r>
            <a:r>
              <a:rPr lang="zh-CN" altLang="en-US" dirty="0">
                <a:latin typeface="Arial" panose="020B0604020202020204" pitchFamily="34" charset="0"/>
                <a:ea typeface="微软雅黑" panose="020B0503020204020204" pitchFamily="34" charset="-122"/>
              </a:rPr>
              <a:t>：头文件（</a:t>
            </a:r>
            <a:r>
              <a:rPr lang="en-US" altLang="zh-CN" dirty="0">
                <a:latin typeface="Arial" panose="020B0604020202020204" pitchFamily="34" charset="0"/>
                <a:ea typeface="微软雅黑" panose="020B0503020204020204" pitchFamily="34" charset="-122"/>
              </a:rPr>
              <a:t>.h</a:t>
            </a:r>
            <a:r>
              <a:rPr lang="zh-CN" altLang="en-US" dirty="0">
                <a:latin typeface="Arial" panose="020B0604020202020204" pitchFamily="34" charset="0"/>
                <a:ea typeface="微软雅黑" panose="020B0503020204020204" pitchFamily="34" charset="-122"/>
              </a:rPr>
              <a:t>）位置，配置到</a:t>
            </a:r>
            <a:r>
              <a:rPr lang="en-US" altLang="zh-CN" dirty="0">
                <a:latin typeface="Arial" panose="020B0604020202020204" pitchFamily="34" charset="0"/>
                <a:ea typeface="微软雅黑" panose="020B0503020204020204" pitchFamily="34" charset="-122"/>
              </a:rPr>
              <a:t>C_INCLUDE_PATH</a:t>
            </a:r>
            <a:r>
              <a:rPr lang="zh-CN" altLang="en-US" dirty="0">
                <a:latin typeface="Arial" panose="020B0604020202020204" pitchFamily="34" charset="0"/>
                <a:ea typeface="微软雅黑" panose="020B0503020204020204" pitchFamily="34" charset="-122"/>
              </a:rPr>
              <a:t>和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CPP_INCLUDE_PATH</a:t>
            </a:r>
          </a:p>
          <a:p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man</a:t>
            </a:r>
          </a:p>
          <a:p>
            <a:r>
              <a:rPr lang="en-US" altLang="zh-CN" dirty="0" err="1">
                <a:latin typeface="Arial" panose="020B0604020202020204" pitchFamily="34" charset="0"/>
                <a:ea typeface="微软雅黑" panose="020B0503020204020204" pitchFamily="34" charset="-122"/>
              </a:rPr>
              <a:t>etc</a:t>
            </a:r>
            <a:endParaRPr lang="en-US" altLang="zh-CN" dirty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endParaRPr lang="en-US" altLang="zh-CN" dirty="0" smtClean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endParaRPr lang="en-US" altLang="zh-CN" dirty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7</a:t>
            </a:fld>
            <a:endParaRPr lang="zh-CN" altLang="en-US" dirty="0"/>
          </a:p>
        </p:txBody>
      </p:sp>
      <p:cxnSp>
        <p:nvCxnSpPr>
          <p:cNvPr id="6" name="直接连接符 5"/>
          <p:cNvCxnSpPr/>
          <p:nvPr/>
        </p:nvCxnSpPr>
        <p:spPr>
          <a:xfrm>
            <a:off x="0" y="1002711"/>
            <a:ext cx="121920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81"/>
          <p:cNvSpPr txBox="1"/>
          <p:nvPr/>
        </p:nvSpPr>
        <p:spPr>
          <a:xfrm>
            <a:off x="649166" y="260648"/>
            <a:ext cx="76910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dirty="0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黑体" charset="0"/>
              </a:rPr>
              <a:t>安装完成后配置环境</a:t>
            </a:r>
            <a:endParaRPr lang="en-US" altLang="zh-CN" sz="32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黑体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207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23899" y="1002711"/>
            <a:ext cx="10571189" cy="4741430"/>
          </a:xfrm>
        </p:spPr>
        <p:txBody>
          <a:bodyPr>
            <a:normAutofit/>
          </a:bodyPr>
          <a:lstStyle/>
          <a:p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编译器外部库</a:t>
            </a:r>
            <a:endParaRPr lang="en-US" altLang="zh-CN" dirty="0" smtClean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头文件（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.h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）</a:t>
            </a:r>
            <a:endParaRPr lang="en-US" altLang="zh-CN" dirty="0" smtClean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静态库包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(.</a:t>
            </a:r>
            <a:r>
              <a:rPr lang="en-US" altLang="zh-CN" dirty="0">
                <a:latin typeface="Arial" panose="020B0604020202020204" pitchFamily="34" charset="0"/>
                <a:ea typeface="微软雅黑" panose="020B0503020204020204" pitchFamily="34" charset="-122"/>
              </a:rPr>
              <a:t>a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)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或动态库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(.so)</a:t>
            </a:r>
          </a:p>
          <a:p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头文件路径</a:t>
            </a:r>
            <a:endParaRPr lang="en-US" altLang="zh-CN" dirty="0" smtClean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lvl="1"/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export C_INCLUDE_PATH=&lt;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路径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&gt;:$C_INCLUDE_PATH</a:t>
            </a:r>
          </a:p>
          <a:p>
            <a:pPr lvl="1"/>
            <a:r>
              <a:rPr lang="en-US" altLang="zh-CN" dirty="0">
                <a:latin typeface="Arial" panose="020B0604020202020204" pitchFamily="34" charset="0"/>
                <a:ea typeface="微软雅黑" panose="020B0503020204020204" pitchFamily="34" charset="-122"/>
              </a:rPr>
              <a:t>export 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CPLUS_INCLUDE_PATH</a:t>
            </a:r>
            <a:r>
              <a:rPr lang="en-US" altLang="zh-CN" dirty="0">
                <a:latin typeface="Arial" panose="020B0604020202020204" pitchFamily="34" charset="0"/>
                <a:ea typeface="微软雅黑" panose="020B0503020204020204" pitchFamily="34" charset="-122"/>
              </a:rPr>
              <a:t>=&lt;</a:t>
            </a:r>
            <a:r>
              <a:rPr lang="zh-CN" altLang="en-US" dirty="0">
                <a:latin typeface="Arial" panose="020B0604020202020204" pitchFamily="34" charset="0"/>
                <a:ea typeface="微软雅黑" panose="020B0503020204020204" pitchFamily="34" charset="-122"/>
              </a:rPr>
              <a:t>路径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&gt;:$CPLUS_INCLUDE_PATH</a:t>
            </a:r>
            <a:endParaRPr lang="en-US" altLang="zh-CN" dirty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r>
              <a:rPr lang="zh-CN" altLang="en-US" dirty="0">
                <a:latin typeface="Arial" panose="020B0604020202020204" pitchFamily="34" charset="0"/>
                <a:ea typeface="微软雅黑" panose="020B0503020204020204" pitchFamily="34" charset="-122"/>
              </a:rPr>
              <a:t>库包路径</a:t>
            </a:r>
            <a:endParaRPr lang="en-US" altLang="zh-CN" dirty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lvl="1"/>
            <a:r>
              <a:rPr lang="en-US" altLang="zh-CN" dirty="0">
                <a:latin typeface="Arial" panose="020B0604020202020204" pitchFamily="34" charset="0"/>
                <a:ea typeface="微软雅黑" panose="020B0503020204020204" pitchFamily="34" charset="-122"/>
              </a:rPr>
              <a:t>e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xport LD_LIBRARY_PATH=&lt;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路径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&gt;:$LD_LIBRARY_PATH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（动态库）</a:t>
            </a:r>
            <a:endParaRPr lang="en-US" altLang="zh-CN" dirty="0" smtClean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lvl="1"/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export LIBRARY_PATH</a:t>
            </a:r>
            <a:r>
              <a:rPr lang="en-US" altLang="zh-CN" dirty="0">
                <a:latin typeface="Arial" panose="020B0604020202020204" pitchFamily="34" charset="0"/>
                <a:ea typeface="微软雅黑" panose="020B0503020204020204" pitchFamily="34" charset="-122"/>
              </a:rPr>
              <a:t>=&lt;</a:t>
            </a:r>
            <a:r>
              <a:rPr lang="zh-CN" altLang="en-US" dirty="0">
                <a:latin typeface="Arial" panose="020B0604020202020204" pitchFamily="34" charset="0"/>
                <a:ea typeface="微软雅黑" panose="020B0503020204020204" pitchFamily="34" charset="-122"/>
              </a:rPr>
              <a:t>路径</a:t>
            </a:r>
            <a:r>
              <a:rPr lang="en-US" altLang="zh-CN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&gt;:$LIBRARY_PATH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（</a:t>
            </a:r>
            <a:r>
              <a:rPr lang="zh-CN" altLang="en-US" dirty="0">
                <a:latin typeface="Arial" panose="020B0604020202020204" pitchFamily="34" charset="0"/>
                <a:ea typeface="微软雅黑" panose="020B0503020204020204" pitchFamily="34" charset="-122"/>
              </a:rPr>
              <a:t>静态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库</a:t>
            </a:r>
            <a:r>
              <a:rPr lang="zh-CN" altLang="en-US" dirty="0">
                <a:latin typeface="Arial" panose="020B0604020202020204" pitchFamily="34" charset="0"/>
                <a:ea typeface="微软雅黑" panose="020B0503020204020204" pitchFamily="34" charset="-122"/>
              </a:rPr>
              <a:t>）</a:t>
            </a:r>
            <a:endParaRPr lang="en-US" altLang="zh-CN" dirty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lvl="1"/>
            <a:endParaRPr lang="en-US" altLang="zh-CN" dirty="0" smtClean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8</a:t>
            </a:fld>
            <a:endParaRPr lang="zh-CN" altLang="en-US" dirty="0"/>
          </a:p>
        </p:txBody>
      </p:sp>
      <p:cxnSp>
        <p:nvCxnSpPr>
          <p:cNvPr id="6" name="直接连接符 5"/>
          <p:cNvCxnSpPr/>
          <p:nvPr/>
        </p:nvCxnSpPr>
        <p:spPr>
          <a:xfrm>
            <a:off x="0" y="1002711"/>
            <a:ext cx="121920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81"/>
          <p:cNvSpPr txBox="1"/>
          <p:nvPr/>
        </p:nvSpPr>
        <p:spPr>
          <a:xfrm>
            <a:off x="649167" y="260649"/>
            <a:ext cx="76910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 dirty="0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黑体" charset="0"/>
              </a:rPr>
              <a:t>Linux</a:t>
            </a:r>
            <a:r>
              <a:rPr lang="zh-CN" altLang="en-US" sz="3200" b="1" dirty="0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黑体" charset="0"/>
              </a:rPr>
              <a:t>常用环境变量配置</a:t>
            </a:r>
            <a:endParaRPr lang="en-US" altLang="zh-CN" sz="32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黑体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519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占位符 4"/>
          <p:cNvSpPr>
            <a:spLocks noGrp="1"/>
          </p:cNvSpPr>
          <p:nvPr>
            <p:ph type="body" idx="1"/>
          </p:nvPr>
        </p:nvSpPr>
        <p:spPr>
          <a:xfrm>
            <a:off x="839788" y="1171503"/>
            <a:ext cx="5157787" cy="823912"/>
          </a:xfrm>
        </p:spPr>
        <p:txBody>
          <a:bodyPr/>
          <a:lstStyle/>
          <a:p>
            <a:r>
              <a:rPr lang="zh-CN" altLang="en-US" dirty="0">
                <a:latin typeface="Arial" panose="020B0604020202020204" pitchFamily="34" charset="0"/>
                <a:ea typeface="微软雅黑" panose="020B0503020204020204" pitchFamily="34" charset="-122"/>
              </a:rPr>
              <a:t>静态</a:t>
            </a:r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编译</a:t>
            </a:r>
            <a:endParaRPr lang="en-US" altLang="zh-CN" dirty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2"/>
          </p:nvPr>
        </p:nvSpPr>
        <p:spPr>
          <a:xfrm>
            <a:off x="839788" y="1995415"/>
            <a:ext cx="5157787" cy="3684588"/>
          </a:xfrm>
        </p:spPr>
        <p:txBody>
          <a:bodyPr>
            <a:normAutofit/>
          </a:bodyPr>
          <a:lstStyle/>
          <a:p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优点</a:t>
            </a:r>
            <a:endParaRPr lang="en-US" altLang="zh-CN" dirty="0" smtClean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运行时不需要配置其他库包</a:t>
            </a:r>
            <a:endParaRPr lang="en-US" altLang="zh-CN" dirty="0" smtClean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缺点</a:t>
            </a:r>
            <a:endParaRPr lang="en-US" altLang="zh-CN" dirty="0" smtClean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编译时间较长</a:t>
            </a:r>
            <a:endParaRPr lang="en-US" altLang="zh-CN" dirty="0" smtClean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可执行文件比较大</a:t>
            </a:r>
            <a:endParaRPr lang="en-US" altLang="zh-CN" dirty="0" smtClean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r>
              <a:rPr lang="zh-CN" altLang="en-US" dirty="0">
                <a:latin typeface="Arial" panose="020B0604020202020204" pitchFamily="34" charset="0"/>
                <a:ea typeface="微软雅黑" panose="020B0503020204020204" pitchFamily="34" charset="-122"/>
              </a:rPr>
              <a:t>需要库包</a:t>
            </a:r>
            <a:endParaRPr lang="en-US" altLang="zh-CN" dirty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lvl="1"/>
            <a:r>
              <a:rPr lang="en-US" altLang="zh-CN" dirty="0">
                <a:latin typeface="Arial" panose="020B0604020202020204" pitchFamily="34" charset="0"/>
                <a:ea typeface="微软雅黑" panose="020B0503020204020204" pitchFamily="34" charset="-122"/>
              </a:rPr>
              <a:t>.a</a:t>
            </a:r>
          </a:p>
          <a:p>
            <a:pPr marL="457200" lvl="1" indent="0">
              <a:buNone/>
            </a:pPr>
            <a:endParaRPr lang="en-US" altLang="zh-CN" dirty="0" smtClean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8" name="文本占位符 7"/>
          <p:cNvSpPr>
            <a:spLocks noGrp="1"/>
          </p:cNvSpPr>
          <p:nvPr>
            <p:ph type="body" sz="quarter" idx="3"/>
          </p:nvPr>
        </p:nvSpPr>
        <p:spPr>
          <a:xfrm>
            <a:off x="6172200" y="1171503"/>
            <a:ext cx="5183188" cy="823912"/>
          </a:xfrm>
        </p:spPr>
        <p:txBody>
          <a:bodyPr/>
          <a:lstStyle/>
          <a:p>
            <a:r>
              <a:rPr lang="zh-CN" altLang="en-US" dirty="0" smtClean="0"/>
              <a:t>动态编译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4"/>
          </p:nvPr>
        </p:nvSpPr>
        <p:spPr>
          <a:xfrm>
            <a:off x="6172200" y="1995415"/>
            <a:ext cx="5183188" cy="3684588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dirty="0" smtClean="0"/>
              <a:t>优点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编译速度快</a:t>
            </a:r>
            <a:endParaRPr lang="en-US" altLang="zh-CN" dirty="0" smtClean="0"/>
          </a:p>
          <a:p>
            <a:pPr lvl="1"/>
            <a:r>
              <a:rPr lang="zh-CN" altLang="en-US" dirty="0"/>
              <a:t>可</a:t>
            </a:r>
            <a:r>
              <a:rPr lang="zh-CN" altLang="en-US" dirty="0" smtClean="0"/>
              <a:t>执行文件比较小</a:t>
            </a:r>
            <a:endParaRPr lang="en-US" altLang="zh-CN" dirty="0" smtClean="0"/>
          </a:p>
          <a:p>
            <a:r>
              <a:rPr lang="zh-CN" altLang="en-US" dirty="0" smtClean="0"/>
              <a:t>缺点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需要提前安装需要的库包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执行前需要配置环境</a:t>
            </a:r>
            <a:endParaRPr lang="en-US" altLang="zh-CN" dirty="0" smtClean="0"/>
          </a:p>
          <a:p>
            <a:r>
              <a:rPr lang="zh-CN" altLang="en-US" dirty="0"/>
              <a:t>需要库包</a:t>
            </a:r>
            <a:endParaRPr lang="en-US" altLang="zh-CN" dirty="0"/>
          </a:p>
          <a:p>
            <a:pPr lvl="1"/>
            <a:r>
              <a:rPr lang="en-US" altLang="zh-CN" dirty="0"/>
              <a:t>.so</a:t>
            </a:r>
          </a:p>
          <a:p>
            <a:r>
              <a:rPr lang="zh-CN" altLang="en-US" dirty="0" smtClean="0"/>
              <a:t>运行时需要库包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.so</a:t>
            </a:r>
            <a:endParaRPr lang="zh-CN" altLang="en-US"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9</a:t>
            </a:fld>
            <a:endParaRPr lang="zh-CN" altLang="en-US" dirty="0"/>
          </a:p>
        </p:txBody>
      </p:sp>
      <p:cxnSp>
        <p:nvCxnSpPr>
          <p:cNvPr id="6" name="直接连接符 5"/>
          <p:cNvCxnSpPr/>
          <p:nvPr/>
        </p:nvCxnSpPr>
        <p:spPr>
          <a:xfrm>
            <a:off x="0" y="1002711"/>
            <a:ext cx="121920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81"/>
          <p:cNvSpPr txBox="1"/>
          <p:nvPr/>
        </p:nvSpPr>
        <p:spPr>
          <a:xfrm>
            <a:off x="649167" y="260649"/>
            <a:ext cx="76910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dirty="0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黑体" charset="0"/>
              </a:rPr>
              <a:t>静态编译与动态编译的区别</a:t>
            </a:r>
            <a:endParaRPr lang="en-US" altLang="zh-CN" sz="3200" b="1" dirty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黑体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741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9940</TotalTime>
  <Words>491</Words>
  <Application>Microsoft Office PowerPoint</Application>
  <PresentationFormat>宽屏</PresentationFormat>
  <Paragraphs>106</Paragraphs>
  <Slides>10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9" baseType="lpstr">
      <vt:lpstr>等线</vt:lpstr>
      <vt:lpstr>等线 Light</vt:lpstr>
      <vt:lpstr>黑体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课题一：针对蛋白质机器动态结构进行药物设计的技术</dc:title>
  <dc:creator>dddc-jawang</dc:creator>
  <cp:lastModifiedBy>张 鑫贲</cp:lastModifiedBy>
  <cp:revision>586</cp:revision>
  <dcterms:created xsi:type="dcterms:W3CDTF">2016-05-05T01:58:29Z</dcterms:created>
  <dcterms:modified xsi:type="dcterms:W3CDTF">2024-03-19T02:32:48Z</dcterms:modified>
</cp:coreProperties>
</file>