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1" r:id="rId2"/>
    <p:sldId id="259" r:id="rId3"/>
    <p:sldId id="260" r:id="rId4"/>
    <p:sldId id="261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260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224CFD-A0EA-43BC-988D-7338200D1C42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B5FAB-F764-4DBD-8534-4189AD31BE2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2501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BB5FAB-F764-4DBD-8534-4189AD31BE2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968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54EF-92B3-446D-AE7F-44537DB91ECC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7B59-E2CB-4C79-BD64-D12980DDB7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6894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54EF-92B3-446D-AE7F-44537DB91ECC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7B59-E2CB-4C79-BD64-D12980DDB7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4112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54EF-92B3-446D-AE7F-44537DB91ECC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7B59-E2CB-4C79-BD64-D12980DDB7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201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54EF-92B3-446D-AE7F-44537DB91ECC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7B59-E2CB-4C79-BD64-D12980DDB7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4118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54EF-92B3-446D-AE7F-44537DB91ECC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7B59-E2CB-4C79-BD64-D12980DDB7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206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54EF-92B3-446D-AE7F-44537DB91ECC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7B59-E2CB-4C79-BD64-D12980DDB7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030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54EF-92B3-446D-AE7F-44537DB91ECC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7B59-E2CB-4C79-BD64-D12980DDB7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746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54EF-92B3-446D-AE7F-44537DB91ECC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7B59-E2CB-4C79-BD64-D12980DDB7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1102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54EF-92B3-446D-AE7F-44537DB91ECC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7B59-E2CB-4C79-BD64-D12980DDB7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9164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54EF-92B3-446D-AE7F-44537DB91ECC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7B59-E2CB-4C79-BD64-D12980DDB7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89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454EF-92B3-446D-AE7F-44537DB91ECC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67B59-E2CB-4C79-BD64-D12980DDB7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383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454EF-92B3-446D-AE7F-44537DB91ECC}" type="datetimeFigureOut">
              <a:rPr lang="zh-CN" altLang="en-US" smtClean="0"/>
              <a:t>2024/4/8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67B59-E2CB-4C79-BD64-D12980DDB7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886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116ED85-CDFA-46AF-869A-D88430F9A7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65299"/>
            <a:ext cx="9144000" cy="995363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Arial" panose="020B0604020202020204" pitchFamily="34" charset="0"/>
                <a:ea typeface="黑体" panose="02010609060101010101" pitchFamily="49" charset="-122"/>
              </a:rPr>
              <a:t>分子力场</a:t>
            </a:r>
            <a:r>
              <a:rPr lang="zh-CN" altLang="en-US" dirty="0" smtClean="0">
                <a:latin typeface="Arial" panose="020B0604020202020204" pitchFamily="34" charset="0"/>
                <a:ea typeface="黑体" panose="02010609060101010101" pitchFamily="49" charset="-122"/>
              </a:rPr>
              <a:t>概述</a:t>
            </a:r>
            <a:endParaRPr lang="zh-CN" altLang="en-US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523B31B2-68AE-44A7-8700-05FB9A491E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67175"/>
            <a:ext cx="9144000" cy="165576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吴乐云</a:t>
            </a:r>
            <a:endParaRPr lang="en-US" altLang="zh-CN" dirty="0" smtClean="0">
              <a:latin typeface="Arial" panose="020B0604020202020204" pitchFamily="34" charset="0"/>
              <a:ea typeface="黑体" panose="02010609060101010101" pitchFamily="49" charset="-122"/>
              <a:cs typeface="+mj-cs"/>
            </a:endParaRPr>
          </a:p>
          <a:p>
            <a:pPr>
              <a:lnSpc>
                <a:spcPct val="150000"/>
              </a:lnSpc>
            </a:pPr>
            <a:r>
              <a:rPr lang="en-US" altLang="zh-CN" dirty="0" smtClean="0"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2024</a:t>
            </a:r>
            <a:r>
              <a:rPr lang="zh-CN" altLang="en-US" dirty="0" smtClean="0"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年</a:t>
            </a:r>
            <a:r>
              <a:rPr lang="en-US" altLang="zh-CN" dirty="0" smtClean="0"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04</a:t>
            </a:r>
            <a:r>
              <a:rPr lang="zh-CN" altLang="en-US" dirty="0" smtClean="0"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月</a:t>
            </a:r>
            <a:r>
              <a:rPr lang="en-US" altLang="zh-CN" dirty="0" smtClean="0"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09</a:t>
            </a:r>
            <a:r>
              <a:rPr lang="zh-CN" altLang="en-US" dirty="0" smtClean="0"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日</a:t>
            </a:r>
            <a:endParaRPr lang="zh-CN" altLang="en-US" dirty="0">
              <a:latin typeface="Arial" panose="020B0604020202020204" pitchFamily="34" charset="0"/>
              <a:ea typeface="黑体" panose="02010609060101010101" pitchFamily="49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19742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xmlns="" id="{4B821549-8456-4E89-920A-757737A1646A}"/>
              </a:ext>
            </a:extLst>
          </p:cNvPr>
          <p:cNvSpPr/>
          <p:nvPr/>
        </p:nvSpPr>
        <p:spPr>
          <a:xfrm>
            <a:off x="542581" y="171399"/>
            <a:ext cx="4293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第一性原理（量子力学方法）</a:t>
            </a:r>
            <a:endParaRPr lang="en-US" altLang="zh-CN" sz="2400" b="1" dirty="0">
              <a:solidFill>
                <a:srgbClr val="191B1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9" name="副标题 2">
            <a:extLst>
              <a:ext uri="{FF2B5EF4-FFF2-40B4-BE49-F238E27FC236}">
                <a16:creationId xmlns:a16="http://schemas.microsoft.com/office/drawing/2014/main" xmlns="" id="{523B31B2-68AE-44A7-8700-05FB9A491EB5}"/>
              </a:ext>
            </a:extLst>
          </p:cNvPr>
          <p:cNvSpPr txBox="1">
            <a:spLocks/>
          </p:cNvSpPr>
          <p:nvPr/>
        </p:nvSpPr>
        <p:spPr>
          <a:xfrm>
            <a:off x="1574800" y="5887361"/>
            <a:ext cx="3162728" cy="4582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600" dirty="0" smtClean="0"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韩子涧</a:t>
            </a:r>
            <a:r>
              <a:rPr lang="en-US" altLang="zh-CN" sz="1600" dirty="0"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 </a:t>
            </a:r>
            <a:r>
              <a:rPr lang="en-US" altLang="zh-CN" sz="1600" dirty="0" smtClean="0"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2024</a:t>
            </a:r>
            <a:r>
              <a:rPr lang="zh-CN" altLang="en-US" sz="1600" dirty="0" smtClean="0"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年</a:t>
            </a:r>
            <a:r>
              <a:rPr lang="en-US" altLang="zh-CN" sz="1600" dirty="0" smtClean="0"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3</a:t>
            </a:r>
            <a:r>
              <a:rPr lang="zh-CN" altLang="en-US" sz="1600" dirty="0" smtClean="0"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月</a:t>
            </a:r>
            <a:r>
              <a:rPr lang="en-US" altLang="zh-CN" sz="1600" dirty="0" smtClean="0"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28</a:t>
            </a:r>
            <a:r>
              <a:rPr lang="zh-CN" altLang="en-US" sz="1600" dirty="0" smtClean="0">
                <a:latin typeface="Arial" panose="020B0604020202020204" pitchFamily="34" charset="0"/>
                <a:ea typeface="黑体" panose="02010609060101010101" pitchFamily="49" charset="-122"/>
                <a:cs typeface="+mj-cs"/>
              </a:rPr>
              <a:t>日</a:t>
            </a:r>
            <a:endParaRPr lang="zh-CN" altLang="en-US" sz="1600" dirty="0">
              <a:latin typeface="Arial" panose="020B0604020202020204" pitchFamily="34" charset="0"/>
              <a:ea typeface="黑体" panose="02010609060101010101" pitchFamily="49" charset="-122"/>
              <a:cs typeface="+mj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581" y="1600200"/>
            <a:ext cx="6116019" cy="37338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429500" y="1376382"/>
            <a:ext cx="42545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 smtClean="0">
                <a:latin typeface="Arial" panose="020B0604020202020204" pitchFamily="34" charset="0"/>
                <a:ea typeface="黑体" panose="02010609060101010101" pitchFamily="49" charset="-122"/>
              </a:rPr>
              <a:t>理论上可以解决与分子的电子结构相关的所有问题</a:t>
            </a:r>
            <a:endParaRPr lang="en-US" altLang="zh-CN" sz="2400" dirty="0" smtClean="0"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400" dirty="0">
              <a:latin typeface="Arial" panose="020B0604020202020204" pitchFamily="34" charset="0"/>
              <a:ea typeface="黑体" panose="02010609060101010101" pitchFamily="49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 smtClean="0">
                <a:latin typeface="Arial" panose="020B0604020202020204" pitchFamily="34" charset="0"/>
                <a:ea typeface="黑体" panose="02010609060101010101" pitchFamily="49" charset="-122"/>
              </a:rPr>
              <a:t>对于大分子体系，如蛋白质、高分子，实际上难以完成计算，目前普遍采用的是</a:t>
            </a:r>
            <a:r>
              <a:rPr lang="zh-CN" alt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分子力学</a:t>
            </a:r>
            <a:r>
              <a:rPr lang="zh-CN" altLang="en-US" sz="2400" dirty="0" smtClean="0">
                <a:latin typeface="Arial" panose="020B0604020202020204" pitchFamily="34" charset="0"/>
                <a:ea typeface="黑体" panose="02010609060101010101" pitchFamily="49" charset="-122"/>
              </a:rPr>
              <a:t>或</a:t>
            </a:r>
            <a:r>
              <a:rPr lang="zh-CN" alt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分子动力学模拟</a:t>
            </a:r>
            <a:endParaRPr lang="zh-CN" altLang="en-US" sz="2400" b="1" dirty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6885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B821549-8456-4E89-920A-757737A1646A}"/>
              </a:ext>
            </a:extLst>
          </p:cNvPr>
          <p:cNvSpPr/>
          <p:nvPr/>
        </p:nvSpPr>
        <p:spPr>
          <a:xfrm>
            <a:off x="542581" y="171399"/>
            <a:ext cx="4293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分子力学基本原理</a:t>
            </a:r>
            <a:endParaRPr lang="en-US" altLang="zh-CN" sz="2400" b="1" dirty="0">
              <a:solidFill>
                <a:srgbClr val="191B1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47800" y="1330155"/>
            <a:ext cx="9537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Arial" panose="020B0604020202020204" pitchFamily="34" charset="0"/>
                <a:ea typeface="黑体" panose="02010609060101010101" pitchFamily="49" charset="-122"/>
              </a:rPr>
              <a:t>量化</a:t>
            </a:r>
            <a:r>
              <a:rPr lang="zh-CN" altLang="en-US" sz="2400" b="1" dirty="0" smtClean="0">
                <a:latin typeface="Arial" panose="020B0604020202020204" pitchFamily="34" charset="0"/>
                <a:ea typeface="黑体" panose="02010609060101010101" pitchFamily="49" charset="-122"/>
              </a:rPr>
              <a:t>计算</a:t>
            </a:r>
            <a:r>
              <a:rPr lang="zh-CN" altLang="en-US" sz="2400" dirty="0">
                <a:latin typeface="Arial" panose="020B0604020202020204" pitchFamily="34" charset="0"/>
                <a:ea typeface="黑体" panose="02010609060101010101" pitchFamily="49" charset="-122"/>
              </a:rPr>
              <a:t>：</a:t>
            </a:r>
            <a:r>
              <a:rPr lang="zh-CN" altLang="en-US" sz="2400" dirty="0" smtClean="0">
                <a:latin typeface="Arial" panose="020B0604020202020204" pitchFamily="34" charset="0"/>
                <a:ea typeface="黑体" panose="02010609060101010101" pitchFamily="49" charset="-122"/>
              </a:rPr>
              <a:t>把</a:t>
            </a:r>
            <a:r>
              <a:rPr lang="zh-CN" altLang="en-US" sz="2400" dirty="0">
                <a:latin typeface="Arial" panose="020B0604020202020204" pitchFamily="34" charset="0"/>
                <a:ea typeface="黑体" panose="02010609060101010101" pitchFamily="49" charset="-122"/>
              </a:rPr>
              <a:t>电子的波函数和能量处理</a:t>
            </a:r>
            <a:r>
              <a:rPr lang="zh-CN" altLang="en-US" sz="2400" dirty="0" smtClean="0">
                <a:latin typeface="Arial" panose="020B0604020202020204" pitchFamily="34" charset="0"/>
                <a:ea typeface="黑体" panose="02010609060101010101" pitchFamily="49" charset="-122"/>
              </a:rPr>
              <a:t>成电子、原子核</a:t>
            </a:r>
            <a:r>
              <a:rPr lang="zh-CN" altLang="en-US" sz="2400" dirty="0">
                <a:latin typeface="Arial" panose="020B0604020202020204" pitchFamily="34" charset="0"/>
                <a:ea typeface="黑体" panose="02010609060101010101" pitchFamily="49" charset="-122"/>
              </a:rPr>
              <a:t>坐标的函数</a:t>
            </a:r>
          </a:p>
        </p:txBody>
      </p:sp>
      <p:sp>
        <p:nvSpPr>
          <p:cNvPr id="6" name="矩形 5"/>
          <p:cNvSpPr/>
          <p:nvPr/>
        </p:nvSpPr>
        <p:spPr>
          <a:xfrm>
            <a:off x="1447800" y="2448996"/>
            <a:ext cx="9537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Arial" panose="020B0604020202020204" pitchFamily="34" charset="0"/>
                <a:ea typeface="黑体" panose="02010609060101010101" pitchFamily="49" charset="-122"/>
              </a:rPr>
              <a:t>分子力学</a:t>
            </a:r>
            <a:r>
              <a:rPr lang="zh-CN" altLang="en-US" sz="2400" dirty="0" smtClean="0">
                <a:latin typeface="Arial" panose="020B0604020202020204" pitchFamily="34" charset="0"/>
                <a:ea typeface="黑体" panose="02010609060101010101" pitchFamily="49" charset="-122"/>
              </a:rPr>
              <a:t>：由于量子化学求解电子波函数和势能面耗时巨大，常常</a:t>
            </a:r>
            <a:r>
              <a:rPr lang="zh-CN" alt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将势能面进行经验性的拟合，成为力场</a:t>
            </a:r>
            <a:r>
              <a:rPr lang="zh-CN" altLang="en-US" sz="2400" dirty="0" smtClean="0">
                <a:latin typeface="Arial" panose="020B0604020202020204" pitchFamily="34" charset="0"/>
                <a:ea typeface="黑体" panose="02010609060101010101" pitchFamily="49" charset="-122"/>
              </a:rPr>
              <a:t>，由此构成分子力学的基础</a:t>
            </a:r>
            <a:endParaRPr lang="zh-CN" altLang="en-US" sz="24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47800" y="4121835"/>
            <a:ext cx="9537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Arial" panose="020B0604020202020204" pitchFamily="34" charset="0"/>
                <a:ea typeface="黑体" panose="02010609060101010101" pitchFamily="49" charset="-122"/>
              </a:rPr>
              <a:t>分子动力学</a:t>
            </a:r>
            <a:r>
              <a:rPr lang="zh-CN" altLang="en-US" sz="2400" dirty="0" smtClean="0">
                <a:latin typeface="Arial" panose="020B0604020202020204" pitchFamily="34" charset="0"/>
                <a:ea typeface="黑体" panose="02010609060101010101" pitchFamily="49" charset="-122"/>
              </a:rPr>
              <a:t>：将核运动用</a:t>
            </a:r>
            <a:r>
              <a:rPr lang="zh-CN" alt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牛顿方程</a:t>
            </a:r>
            <a:r>
              <a:rPr lang="zh-CN" altLang="en-US" sz="2400" dirty="0" smtClean="0">
                <a:latin typeface="Arial" panose="020B0604020202020204" pitchFamily="34" charset="0"/>
                <a:ea typeface="黑体" panose="02010609060101010101" pitchFamily="49" charset="-122"/>
              </a:rPr>
              <a:t>描述，势能面采用力场拟合，由此构成分子动力学的基础</a:t>
            </a:r>
            <a:endParaRPr lang="zh-CN" altLang="en-US" sz="2400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990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B821549-8456-4E89-920A-757737A1646A}"/>
              </a:ext>
            </a:extLst>
          </p:cNvPr>
          <p:cNvSpPr/>
          <p:nvPr/>
        </p:nvSpPr>
        <p:spPr>
          <a:xfrm>
            <a:off x="542581" y="171399"/>
            <a:ext cx="4293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分子力学</a:t>
            </a:r>
            <a:r>
              <a:rPr lang="zh-CN" altLang="en-US" sz="2400" b="1" dirty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：</a:t>
            </a:r>
            <a:r>
              <a:rPr lang="zh-CN" altLang="en-US" sz="2400" b="1" dirty="0" smtClean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力场（势函数）</a:t>
            </a:r>
            <a:endParaRPr lang="en-US" altLang="zh-CN" sz="2400" b="1" dirty="0">
              <a:solidFill>
                <a:srgbClr val="191B1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0" name="Rectangle 3"/>
          <p:cNvSpPr>
            <a:spLocks noGrp="1" noChangeArrowheads="1"/>
          </p:cNvSpPr>
          <p:nvPr>
            <p:ph idx="1"/>
          </p:nvPr>
        </p:nvSpPr>
        <p:spPr>
          <a:xfrm>
            <a:off x="542581" y="1196975"/>
            <a:ext cx="11072813" cy="107632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lnSpc>
                <a:spcPct val="120000"/>
              </a:lnSpc>
              <a:spcAft>
                <a:spcPts val="0"/>
              </a:spcAft>
              <a:buNone/>
              <a:defRPr/>
            </a:pPr>
            <a:r>
              <a:rPr lang="zh-CN" altLang="en-US" sz="2400" dirty="0">
                <a:latin typeface="+mj-ea"/>
                <a:ea typeface="+mj-ea"/>
              </a:rPr>
              <a:t>分子力场是分子力学的核心。分子力学的基本理论就是一个分子力场由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分子内</a:t>
            </a:r>
            <a:r>
              <a:rPr lang="zh-CN" altLang="en-US" sz="2400" dirty="0">
                <a:latin typeface="+mj-ea"/>
                <a:ea typeface="+mj-ea"/>
              </a:rPr>
              <a:t>相互作用和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分子间</a:t>
            </a:r>
            <a:r>
              <a:rPr lang="zh-CN" altLang="en-US" sz="2400" dirty="0">
                <a:latin typeface="+mj-ea"/>
                <a:ea typeface="+mj-ea"/>
              </a:rPr>
              <a:t>相互作用两大部分构成，即力场的势能包括成键和</a:t>
            </a:r>
            <a:r>
              <a:rPr lang="zh-CN" altLang="en-US" sz="2400" dirty="0" smtClean="0">
                <a:latin typeface="+mj-ea"/>
                <a:ea typeface="+mj-ea"/>
              </a:rPr>
              <a:t>非键相互作用</a:t>
            </a:r>
            <a:r>
              <a:rPr lang="zh-CN" altLang="en-US" sz="2400" dirty="0">
                <a:latin typeface="+mj-ea"/>
                <a:ea typeface="+mj-ea"/>
              </a:rPr>
              <a:t>。</a:t>
            </a:r>
          </a:p>
        </p:txBody>
      </p: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147" y="2957512"/>
            <a:ext cx="8269287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75" y="4140200"/>
            <a:ext cx="65532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10"/>
          <p:cNvSpPr>
            <a:spLocks/>
          </p:cNvSpPr>
          <p:nvPr/>
        </p:nvSpPr>
        <p:spPr bwMode="auto">
          <a:xfrm>
            <a:off x="4192588" y="3835400"/>
            <a:ext cx="1371600" cy="457200"/>
          </a:xfrm>
          <a:prstGeom prst="callout1">
            <a:avLst>
              <a:gd name="adj1" fmla="val -16667"/>
              <a:gd name="adj2" fmla="val 91667"/>
              <a:gd name="adj3" fmla="val -16667"/>
              <a:gd name="adj4" fmla="val 555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zh-CN" altLang="en-US">
                <a:latin typeface="Verdana" panose="020B0604030504040204" pitchFamily="34" charset="0"/>
              </a:rPr>
              <a:t>键伸缩能</a:t>
            </a:r>
          </a:p>
        </p:txBody>
      </p:sp>
      <p:sp>
        <p:nvSpPr>
          <p:cNvPr id="16" name="AutoShape 11"/>
          <p:cNvSpPr>
            <a:spLocks/>
          </p:cNvSpPr>
          <p:nvPr/>
        </p:nvSpPr>
        <p:spPr bwMode="auto">
          <a:xfrm>
            <a:off x="6249988" y="3835400"/>
            <a:ext cx="1295400" cy="457200"/>
          </a:xfrm>
          <a:prstGeom prst="callout1">
            <a:avLst>
              <a:gd name="adj1" fmla="val -16667"/>
              <a:gd name="adj2" fmla="val 91176"/>
              <a:gd name="adj3" fmla="val -16667"/>
              <a:gd name="adj4" fmla="val 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zh-CN" altLang="en-US">
                <a:latin typeface="Verdana" panose="020B0604030504040204" pitchFamily="34" charset="0"/>
              </a:rPr>
              <a:t>键弯曲能</a:t>
            </a:r>
          </a:p>
        </p:txBody>
      </p:sp>
      <p:sp>
        <p:nvSpPr>
          <p:cNvPr id="17" name="AutoShape 12"/>
          <p:cNvSpPr>
            <a:spLocks/>
          </p:cNvSpPr>
          <p:nvPr/>
        </p:nvSpPr>
        <p:spPr bwMode="auto">
          <a:xfrm>
            <a:off x="8231188" y="3835400"/>
            <a:ext cx="1676400" cy="457200"/>
          </a:xfrm>
          <a:prstGeom prst="callout1">
            <a:avLst>
              <a:gd name="adj1" fmla="val -16667"/>
              <a:gd name="adj2" fmla="val 93181"/>
              <a:gd name="adj3" fmla="val -16667"/>
              <a:gd name="adj4" fmla="val 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zh-CN" altLang="en-US">
                <a:latin typeface="Verdana" panose="020B0604030504040204" pitchFamily="34" charset="0"/>
              </a:rPr>
              <a:t>二面角扭转能</a:t>
            </a:r>
          </a:p>
        </p:txBody>
      </p:sp>
      <p:sp>
        <p:nvSpPr>
          <p:cNvPr id="18" name="AutoShape 13"/>
          <p:cNvSpPr>
            <a:spLocks/>
          </p:cNvSpPr>
          <p:nvPr/>
        </p:nvSpPr>
        <p:spPr bwMode="auto">
          <a:xfrm>
            <a:off x="4460875" y="5054600"/>
            <a:ext cx="2057400" cy="457200"/>
          </a:xfrm>
          <a:prstGeom prst="callout1">
            <a:avLst>
              <a:gd name="adj1" fmla="val -16667"/>
              <a:gd name="adj2" fmla="val 94444"/>
              <a:gd name="adj3" fmla="val -16667"/>
              <a:gd name="adj4" fmla="val 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zh-CN" altLang="en-US">
                <a:latin typeface="Verdana" panose="020B0604030504040204" pitchFamily="34" charset="0"/>
              </a:rPr>
              <a:t>范德华作用能</a:t>
            </a:r>
          </a:p>
        </p:txBody>
      </p:sp>
      <p:sp>
        <p:nvSpPr>
          <p:cNvPr id="19" name="AutoShape 14"/>
          <p:cNvSpPr>
            <a:spLocks/>
          </p:cNvSpPr>
          <p:nvPr/>
        </p:nvSpPr>
        <p:spPr bwMode="auto">
          <a:xfrm>
            <a:off x="7051675" y="5054600"/>
            <a:ext cx="1524000" cy="457200"/>
          </a:xfrm>
          <a:prstGeom prst="callout1">
            <a:avLst>
              <a:gd name="adj1" fmla="val -16667"/>
              <a:gd name="adj2" fmla="val 92500"/>
              <a:gd name="adj3" fmla="val -16667"/>
              <a:gd name="adj4" fmla="val 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zh-CN" altLang="en-US">
                <a:latin typeface="Verdana" panose="020B0604030504040204" pitchFamily="34" charset="0"/>
              </a:rPr>
              <a:t>静电作用能</a:t>
            </a:r>
          </a:p>
        </p:txBody>
      </p:sp>
    </p:spTree>
    <p:extLst>
      <p:ext uri="{BB962C8B-B14F-4D97-AF65-F5344CB8AC3E}">
        <p14:creationId xmlns:p14="http://schemas.microsoft.com/office/powerpoint/2010/main" val="4101494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B821549-8456-4E89-920A-757737A1646A}"/>
              </a:ext>
            </a:extLst>
          </p:cNvPr>
          <p:cNvSpPr/>
          <p:nvPr/>
        </p:nvSpPr>
        <p:spPr>
          <a:xfrm>
            <a:off x="542581" y="171399"/>
            <a:ext cx="4293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分子力学</a:t>
            </a:r>
            <a:r>
              <a:rPr lang="zh-CN" altLang="en-US" sz="2400" b="1" dirty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：</a:t>
            </a:r>
            <a:r>
              <a:rPr lang="zh-CN" altLang="en-US" sz="2400" b="1" dirty="0" smtClean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力场（势函数）</a:t>
            </a:r>
            <a:endParaRPr lang="en-US" altLang="zh-CN" sz="2400" b="1" dirty="0">
              <a:solidFill>
                <a:srgbClr val="191B1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650" y="1206500"/>
            <a:ext cx="6999644" cy="456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703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B821549-8456-4E89-920A-757737A1646A}"/>
              </a:ext>
            </a:extLst>
          </p:cNvPr>
          <p:cNvSpPr/>
          <p:nvPr/>
        </p:nvSpPr>
        <p:spPr>
          <a:xfrm>
            <a:off x="542581" y="171399"/>
            <a:ext cx="4293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分子力学</a:t>
            </a:r>
            <a:r>
              <a:rPr lang="zh-CN" altLang="en-US" sz="2400" b="1" dirty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：</a:t>
            </a:r>
            <a:r>
              <a:rPr lang="zh-CN" altLang="en-US" sz="2400" b="1" dirty="0" smtClean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力场（势函数）</a:t>
            </a:r>
            <a:endParaRPr lang="en-US" altLang="zh-CN" sz="2400" b="1" dirty="0">
              <a:solidFill>
                <a:srgbClr val="191B1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900" y="1285370"/>
            <a:ext cx="6369106" cy="43026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r="51828" b="52227"/>
          <a:stretch/>
        </p:blipFill>
        <p:spPr>
          <a:xfrm>
            <a:off x="1241167" y="1198563"/>
            <a:ext cx="3371850" cy="217963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367" y="3759033"/>
            <a:ext cx="2863678" cy="78397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296" y="4923839"/>
            <a:ext cx="4909420" cy="66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020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B821549-8456-4E89-920A-757737A1646A}"/>
              </a:ext>
            </a:extLst>
          </p:cNvPr>
          <p:cNvSpPr/>
          <p:nvPr/>
        </p:nvSpPr>
        <p:spPr>
          <a:xfrm>
            <a:off x="542581" y="171399"/>
            <a:ext cx="4293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分子力学</a:t>
            </a:r>
            <a:r>
              <a:rPr lang="zh-CN" altLang="en-US" sz="2400" b="1" dirty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：</a:t>
            </a:r>
            <a:r>
              <a:rPr lang="zh-CN" altLang="en-US" sz="2400" b="1" dirty="0" smtClean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力场（势函数）</a:t>
            </a:r>
            <a:endParaRPr lang="en-US" altLang="zh-CN" sz="2400" b="1" dirty="0">
              <a:solidFill>
                <a:srgbClr val="191B1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54704" r="13544" b="51844"/>
          <a:stretch/>
        </p:blipFill>
        <p:spPr>
          <a:xfrm>
            <a:off x="3035300" y="817730"/>
            <a:ext cx="2222500" cy="21971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8037" y="1759747"/>
            <a:ext cx="2870200" cy="67693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3875" y="3145166"/>
            <a:ext cx="8326705" cy="256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341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B821549-8456-4E89-920A-757737A1646A}"/>
              </a:ext>
            </a:extLst>
          </p:cNvPr>
          <p:cNvSpPr/>
          <p:nvPr/>
        </p:nvSpPr>
        <p:spPr>
          <a:xfrm>
            <a:off x="542581" y="171399"/>
            <a:ext cx="4293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分子力学</a:t>
            </a:r>
            <a:r>
              <a:rPr lang="zh-CN" altLang="en-US" sz="2400" b="1" dirty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：</a:t>
            </a:r>
            <a:r>
              <a:rPr lang="zh-CN" altLang="en-US" sz="2400" b="1" dirty="0" smtClean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力场（势函数）</a:t>
            </a:r>
            <a:endParaRPr lang="en-US" altLang="zh-CN" sz="2400" b="1" dirty="0">
              <a:solidFill>
                <a:srgbClr val="191B1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/>
          <a:srcRect t="48434"/>
          <a:stretch/>
        </p:blipFill>
        <p:spPr>
          <a:xfrm>
            <a:off x="2689498" y="1143000"/>
            <a:ext cx="6999644" cy="235267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463" y="3343274"/>
            <a:ext cx="8516688" cy="304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678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B821549-8456-4E89-920A-757737A1646A}"/>
              </a:ext>
            </a:extLst>
          </p:cNvPr>
          <p:cNvSpPr/>
          <p:nvPr/>
        </p:nvSpPr>
        <p:spPr>
          <a:xfrm>
            <a:off x="542581" y="171399"/>
            <a:ext cx="4293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分子力学</a:t>
            </a:r>
            <a:r>
              <a:rPr lang="zh-CN" altLang="en-US" sz="2400" b="1" dirty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：</a:t>
            </a:r>
            <a:r>
              <a:rPr lang="zh-CN" altLang="en-US" sz="2400" b="1" dirty="0" smtClean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力场（势函数）</a:t>
            </a:r>
            <a:endParaRPr lang="en-US" altLang="zh-CN" sz="2400" b="1" dirty="0">
              <a:solidFill>
                <a:srgbClr val="191B1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774" y="1130300"/>
            <a:ext cx="8034398" cy="494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63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B821549-8456-4E89-920A-757737A1646A}"/>
              </a:ext>
            </a:extLst>
          </p:cNvPr>
          <p:cNvSpPr/>
          <p:nvPr/>
        </p:nvSpPr>
        <p:spPr>
          <a:xfrm>
            <a:off x="542581" y="171399"/>
            <a:ext cx="4293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分子力学</a:t>
            </a:r>
            <a:r>
              <a:rPr lang="zh-CN" altLang="en-US" sz="2400" b="1" dirty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：</a:t>
            </a:r>
            <a:r>
              <a:rPr lang="zh-CN" altLang="en-US" sz="2400" b="1" dirty="0" smtClean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力场（势函数）</a:t>
            </a:r>
            <a:endParaRPr lang="en-US" altLang="zh-CN" sz="2400" b="1" dirty="0">
              <a:solidFill>
                <a:srgbClr val="191B1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9200" y="1244329"/>
            <a:ext cx="3358720" cy="214153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-1619" t="2993" r="1619" b="-1059"/>
          <a:stretch/>
        </p:blipFill>
        <p:spPr>
          <a:xfrm>
            <a:off x="748945" y="1333500"/>
            <a:ext cx="5610911" cy="46233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7715" y="3835980"/>
            <a:ext cx="3280205" cy="212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458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B821549-8456-4E89-920A-757737A1646A}"/>
              </a:ext>
            </a:extLst>
          </p:cNvPr>
          <p:cNvSpPr/>
          <p:nvPr/>
        </p:nvSpPr>
        <p:spPr>
          <a:xfrm>
            <a:off x="542581" y="171399"/>
            <a:ext cx="4293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分子动力学：牛顿运动方程</a:t>
            </a:r>
            <a:endParaRPr lang="en-US" altLang="zh-CN" sz="2400" b="1" dirty="0">
              <a:solidFill>
                <a:srgbClr val="191B1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6415" y="1414462"/>
            <a:ext cx="1519238" cy="68582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571" y="2509669"/>
            <a:ext cx="3590925" cy="154010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955800" y="4486014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latin typeface="Arial" panose="020B0604020202020204" pitchFamily="34" charset="0"/>
                <a:ea typeface="黑体" panose="02010609060101010101" pitchFamily="49" charset="-122"/>
              </a:rPr>
              <a:t>给定粒子初始位置和速度，求下一时刻粒子的位置和速度</a:t>
            </a:r>
            <a:endParaRPr lang="zh-CN" altLang="en-US" sz="2400" b="1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4268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B821549-8456-4E89-920A-757737A1646A}"/>
              </a:ext>
            </a:extLst>
          </p:cNvPr>
          <p:cNvSpPr/>
          <p:nvPr/>
        </p:nvSpPr>
        <p:spPr>
          <a:xfrm>
            <a:off x="542581" y="171399"/>
            <a:ext cx="4293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91B1F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分子动力学：牛顿运动方程</a:t>
            </a:r>
            <a:endParaRPr lang="en-US" altLang="zh-CN" sz="2400" b="1" dirty="0">
              <a:solidFill>
                <a:srgbClr val="191B1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3737" y="1346200"/>
            <a:ext cx="4906963" cy="383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223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249</Words>
  <Application>Microsoft Office PowerPoint</Application>
  <PresentationFormat>宽屏</PresentationFormat>
  <Paragraphs>29</Paragraphs>
  <Slides>12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9" baseType="lpstr">
      <vt:lpstr>黑体</vt:lpstr>
      <vt:lpstr>宋体</vt:lpstr>
      <vt:lpstr>Arial</vt:lpstr>
      <vt:lpstr>Calibri</vt:lpstr>
      <vt:lpstr>Calibri Light</vt:lpstr>
      <vt:lpstr>Verdana</vt:lpstr>
      <vt:lpstr>Office 主题</vt:lpstr>
      <vt:lpstr>分子力场概述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lywu</dc:creator>
  <cp:lastModifiedBy>lywu</cp:lastModifiedBy>
  <cp:revision>11</cp:revision>
  <dcterms:created xsi:type="dcterms:W3CDTF">2024-04-08T14:23:04Z</dcterms:created>
  <dcterms:modified xsi:type="dcterms:W3CDTF">2024-04-08T15:20:37Z</dcterms:modified>
</cp:coreProperties>
</file>