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24CFD-A0EA-43BC-988D-7338200D1C42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B5FAB-F764-4DBD-8534-4189AD31B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5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B5FAB-F764-4DBD-8534-4189AD31BE2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96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89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38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11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20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11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20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03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74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10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16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54EF-92B3-446D-AE7F-44537DB91EC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7B59-E2CB-4C79-BD64-D12980DDB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88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16ED85-CDFA-46AF-869A-D88430F9A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5299"/>
            <a:ext cx="9144000" cy="995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分子力场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概述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23B31B2-68AE-44A7-8700-05FB9A491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7175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吴乐云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2024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年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04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月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09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日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974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B821549-8456-4E89-920A-757737A1646A}"/>
              </a:ext>
            </a:extLst>
          </p:cNvPr>
          <p:cNvSpPr/>
          <p:nvPr/>
        </p:nvSpPr>
        <p:spPr>
          <a:xfrm>
            <a:off x="542581" y="171399"/>
            <a:ext cx="42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分子力学</a:t>
            </a:r>
            <a:r>
              <a:rPr lang="zh-CN" altLang="en-US" sz="2400" b="1" dirty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力场（势函数）</a:t>
            </a:r>
            <a:endParaRPr lang="en-US" altLang="zh-CN" sz="2400" b="1" dirty="0">
              <a:solidFill>
                <a:srgbClr val="191B1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1244329"/>
            <a:ext cx="3358720" cy="21415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-1619" t="2993" r="1619" b="-1059"/>
          <a:stretch/>
        </p:blipFill>
        <p:spPr>
          <a:xfrm>
            <a:off x="748945" y="1333500"/>
            <a:ext cx="5610911" cy="4623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715" y="3835980"/>
            <a:ext cx="3280205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5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B821549-8456-4E89-920A-757737A1646A}"/>
              </a:ext>
            </a:extLst>
          </p:cNvPr>
          <p:cNvSpPr/>
          <p:nvPr/>
        </p:nvSpPr>
        <p:spPr>
          <a:xfrm>
            <a:off x="542581" y="171399"/>
            <a:ext cx="42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分子动力学：牛顿运动方程</a:t>
            </a:r>
            <a:endParaRPr lang="en-US" altLang="zh-CN" sz="2400" b="1" dirty="0">
              <a:solidFill>
                <a:srgbClr val="191B1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415" y="1414462"/>
            <a:ext cx="1519238" cy="6858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571" y="2509669"/>
            <a:ext cx="3590925" cy="15401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55800" y="448601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给定粒子初始位置和速度，求下一时刻粒子的位置和速度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426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B821549-8456-4E89-920A-757737A1646A}"/>
              </a:ext>
            </a:extLst>
          </p:cNvPr>
          <p:cNvSpPr/>
          <p:nvPr/>
        </p:nvSpPr>
        <p:spPr>
          <a:xfrm>
            <a:off x="542581" y="171399"/>
            <a:ext cx="42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分子动力学：牛顿运动方程</a:t>
            </a:r>
            <a:endParaRPr lang="en-US" altLang="zh-CN" sz="2400" b="1" dirty="0">
              <a:solidFill>
                <a:srgbClr val="191B1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37" y="1346200"/>
            <a:ext cx="4906963" cy="38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2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B821549-8456-4E89-920A-757737A1646A}"/>
              </a:ext>
            </a:extLst>
          </p:cNvPr>
          <p:cNvSpPr/>
          <p:nvPr/>
        </p:nvSpPr>
        <p:spPr>
          <a:xfrm>
            <a:off x="542581" y="171399"/>
            <a:ext cx="42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第一性原理（量子力学方法）</a:t>
            </a:r>
            <a:endParaRPr lang="en-US" altLang="zh-CN" sz="2400" b="1" dirty="0">
              <a:solidFill>
                <a:srgbClr val="191B1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" name="副标题 2">
            <a:extLst>
              <a:ext uri="{FF2B5EF4-FFF2-40B4-BE49-F238E27FC236}">
                <a16:creationId xmlns:a16="http://schemas.microsoft.com/office/drawing/2014/main" xmlns="" id="{523B31B2-68AE-44A7-8700-05FB9A491EB5}"/>
              </a:ext>
            </a:extLst>
          </p:cNvPr>
          <p:cNvSpPr txBox="1">
            <a:spLocks/>
          </p:cNvSpPr>
          <p:nvPr/>
        </p:nvSpPr>
        <p:spPr>
          <a:xfrm>
            <a:off x="1574800" y="5887361"/>
            <a:ext cx="3162728" cy="45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600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韩子涧</a:t>
            </a:r>
            <a:r>
              <a:rPr lang="en-US" altLang="zh-CN" sz="1600" dirty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2024</a:t>
            </a:r>
            <a:r>
              <a:rPr lang="zh-CN" altLang="en-US" sz="1600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年</a:t>
            </a:r>
            <a:r>
              <a:rPr lang="en-US" altLang="zh-CN" sz="1600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3</a:t>
            </a:r>
            <a:r>
              <a:rPr lang="zh-CN" altLang="en-US" sz="1600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月</a:t>
            </a:r>
            <a:r>
              <a:rPr lang="en-US" altLang="zh-CN" sz="1600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28</a:t>
            </a:r>
            <a:r>
              <a:rPr lang="zh-CN" altLang="en-US" sz="1600" dirty="0" smtClean="0">
                <a:latin typeface="Arial" panose="020B0604020202020204" pitchFamily="34" charset="0"/>
                <a:ea typeface="黑体" panose="02010609060101010101" pitchFamily="49" charset="-122"/>
                <a:cs typeface="+mj-cs"/>
              </a:rPr>
              <a:t>日</a:t>
            </a:r>
            <a:endParaRPr lang="zh-CN" altLang="en-US" sz="1600" dirty="0">
              <a:latin typeface="Arial" panose="020B0604020202020204" pitchFamily="34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1" y="1600200"/>
            <a:ext cx="6116019" cy="3733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29500" y="1376382"/>
            <a:ext cx="4254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理论上可以解决与分子的电子结构相关的所有问题</a:t>
            </a:r>
            <a:endParaRPr lang="en-US" altLang="zh-CN" sz="24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对于大分子体系，如蛋白质、高分子，实际上难以完成计算，目前普遍采用的是</a:t>
            </a: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分子力学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或</a:t>
            </a: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分子动力学模拟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688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B821549-8456-4E89-920A-757737A1646A}"/>
              </a:ext>
            </a:extLst>
          </p:cNvPr>
          <p:cNvSpPr/>
          <p:nvPr/>
        </p:nvSpPr>
        <p:spPr>
          <a:xfrm>
            <a:off x="542581" y="171399"/>
            <a:ext cx="42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分子力学基本原理</a:t>
            </a:r>
            <a:endParaRPr lang="en-US" altLang="zh-CN" sz="2400" b="1" dirty="0">
              <a:solidFill>
                <a:srgbClr val="191B1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7800" y="1330155"/>
            <a:ext cx="953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量化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计算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把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电子的波函数和能量处理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成电子、原子核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坐标的函数</a:t>
            </a:r>
          </a:p>
        </p:txBody>
      </p:sp>
      <p:sp>
        <p:nvSpPr>
          <p:cNvPr id="6" name="矩形 5"/>
          <p:cNvSpPr/>
          <p:nvPr/>
        </p:nvSpPr>
        <p:spPr>
          <a:xfrm>
            <a:off x="1447800" y="2448996"/>
            <a:ext cx="953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分子力学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：由于量子化学求解电子波函数和势能面耗时巨大，常常</a:t>
            </a: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将势能面进行经验性的拟合，成为力场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，由此构成分子力学的基础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7800" y="4121835"/>
            <a:ext cx="953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分子动力学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：将核运动用</a:t>
            </a:r>
            <a:r>
              <a:rPr lang="zh-CN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牛顿方程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描述，势能面采用力场拟合，由此构成分子动力学的基础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99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B821549-8456-4E89-920A-757737A1646A}"/>
              </a:ext>
            </a:extLst>
          </p:cNvPr>
          <p:cNvSpPr/>
          <p:nvPr/>
        </p:nvSpPr>
        <p:spPr>
          <a:xfrm>
            <a:off x="542581" y="171399"/>
            <a:ext cx="42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分子力学</a:t>
            </a:r>
            <a:r>
              <a:rPr lang="zh-CN" altLang="en-US" sz="2400" b="1" dirty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力场（势函数）</a:t>
            </a:r>
            <a:endParaRPr lang="en-US" altLang="zh-CN" sz="2400" b="1" dirty="0">
              <a:solidFill>
                <a:srgbClr val="191B1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42581" y="1196975"/>
            <a:ext cx="11072813" cy="10763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zh-CN" altLang="en-US" sz="2400" dirty="0">
                <a:latin typeface="+mj-ea"/>
                <a:ea typeface="+mj-ea"/>
              </a:rPr>
              <a:t>分子力场是分子力学的核心。分子力学的基本理论就是一个分子力场由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分子内</a:t>
            </a:r>
            <a:r>
              <a:rPr lang="zh-CN" altLang="en-US" sz="2400" dirty="0">
                <a:latin typeface="+mj-ea"/>
                <a:ea typeface="+mj-ea"/>
              </a:rPr>
              <a:t>相互作用和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分子间</a:t>
            </a:r>
            <a:r>
              <a:rPr lang="zh-CN" altLang="en-US" sz="2400" dirty="0">
                <a:latin typeface="+mj-ea"/>
                <a:ea typeface="+mj-ea"/>
              </a:rPr>
              <a:t>相互作用两大部分构成，即力场的势能包括成键和</a:t>
            </a:r>
            <a:r>
              <a:rPr lang="zh-CN" altLang="en-US" sz="2400" dirty="0" smtClean="0">
                <a:latin typeface="+mj-ea"/>
                <a:ea typeface="+mj-ea"/>
              </a:rPr>
              <a:t>非键相互作用</a:t>
            </a:r>
            <a:r>
              <a:rPr lang="zh-CN" altLang="en-US" sz="2400" dirty="0">
                <a:latin typeface="+mj-ea"/>
                <a:ea typeface="+mj-ea"/>
              </a:rPr>
              <a:t>。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47" y="2957512"/>
            <a:ext cx="8269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4140200"/>
            <a:ext cx="6553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0"/>
          <p:cNvSpPr>
            <a:spLocks/>
          </p:cNvSpPr>
          <p:nvPr/>
        </p:nvSpPr>
        <p:spPr bwMode="auto">
          <a:xfrm>
            <a:off x="4192588" y="3835400"/>
            <a:ext cx="1371600" cy="457200"/>
          </a:xfrm>
          <a:prstGeom prst="callout1">
            <a:avLst>
              <a:gd name="adj1" fmla="val -16667"/>
              <a:gd name="adj2" fmla="val 91667"/>
              <a:gd name="adj3" fmla="val -16667"/>
              <a:gd name="adj4" fmla="val 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>
                <a:latin typeface="Verdana" panose="020B0604030504040204" pitchFamily="34" charset="0"/>
              </a:rPr>
              <a:t>键伸缩能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>
            <a:off x="6249988" y="3835400"/>
            <a:ext cx="1295400" cy="457200"/>
          </a:xfrm>
          <a:prstGeom prst="callout1">
            <a:avLst>
              <a:gd name="adj1" fmla="val -16667"/>
              <a:gd name="adj2" fmla="val 91176"/>
              <a:gd name="adj3" fmla="val -16667"/>
              <a:gd name="adj4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>
                <a:latin typeface="Verdana" panose="020B0604030504040204" pitchFamily="34" charset="0"/>
              </a:rPr>
              <a:t>键弯曲能</a:t>
            </a: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8231188" y="3835400"/>
            <a:ext cx="1676400" cy="457200"/>
          </a:xfrm>
          <a:prstGeom prst="callout1">
            <a:avLst>
              <a:gd name="adj1" fmla="val -16667"/>
              <a:gd name="adj2" fmla="val 93181"/>
              <a:gd name="adj3" fmla="val -16667"/>
              <a:gd name="adj4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>
                <a:latin typeface="Verdana" panose="020B0604030504040204" pitchFamily="34" charset="0"/>
              </a:rPr>
              <a:t>二面角扭转能</a:t>
            </a:r>
          </a:p>
        </p:txBody>
      </p:sp>
      <p:sp>
        <p:nvSpPr>
          <p:cNvPr id="18" name="AutoShape 13"/>
          <p:cNvSpPr>
            <a:spLocks/>
          </p:cNvSpPr>
          <p:nvPr/>
        </p:nvSpPr>
        <p:spPr bwMode="auto">
          <a:xfrm>
            <a:off x="4460875" y="5054600"/>
            <a:ext cx="2057400" cy="457200"/>
          </a:xfrm>
          <a:prstGeom prst="callout1">
            <a:avLst>
              <a:gd name="adj1" fmla="val -16667"/>
              <a:gd name="adj2" fmla="val 94444"/>
              <a:gd name="adj3" fmla="val -16667"/>
              <a:gd name="adj4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>
                <a:latin typeface="Verdana" panose="020B0604030504040204" pitchFamily="34" charset="0"/>
              </a:rPr>
              <a:t>范德华作用能</a:t>
            </a:r>
          </a:p>
        </p:txBody>
      </p:sp>
      <p:sp>
        <p:nvSpPr>
          <p:cNvPr id="19" name="AutoShape 14"/>
          <p:cNvSpPr>
            <a:spLocks/>
          </p:cNvSpPr>
          <p:nvPr/>
        </p:nvSpPr>
        <p:spPr bwMode="auto">
          <a:xfrm>
            <a:off x="7051675" y="5054600"/>
            <a:ext cx="1524000" cy="457200"/>
          </a:xfrm>
          <a:prstGeom prst="callout1">
            <a:avLst>
              <a:gd name="adj1" fmla="val -16667"/>
              <a:gd name="adj2" fmla="val 92500"/>
              <a:gd name="adj3" fmla="val -16667"/>
              <a:gd name="adj4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>
                <a:latin typeface="Verdana" panose="020B0604030504040204" pitchFamily="34" charset="0"/>
              </a:rPr>
              <a:t>静电作用能</a:t>
            </a:r>
          </a:p>
        </p:txBody>
      </p:sp>
    </p:spTree>
    <p:extLst>
      <p:ext uri="{BB962C8B-B14F-4D97-AF65-F5344CB8AC3E}">
        <p14:creationId xmlns:p14="http://schemas.microsoft.com/office/powerpoint/2010/main" val="410149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B821549-8456-4E89-920A-757737A1646A}"/>
              </a:ext>
            </a:extLst>
          </p:cNvPr>
          <p:cNvSpPr/>
          <p:nvPr/>
        </p:nvSpPr>
        <p:spPr>
          <a:xfrm>
            <a:off x="542581" y="171399"/>
            <a:ext cx="42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分子力学</a:t>
            </a:r>
            <a:r>
              <a:rPr lang="zh-CN" altLang="en-US" sz="2400" b="1" dirty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力场（势函数）</a:t>
            </a:r>
            <a:endParaRPr lang="en-US" altLang="zh-CN" sz="2400" b="1" dirty="0">
              <a:solidFill>
                <a:srgbClr val="191B1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1206500"/>
            <a:ext cx="6999644" cy="45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0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B821549-8456-4E89-920A-757737A1646A}"/>
              </a:ext>
            </a:extLst>
          </p:cNvPr>
          <p:cNvSpPr/>
          <p:nvPr/>
        </p:nvSpPr>
        <p:spPr>
          <a:xfrm>
            <a:off x="542581" y="171399"/>
            <a:ext cx="42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分子力学</a:t>
            </a:r>
            <a:r>
              <a:rPr lang="zh-CN" altLang="en-US" sz="2400" b="1" dirty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力场（势函数）</a:t>
            </a:r>
            <a:endParaRPr lang="en-US" altLang="zh-CN" sz="2400" b="1" dirty="0">
              <a:solidFill>
                <a:srgbClr val="191B1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1285370"/>
            <a:ext cx="6369106" cy="4302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51828" b="52227"/>
          <a:stretch/>
        </p:blipFill>
        <p:spPr>
          <a:xfrm>
            <a:off x="1241167" y="1198563"/>
            <a:ext cx="3371850" cy="21796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367" y="3759033"/>
            <a:ext cx="2863678" cy="7839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96" y="4923839"/>
            <a:ext cx="4909420" cy="6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2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B821549-8456-4E89-920A-757737A1646A}"/>
              </a:ext>
            </a:extLst>
          </p:cNvPr>
          <p:cNvSpPr/>
          <p:nvPr/>
        </p:nvSpPr>
        <p:spPr>
          <a:xfrm>
            <a:off x="542581" y="171399"/>
            <a:ext cx="42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分子力学</a:t>
            </a:r>
            <a:r>
              <a:rPr lang="zh-CN" altLang="en-US" sz="2400" b="1" dirty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力场（势函数）</a:t>
            </a:r>
            <a:endParaRPr lang="en-US" altLang="zh-CN" sz="2400" b="1" dirty="0">
              <a:solidFill>
                <a:srgbClr val="191B1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54704" r="13544" b="51844"/>
          <a:stretch/>
        </p:blipFill>
        <p:spPr>
          <a:xfrm>
            <a:off x="3035300" y="817730"/>
            <a:ext cx="2222500" cy="2197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037" y="1759747"/>
            <a:ext cx="2870200" cy="676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75" y="3145166"/>
            <a:ext cx="8326705" cy="25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B821549-8456-4E89-920A-757737A1646A}"/>
              </a:ext>
            </a:extLst>
          </p:cNvPr>
          <p:cNvSpPr/>
          <p:nvPr/>
        </p:nvSpPr>
        <p:spPr>
          <a:xfrm>
            <a:off x="542581" y="171399"/>
            <a:ext cx="42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分子力学</a:t>
            </a:r>
            <a:r>
              <a:rPr lang="zh-CN" altLang="en-US" sz="2400" b="1" dirty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力场（势函数）</a:t>
            </a:r>
            <a:endParaRPr lang="en-US" altLang="zh-CN" sz="2400" b="1" dirty="0">
              <a:solidFill>
                <a:srgbClr val="191B1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48434"/>
          <a:stretch/>
        </p:blipFill>
        <p:spPr>
          <a:xfrm>
            <a:off x="2689498" y="1143000"/>
            <a:ext cx="6999644" cy="23526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63" y="3343274"/>
            <a:ext cx="8516688" cy="30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B821549-8456-4E89-920A-757737A1646A}"/>
              </a:ext>
            </a:extLst>
          </p:cNvPr>
          <p:cNvSpPr/>
          <p:nvPr/>
        </p:nvSpPr>
        <p:spPr>
          <a:xfrm>
            <a:off x="542581" y="171399"/>
            <a:ext cx="42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分子力学</a:t>
            </a:r>
            <a:r>
              <a:rPr lang="zh-CN" altLang="en-US" sz="2400" b="1" dirty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2400" b="1" dirty="0" smtClean="0">
                <a:solidFill>
                  <a:srgbClr val="191B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力场（势函数）</a:t>
            </a:r>
            <a:endParaRPr lang="en-US" altLang="zh-CN" sz="2400" b="1" dirty="0">
              <a:solidFill>
                <a:srgbClr val="191B1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74" y="1130300"/>
            <a:ext cx="8034398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6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249</Words>
  <Application>Microsoft Office PowerPoint</Application>
  <PresentationFormat>宽屏</PresentationFormat>
  <Paragraphs>29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黑体</vt:lpstr>
      <vt:lpstr>宋体</vt:lpstr>
      <vt:lpstr>Arial</vt:lpstr>
      <vt:lpstr>Calibri</vt:lpstr>
      <vt:lpstr>Calibri Light</vt:lpstr>
      <vt:lpstr>Verdana</vt:lpstr>
      <vt:lpstr>Office 主题</vt:lpstr>
      <vt:lpstr>分子力场概述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lywu</dc:creator>
  <cp:lastModifiedBy>lywu</cp:lastModifiedBy>
  <cp:revision>11</cp:revision>
  <dcterms:created xsi:type="dcterms:W3CDTF">2024-04-08T14:23:04Z</dcterms:created>
  <dcterms:modified xsi:type="dcterms:W3CDTF">2024-04-08T15:20:37Z</dcterms:modified>
</cp:coreProperties>
</file>