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62" r:id="rId4"/>
    <p:sldId id="263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50" d="100"/>
          <a:sy n="50" d="100"/>
        </p:scale>
        <p:origin x="1260" y="4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A7FADC-D3B4-46EF-84AF-CC73792AFDDD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3586CC-9569-464F-B1BD-BE436BF7F5E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088748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F3586CC-9569-464F-B1BD-BE436BF7F5EE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5729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6018-A188-4F83-B022-590B17076C48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F6D7-404E-4639-BE08-9BF40105C1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97087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6018-A188-4F83-B022-590B17076C48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F6D7-404E-4639-BE08-9BF40105C1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21729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6018-A188-4F83-B022-590B17076C48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F6D7-404E-4639-BE08-9BF40105C1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6493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6018-A188-4F83-B022-590B17076C48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F6D7-404E-4639-BE08-9BF40105C1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65742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6018-A188-4F83-B022-590B17076C48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F6D7-404E-4639-BE08-9BF40105C1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643922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6018-A188-4F83-B022-590B17076C48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F6D7-404E-4639-BE08-9BF40105C1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225448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6018-A188-4F83-B022-590B17076C48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F6D7-404E-4639-BE08-9BF40105C1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545120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6018-A188-4F83-B022-590B17076C48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F6D7-404E-4639-BE08-9BF40105C1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81726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6018-A188-4F83-B022-590B17076C48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F6D7-404E-4639-BE08-9BF40105C1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937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6018-A188-4F83-B022-590B17076C48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F6D7-404E-4639-BE08-9BF40105C1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64305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696018-A188-4F83-B022-590B17076C48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DBF6D7-404E-4639-BE08-9BF40105C1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51084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696018-A188-4F83-B022-590B17076C48}" type="datetimeFigureOut">
              <a:rPr lang="zh-CN" altLang="en-US" smtClean="0"/>
              <a:t>2024/4/23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BF6D7-404E-4639-BE08-9BF40105C1C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086255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ambermd.org/tutorials/basic/tutorial5/index.php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4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组合 6"/>
          <p:cNvGrpSpPr/>
          <p:nvPr/>
        </p:nvGrpSpPr>
        <p:grpSpPr>
          <a:xfrm>
            <a:off x="1877506" y="1338606"/>
            <a:ext cx="8342721" cy="3396464"/>
            <a:chOff x="1932495" y="2149311"/>
            <a:chExt cx="8342721" cy="3396464"/>
          </a:xfrm>
        </p:grpSpPr>
        <p:sp>
          <p:nvSpPr>
            <p:cNvPr id="4" name="文本框 3"/>
            <p:cNvSpPr txBox="1"/>
            <p:nvPr/>
          </p:nvSpPr>
          <p:spPr>
            <a:xfrm>
              <a:off x="1932495" y="2149311"/>
              <a:ext cx="834272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3200" b="1" dirty="0" smtClean="0">
                  <a:latin typeface="Arial" panose="020B0604020202020204" pitchFamily="34" charset="0"/>
                  <a:ea typeface="Arial Unicode MS" panose="020B0604020202020204" pitchFamily="34" charset="-122"/>
                  <a:cs typeface="Arial" panose="020B0604020202020204" pitchFamily="34" charset="0"/>
                </a:rPr>
                <a:t>Developing Nonstandard Parameters</a:t>
              </a:r>
              <a:endParaRPr lang="zh-CN" altLang="en-US" sz="3200" b="1" dirty="0">
                <a:latin typeface="Arial" panose="020B0604020202020204" pitchFamily="34" charset="0"/>
                <a:ea typeface="Arial Unicode MS" panose="020B0604020202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5" name="文本框 4"/>
            <p:cNvSpPr txBox="1"/>
            <p:nvPr/>
          </p:nvSpPr>
          <p:spPr>
            <a:xfrm>
              <a:off x="1932495" y="2950589"/>
              <a:ext cx="834272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zh-CN" sz="2400" b="1" dirty="0" smtClean="0">
                  <a:latin typeface="Arial" panose="020B0604020202020204" pitchFamily="34" charset="0"/>
                  <a:ea typeface="Arial Unicode MS" panose="020B0604020202020204" pitchFamily="34" charset="-122"/>
                  <a:cs typeface="Arial" panose="020B0604020202020204" pitchFamily="34" charset="0"/>
                </a:rPr>
                <a:t>A modified amino acid residue</a:t>
              </a:r>
              <a:endParaRPr lang="zh-CN" altLang="en-US" sz="2400" b="1" dirty="0">
                <a:latin typeface="Arial" panose="020B0604020202020204" pitchFamily="34" charset="0"/>
                <a:ea typeface="Arial Unicode MS" panose="020B0604020202020204" pitchFamily="34" charset="-122"/>
                <a:cs typeface="Arial" panose="020B0604020202020204" pitchFamily="34" charset="0"/>
              </a:endParaRPr>
            </a:p>
          </p:txBody>
        </p:sp>
        <p:sp>
          <p:nvSpPr>
            <p:cNvPr id="6" name="矩形 5"/>
            <p:cNvSpPr/>
            <p:nvPr/>
          </p:nvSpPr>
          <p:spPr>
            <a:xfrm>
              <a:off x="3608300" y="3628757"/>
              <a:ext cx="4991110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altLang="zh-CN" dirty="0" smtClean="0">
                  <a:hlinkClick r:id="rId3"/>
                </a:rPr>
                <a:t>Amber Basic Tutorials - Tutorial A26 (ambermd.org)</a:t>
              </a:r>
              <a:endParaRPr lang="zh-CN" altLang="en-US" dirty="0"/>
            </a:p>
          </p:txBody>
        </p:sp>
        <p:sp>
          <p:nvSpPr>
            <p:cNvPr id="8" name="文本框 7"/>
            <p:cNvSpPr txBox="1"/>
            <p:nvPr/>
          </p:nvSpPr>
          <p:spPr>
            <a:xfrm>
              <a:off x="1932495" y="4967925"/>
              <a:ext cx="8342721" cy="5778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altLang="zh-CN" sz="2400" b="1" dirty="0" err="1" smtClean="0">
                  <a:latin typeface="Arial" panose="020B0604020202020204" pitchFamily="34" charset="0"/>
                  <a:ea typeface="Arial Unicode MS" panose="020B0604020202020204" pitchFamily="34" charset="-122"/>
                  <a:cs typeface="Arial" panose="020B0604020202020204" pitchFamily="34" charset="0"/>
                </a:rPr>
                <a:t>Leyun</a:t>
              </a:r>
              <a:r>
                <a:rPr lang="en-US" altLang="zh-CN" sz="2400" b="1" dirty="0" smtClean="0">
                  <a:latin typeface="Arial" panose="020B0604020202020204" pitchFamily="34" charset="0"/>
                  <a:ea typeface="Arial Unicode MS" panose="020B0604020202020204" pitchFamily="34" charset="-122"/>
                  <a:cs typeface="Arial" panose="020B0604020202020204" pitchFamily="34" charset="0"/>
                </a:rPr>
                <a:t> Wu  2024.04.23</a:t>
              </a:r>
              <a:endParaRPr lang="zh-CN" altLang="en-US" sz="2400" b="1" dirty="0">
                <a:latin typeface="Arial" panose="020B0604020202020204" pitchFamily="34" charset="0"/>
                <a:ea typeface="Arial Unicode MS" panose="020B0604020202020204" pitchFamily="34" charset="-122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349442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xmlns="" id="{B032D1E2-BE44-54EE-B52A-D1E853DC5533}"/>
              </a:ext>
            </a:extLst>
          </p:cNvPr>
          <p:cNvSpPr txBox="1"/>
          <p:nvPr/>
        </p:nvSpPr>
        <p:spPr>
          <a:xfrm>
            <a:off x="538583" y="358391"/>
            <a:ext cx="73442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Preparing parameters for </a:t>
            </a:r>
            <a:r>
              <a:rPr lang="en-US" altLang="zh-CN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Hse</a:t>
            </a:r>
            <a:endParaRPr lang="en-US" altLang="zh-CN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EDC80655-1D10-62DD-B42F-C97A4994E5C7}"/>
              </a:ext>
            </a:extLst>
          </p:cNvPr>
          <p:cNvGrpSpPr/>
          <p:nvPr/>
        </p:nvGrpSpPr>
        <p:grpSpPr>
          <a:xfrm>
            <a:off x="1059508" y="1585976"/>
            <a:ext cx="2606769" cy="2656794"/>
            <a:chOff x="760181" y="1901920"/>
            <a:chExt cx="2606769" cy="2656794"/>
          </a:xfrm>
        </p:grpSpPr>
        <p:sp>
          <p:nvSpPr>
            <p:cNvPr id="6" name="圆角矩形 16">
              <a:extLst>
                <a:ext uri="{FF2B5EF4-FFF2-40B4-BE49-F238E27FC236}">
                  <a16:creationId xmlns:a16="http://schemas.microsoft.com/office/drawing/2014/main" xmlns="" id="{C5C13CA9-AD36-1008-4574-DA4CC3B6B510}"/>
                </a:ext>
              </a:extLst>
            </p:cNvPr>
            <p:cNvSpPr/>
            <p:nvPr/>
          </p:nvSpPr>
          <p:spPr>
            <a:xfrm>
              <a:off x="760183" y="1901920"/>
              <a:ext cx="2606767" cy="2656794"/>
            </a:xfrm>
            <a:prstGeom prst="roundRect">
              <a:avLst>
                <a:gd name="adj" fmla="val 4459"/>
              </a:avLst>
            </a:prstGeom>
            <a:solidFill>
              <a:schemeClr val="bg1"/>
            </a:solidFill>
            <a:ln w="9525"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5400000" scaled="1"/>
              </a:gradFill>
            </a:ln>
            <a:effectLst>
              <a:outerShdw blurRad="203200" dist="139700" dir="2700000" algn="tl" rotWithShape="0">
                <a:prstClr val="black">
                  <a:alpha val="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/>
                <a:cs typeface="Arial" panose="020B0604020202020204" pitchFamily="34" charset="0"/>
              </a:endParaRPr>
            </a:p>
          </p:txBody>
        </p:sp>
        <p:graphicFrame>
          <p:nvGraphicFramePr>
            <p:cNvPr id="7" name="对象 6">
              <a:extLst>
                <a:ext uri="{FF2B5EF4-FFF2-40B4-BE49-F238E27FC236}">
                  <a16:creationId xmlns:a16="http://schemas.microsoft.com/office/drawing/2014/main" xmlns="" id="{562AA8AF-9E0F-4A4E-5755-E4047C39C4A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91846482"/>
                </p:ext>
              </p:extLst>
            </p:nvPr>
          </p:nvGraphicFramePr>
          <p:xfrm>
            <a:off x="1040318" y="2170844"/>
            <a:ext cx="2046495" cy="18265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6" name="CS ChemDraw Drawing" r:id="rId3" imgW="1211377" imgH="1081818" progId="ChemDraw.Document.6.0">
                    <p:embed/>
                  </p:oleObj>
                </mc:Choice>
                <mc:Fallback>
                  <p:oleObj name="CS ChemDraw Drawing" r:id="rId3" imgW="1211377" imgH="1081818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040318" y="2170844"/>
                          <a:ext cx="2046495" cy="182655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="" id="{7AD534AB-91A2-E07C-A38A-3B9280DA1794}"/>
                </a:ext>
              </a:extLst>
            </p:cNvPr>
            <p:cNvSpPr txBox="1"/>
            <p:nvPr/>
          </p:nvSpPr>
          <p:spPr>
            <a:xfrm>
              <a:off x="760181" y="4141832"/>
              <a:ext cx="14121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Hse</a:t>
              </a:r>
              <a:endPara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9" name="文本框 8">
            <a:extLst>
              <a:ext uri="{FF2B5EF4-FFF2-40B4-BE49-F238E27FC236}">
                <a16:creationId xmlns:a16="http://schemas.microsoft.com/office/drawing/2014/main" xmlns="" id="{7C18594B-244F-93D2-9281-99924F02F8A3}"/>
              </a:ext>
            </a:extLst>
          </p:cNvPr>
          <p:cNvSpPr txBox="1"/>
          <p:nvPr/>
        </p:nvSpPr>
        <p:spPr>
          <a:xfrm>
            <a:off x="4116093" y="1503709"/>
            <a:ext cx="6825322" cy="5461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altLang="zh-CN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Methods: Gaussian</a:t>
            </a:r>
            <a:r>
              <a:rPr lang="en-US" altLang="zh-CN" sz="2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altLang="zh-CN" sz="2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B3LYP/6-311G**, vacuum </a:t>
            </a:r>
            <a:endParaRPr lang="zh-CN" altLang="en-US" sz="2200" dirty="0"/>
          </a:p>
        </p:txBody>
      </p:sp>
      <p:sp>
        <p:nvSpPr>
          <p:cNvPr id="10" name="矩形 9"/>
          <p:cNvSpPr/>
          <p:nvPr/>
        </p:nvSpPr>
        <p:spPr>
          <a:xfrm>
            <a:off x="4575141" y="2198184"/>
            <a:ext cx="696326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dirty="0" smtClean="0">
                <a:solidFill>
                  <a:srgbClr val="0070C0"/>
                </a:solidFill>
                <a:effectLst/>
              </a:rPr>
              <a:t>antechamber -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i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Hse.sdf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-fi 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sdf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-o 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Hse.gjf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-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fo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gcrt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-at amber -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gn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"%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nproc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=8" -gm "%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mem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=4GB" -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gk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"#B3LYP/6-311G* opt pop=MK 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iop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(6/33=2,6/42=6)" -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rn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Hse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-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ch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Hse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-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nc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0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nohup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g16 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Hse.gjf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&amp;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mkdir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antechamber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dirty="0" smtClean="0">
                <a:solidFill>
                  <a:srgbClr val="0070C0"/>
                </a:solidFill>
                <a:effectLst/>
              </a:rPr>
              <a:t>cd antechamber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dirty="0" smtClean="0">
                <a:solidFill>
                  <a:srgbClr val="0070C0"/>
                </a:solidFill>
                <a:effectLst/>
              </a:rPr>
              <a:t>antechamber -fi gout -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i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../Hse.log -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fo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ac -o Hse.ac -c 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resp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-at amber -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rn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Hse</a:t>
            </a:r>
            <a:endParaRPr lang="en-US" altLang="zh-CN" dirty="0" smtClean="0">
              <a:solidFill>
                <a:srgbClr val="0070C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55773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xmlns="" id="{B032D1E2-BE44-54EE-B52A-D1E853DC5533}"/>
              </a:ext>
            </a:extLst>
          </p:cNvPr>
          <p:cNvSpPr txBox="1"/>
          <p:nvPr/>
        </p:nvSpPr>
        <p:spPr>
          <a:xfrm>
            <a:off x="538583" y="358391"/>
            <a:ext cx="73442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Preparing parameters for </a:t>
            </a:r>
            <a:r>
              <a:rPr lang="en-US" altLang="zh-CN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Hse</a:t>
            </a:r>
            <a:endParaRPr lang="en-US" altLang="zh-CN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EDC80655-1D10-62DD-B42F-C97A4994E5C7}"/>
              </a:ext>
            </a:extLst>
          </p:cNvPr>
          <p:cNvGrpSpPr/>
          <p:nvPr/>
        </p:nvGrpSpPr>
        <p:grpSpPr>
          <a:xfrm>
            <a:off x="1059508" y="1585976"/>
            <a:ext cx="2606769" cy="2656794"/>
            <a:chOff x="760181" y="1901920"/>
            <a:chExt cx="2606769" cy="2656794"/>
          </a:xfrm>
        </p:grpSpPr>
        <p:sp>
          <p:nvSpPr>
            <p:cNvPr id="6" name="圆角矩形 16">
              <a:extLst>
                <a:ext uri="{FF2B5EF4-FFF2-40B4-BE49-F238E27FC236}">
                  <a16:creationId xmlns:a16="http://schemas.microsoft.com/office/drawing/2014/main" xmlns="" id="{C5C13CA9-AD36-1008-4574-DA4CC3B6B510}"/>
                </a:ext>
              </a:extLst>
            </p:cNvPr>
            <p:cNvSpPr/>
            <p:nvPr/>
          </p:nvSpPr>
          <p:spPr>
            <a:xfrm>
              <a:off x="760183" y="1901920"/>
              <a:ext cx="2606767" cy="2656794"/>
            </a:xfrm>
            <a:prstGeom prst="roundRect">
              <a:avLst>
                <a:gd name="adj" fmla="val 4459"/>
              </a:avLst>
            </a:prstGeom>
            <a:solidFill>
              <a:schemeClr val="bg1"/>
            </a:solidFill>
            <a:ln w="9525"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5400000" scaled="1"/>
              </a:gradFill>
            </a:ln>
            <a:effectLst>
              <a:outerShdw blurRad="203200" dist="139700" dir="2700000" algn="tl" rotWithShape="0">
                <a:prstClr val="black">
                  <a:alpha val="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/>
                <a:cs typeface="Arial" panose="020B0604020202020204" pitchFamily="34" charset="0"/>
              </a:endParaRPr>
            </a:p>
          </p:txBody>
        </p:sp>
        <p:graphicFrame>
          <p:nvGraphicFramePr>
            <p:cNvPr id="7" name="对象 6">
              <a:extLst>
                <a:ext uri="{FF2B5EF4-FFF2-40B4-BE49-F238E27FC236}">
                  <a16:creationId xmlns:a16="http://schemas.microsoft.com/office/drawing/2014/main" xmlns="" id="{562AA8AF-9E0F-4A4E-5755-E4047C39C4A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91846482"/>
                </p:ext>
              </p:extLst>
            </p:nvPr>
          </p:nvGraphicFramePr>
          <p:xfrm>
            <a:off x="1040318" y="2170844"/>
            <a:ext cx="2046495" cy="18265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7" name="CS ChemDraw Drawing" r:id="rId3" imgW="1211377" imgH="1081818" progId="ChemDraw.Document.6.0">
                    <p:embed/>
                  </p:oleObj>
                </mc:Choice>
                <mc:Fallback>
                  <p:oleObj name="CS ChemDraw Drawing" r:id="rId3" imgW="1211377" imgH="1081818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040318" y="2170844"/>
                          <a:ext cx="2046495" cy="182655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="" id="{7AD534AB-91A2-E07C-A38A-3B9280DA1794}"/>
                </a:ext>
              </a:extLst>
            </p:cNvPr>
            <p:cNvSpPr txBox="1"/>
            <p:nvPr/>
          </p:nvSpPr>
          <p:spPr>
            <a:xfrm>
              <a:off x="760181" y="4141832"/>
              <a:ext cx="14121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Hse</a:t>
              </a:r>
              <a:endPara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pic>
        <p:nvPicPr>
          <p:cNvPr id="11" name="图片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60874" y="1100162"/>
            <a:ext cx="2038389" cy="5162588"/>
          </a:xfrm>
          <a:prstGeom prst="rect">
            <a:avLst/>
          </a:prstGeom>
        </p:spPr>
      </p:pic>
      <p:sp>
        <p:nvSpPr>
          <p:cNvPr id="12" name="矩形 11"/>
          <p:cNvSpPr/>
          <p:nvPr/>
        </p:nvSpPr>
        <p:spPr>
          <a:xfrm>
            <a:off x="7137399" y="1100162"/>
            <a:ext cx="40581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dirty="0" smtClean="0">
                <a:solidFill>
                  <a:srgbClr val="0070C0"/>
                </a:solidFill>
                <a:effectLst/>
              </a:rPr>
              <a:t>prepgen -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i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Hse.ac -o 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Hse.prepin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-m Hse.mc -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rn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Hse</a:t>
            </a:r>
            <a:endParaRPr lang="en-US" altLang="zh-CN" dirty="0" smtClean="0">
              <a:solidFill>
                <a:srgbClr val="0070C0"/>
              </a:solidFill>
              <a:effectLst/>
            </a:endParaRPr>
          </a:p>
          <a:p>
            <a:endParaRPr lang="en-US" altLang="zh-CN" dirty="0" smtClean="0">
              <a:solidFill>
                <a:srgbClr val="0070C0"/>
              </a:solidFill>
              <a:effectLst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293860" y="2148754"/>
            <a:ext cx="3646993" cy="41544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4544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:a16="http://schemas.microsoft.com/office/drawing/2014/main" xmlns="" id="{B032D1E2-BE44-54EE-B52A-D1E853DC5533}"/>
              </a:ext>
            </a:extLst>
          </p:cNvPr>
          <p:cNvSpPr txBox="1"/>
          <p:nvPr/>
        </p:nvSpPr>
        <p:spPr>
          <a:xfrm>
            <a:off x="538583" y="358391"/>
            <a:ext cx="734429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Preparing parameters for </a:t>
            </a:r>
            <a:r>
              <a:rPr lang="en-US" altLang="zh-CN" sz="2400" b="1" dirty="0" err="1" smtClean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Hse</a:t>
            </a:r>
            <a:endParaRPr lang="en-US" altLang="zh-CN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5" name="组合 4">
            <a:extLst>
              <a:ext uri="{FF2B5EF4-FFF2-40B4-BE49-F238E27FC236}">
                <a16:creationId xmlns:a16="http://schemas.microsoft.com/office/drawing/2014/main" xmlns="" id="{EDC80655-1D10-62DD-B42F-C97A4994E5C7}"/>
              </a:ext>
            </a:extLst>
          </p:cNvPr>
          <p:cNvGrpSpPr/>
          <p:nvPr/>
        </p:nvGrpSpPr>
        <p:grpSpPr>
          <a:xfrm>
            <a:off x="1059508" y="1585976"/>
            <a:ext cx="2606769" cy="2656794"/>
            <a:chOff x="760181" y="1901920"/>
            <a:chExt cx="2606769" cy="2656794"/>
          </a:xfrm>
        </p:grpSpPr>
        <p:sp>
          <p:nvSpPr>
            <p:cNvPr id="6" name="圆角矩形 16">
              <a:extLst>
                <a:ext uri="{FF2B5EF4-FFF2-40B4-BE49-F238E27FC236}">
                  <a16:creationId xmlns:a16="http://schemas.microsoft.com/office/drawing/2014/main" xmlns="" id="{C5C13CA9-AD36-1008-4574-DA4CC3B6B510}"/>
                </a:ext>
              </a:extLst>
            </p:cNvPr>
            <p:cNvSpPr/>
            <p:nvPr/>
          </p:nvSpPr>
          <p:spPr>
            <a:xfrm>
              <a:off x="760183" y="1901920"/>
              <a:ext cx="2606767" cy="2656794"/>
            </a:xfrm>
            <a:prstGeom prst="roundRect">
              <a:avLst>
                <a:gd name="adj" fmla="val 4459"/>
              </a:avLst>
            </a:prstGeom>
            <a:solidFill>
              <a:schemeClr val="bg1"/>
            </a:solidFill>
            <a:ln w="9525">
              <a:gradFill>
                <a:gsLst>
                  <a:gs pos="0">
                    <a:schemeClr val="bg1">
                      <a:lumMod val="95000"/>
                    </a:schemeClr>
                  </a:gs>
                  <a:gs pos="100000">
                    <a:schemeClr val="bg1">
                      <a:lumMod val="75000"/>
                    </a:schemeClr>
                  </a:gs>
                </a:gsLst>
                <a:lin ang="5400000" scaled="1"/>
              </a:gradFill>
            </a:ln>
            <a:effectLst>
              <a:outerShdw blurRad="203200" dist="139700" dir="2700000" algn="tl" rotWithShape="0">
                <a:prstClr val="black">
                  <a:alpha val="7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zh-CN" altLang="en-US" sz="18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ea typeface="微软雅黑"/>
                <a:cs typeface="Arial" panose="020B0604020202020204" pitchFamily="34" charset="0"/>
              </a:endParaRPr>
            </a:p>
          </p:txBody>
        </p:sp>
        <p:graphicFrame>
          <p:nvGraphicFramePr>
            <p:cNvPr id="7" name="对象 6">
              <a:extLst>
                <a:ext uri="{FF2B5EF4-FFF2-40B4-BE49-F238E27FC236}">
                  <a16:creationId xmlns:a16="http://schemas.microsoft.com/office/drawing/2014/main" xmlns="" id="{562AA8AF-9E0F-4A4E-5755-E4047C39C4A9}"/>
                </a:ext>
              </a:extLst>
            </p:cNvPr>
            <p:cNvGraphicFramePr>
              <a:graphicFrameLocks noChangeAspect="1"/>
            </p:cNvGraphicFramePr>
            <p:nvPr>
              <p:extLst>
                <p:ext uri="{D42A27DB-BD31-4B8C-83A1-F6EECF244321}">
                  <p14:modId xmlns:p14="http://schemas.microsoft.com/office/powerpoint/2010/main" val="2791846482"/>
                </p:ext>
              </p:extLst>
            </p:nvPr>
          </p:nvGraphicFramePr>
          <p:xfrm>
            <a:off x="1040318" y="2170844"/>
            <a:ext cx="2046495" cy="182655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3078" name="CS ChemDraw Drawing" r:id="rId3" imgW="1211377" imgH="1081818" progId="ChemDraw.Document.6.0">
                    <p:embed/>
                  </p:oleObj>
                </mc:Choice>
                <mc:Fallback>
                  <p:oleObj name="CS ChemDraw Drawing" r:id="rId3" imgW="1211377" imgH="1081818" progId="ChemDraw.Document.6.0">
                    <p:embed/>
                    <p:pic>
                      <p:nvPicPr>
                        <p:cNvPr id="0" name=""/>
                        <p:cNvPicPr/>
                        <p:nvPr/>
                      </p:nvPicPr>
                      <p:blipFill>
                        <a:blip r:embed="rId4"/>
                        <a:stretch>
                          <a:fillRect/>
                        </a:stretch>
                      </p:blipFill>
                      <p:spPr>
                        <a:xfrm>
                          <a:off x="1040318" y="2170844"/>
                          <a:ext cx="2046495" cy="1826556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8" name="文本框 7">
              <a:extLst>
                <a:ext uri="{FF2B5EF4-FFF2-40B4-BE49-F238E27FC236}">
                  <a16:creationId xmlns:a16="http://schemas.microsoft.com/office/drawing/2014/main" xmlns="" id="{7AD534AB-91A2-E07C-A38A-3B9280DA1794}"/>
                </a:ext>
              </a:extLst>
            </p:cNvPr>
            <p:cNvSpPr txBox="1"/>
            <p:nvPr/>
          </p:nvSpPr>
          <p:spPr>
            <a:xfrm>
              <a:off x="760181" y="4141832"/>
              <a:ext cx="141211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dirty="0" err="1">
                  <a:latin typeface="Arial" panose="020B0604020202020204" pitchFamily="34" charset="0"/>
                  <a:cs typeface="Arial" panose="020B0604020202020204" pitchFamily="34" charset="0"/>
                </a:rPr>
                <a:t>Hse</a:t>
              </a:r>
              <a:endParaRPr lang="zh-CN" altLang="en-US" sz="2000" b="1" dirty="0"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</p:grpSp>
      <p:sp>
        <p:nvSpPr>
          <p:cNvPr id="12" name="矩形 11"/>
          <p:cNvSpPr/>
          <p:nvPr/>
        </p:nvSpPr>
        <p:spPr>
          <a:xfrm>
            <a:off x="4394199" y="1401310"/>
            <a:ext cx="7366001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en-US" altLang="zh-CN" dirty="0" smtClean="0">
                <a:solidFill>
                  <a:srgbClr val="0070C0"/>
                </a:solidFill>
                <a:effectLst/>
              </a:rPr>
              <a:t>parmchk2 -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i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Hse.prepin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-f 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prepi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-o </a:t>
            </a:r>
            <a:r>
              <a:rPr lang="en-US" altLang="zh-CN" dirty="0" err="1" smtClean="0">
                <a:solidFill>
                  <a:srgbClr val="0070C0"/>
                </a:solidFill>
                <a:effectLst/>
              </a:rPr>
              <a:t>frcmod.Hse</a:t>
            </a:r>
            <a:r>
              <a:rPr lang="en-US" altLang="zh-CN" dirty="0" smtClean="0">
                <a:solidFill>
                  <a:srgbClr val="0070C0"/>
                </a:solidFill>
                <a:effectLst/>
              </a:rPr>
              <a:t> -a Y -p parm10.dat</a:t>
            </a:r>
            <a:endParaRPr lang="en-US" altLang="zh-CN" dirty="0" smtClean="0">
              <a:solidFill>
                <a:srgbClr val="0070C0"/>
              </a:solidFill>
              <a:effectLst/>
            </a:endParaRPr>
          </a:p>
        </p:txBody>
      </p:sp>
      <p:pic>
        <p:nvPicPr>
          <p:cNvPr id="3" name="图片 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13337" y="2538157"/>
            <a:ext cx="4818063" cy="14877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47142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147</Words>
  <Application>Microsoft Office PowerPoint</Application>
  <PresentationFormat>宽屏</PresentationFormat>
  <Paragraphs>19</Paragraphs>
  <Slides>4</Slides>
  <Notes>1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3" baseType="lpstr">
      <vt:lpstr>Arial Unicode MS</vt:lpstr>
      <vt:lpstr>宋体</vt:lpstr>
      <vt:lpstr>微软雅黑</vt:lpstr>
      <vt:lpstr>Arial</vt:lpstr>
      <vt:lpstr>Calibri</vt:lpstr>
      <vt:lpstr>Calibri Light</vt:lpstr>
      <vt:lpstr>Wingdings</vt:lpstr>
      <vt:lpstr>Office 主题</vt:lpstr>
      <vt:lpstr>CS ChemDraw Drawing</vt:lpstr>
      <vt:lpstr>PowerPoint 演示文稿</vt:lpstr>
      <vt:lpstr>PowerPoint 演示文稿</vt:lpstr>
      <vt:lpstr>PowerPoint 演示文稿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lywu</dc:creator>
  <cp:lastModifiedBy>lywu</cp:lastModifiedBy>
  <cp:revision>5</cp:revision>
  <dcterms:created xsi:type="dcterms:W3CDTF">2024-04-23T06:04:10Z</dcterms:created>
  <dcterms:modified xsi:type="dcterms:W3CDTF">2024-04-23T06:24:01Z</dcterms:modified>
</cp:coreProperties>
</file>