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306" r:id="rId3"/>
    <p:sldId id="307" r:id="rId4"/>
    <p:sldId id="309" r:id="rId5"/>
    <p:sldId id="311" r:id="rId6"/>
    <p:sldId id="31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87F"/>
    <a:srgbClr val="422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86240" autoAdjust="0"/>
  </p:normalViewPr>
  <p:slideViewPr>
    <p:cSldViewPr snapToGrid="0">
      <p:cViewPr varScale="1">
        <p:scale>
          <a:sx n="74" d="100"/>
          <a:sy n="74" d="100"/>
        </p:scale>
        <p:origin x="8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856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353A795-D46D-0B99-F2BA-42FA0CC0FB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A57819E-B3EE-0A9E-4275-92A9ED332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30D5-A948-4909-80BF-FD2303371791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E184992-930F-62F3-85C5-7D28FB4415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6FE89B-3477-5F68-57F5-E00AA80B89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F97D1-3D9A-4B43-B7D4-870B03135B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5711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158F-4C77-4BD7-AA22-992A68C3B73F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C2EBB-E26B-4D27-83D6-EEAD3AED16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84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69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68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162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9DBA-8878-4342-BDBA-4C1131E1C3D2}" type="slidenum">
              <a:rPr kumimoji="0" lang="en-US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02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B68B3-DDF7-C8C9-E8B0-C82988918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1392D17-D848-582A-ECCF-98E1CC917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7BD8CA-2BE2-99FD-84C2-5AF6B1EC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1F414F-3B16-8174-CC25-4652C0C9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32B029-0BC5-27F0-B65B-3856AA1D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158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66B284-C2FB-2E55-B5F4-3D1E9732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456FAA-CDDF-0930-0B82-158F9E1A2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3B95B3-D5E0-8CAD-ABBD-B129609D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C06C83-1763-25D4-172A-53A40420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2D7B55-E96C-9D66-EE44-FA3E65EB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002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E064F8-B2FA-18B9-06E1-64806EA8A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03244C-4045-EC2E-BA36-FFE03AC5B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7E9FB2-46DB-E008-824D-16B3D0EC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272EA1-3F72-95EA-05E8-67AD1CF9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7DED15-9A27-B583-6027-348CD7AA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7266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BA9C27-C55C-19FB-3D54-8C8B01A6F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250381-B885-A8F7-834C-7FAF254E5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9C7F25-5983-3F01-FC0E-CC76800C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D6065F-2F3A-656D-5D44-E56DB45F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6DCD0A-D28D-47AA-4299-7815A66B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986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AB764-684D-751F-810E-505E7289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270572-6810-7FA4-215C-745546170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7326ED-5F6E-6192-78F3-3587B3B0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FEBC02-8407-3B3D-3378-CDEABBB2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C5BE1C-9542-EC7C-F234-B04BA1A7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415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FA393-B2A1-529F-F0C9-F73B3180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248CA6-8A27-3BA4-0C96-1DE658A2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EB2F93-6DC0-921F-E83C-61D70D0A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B81DD7-B1E6-F544-2021-197A95D7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6810FA-CF92-46C2-5531-DFE14C97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C16430-FC02-BC56-9AC8-CFB19378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968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986BE-EC0E-84E2-86BF-A3AFB9C85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466DC6-7824-BB9C-9F07-DC418D16E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0A17AD-A130-0A61-F948-0E0629E0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5E2981A-81DD-5275-85FE-475B4A959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CDFA042-E652-CAFA-FB0F-6B34A0A1C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D899DAB-247C-C928-91C9-1ECD7CEB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AA07D4-2AC6-8044-67DE-8970CA80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D4D9B2-D46D-939E-DE85-346C12D3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339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220558-E4B9-C57B-87EE-F95517A47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1FF222-DD85-6C8E-AC2A-07C882AC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9192301-1147-8E1E-B323-13A6296F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5E3617-C3D0-BB8B-A8D9-ACDD4778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72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54BE7CF-F07B-1589-8A29-812ED38C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328F90-4E71-E720-AA2F-761E67DB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AF216B-970F-525B-9943-6C096DA9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5034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38A49B-9159-3891-36C1-E5722945A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ED96A2-8184-C3E7-180D-DD377BBAD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29C7F5-30B9-74A9-C0D4-10C0FF3C9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E8EF2D-BD2E-96ED-88BC-43E59745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30F996-426B-EBA4-11F4-72BCAC3C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55D50E-9B7C-1F8B-FACE-346B60AE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540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E1EF9-5078-4D99-D9E6-B3F6A2CA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B339DFB-9218-32D8-5E84-F3CE0C0CF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2F2E59-209A-6A80-2F8C-C486265A8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5A1367-B7B1-F3F6-583A-BF5F8738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38AAEA-1D04-09B7-64C0-44DAED83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87506A-651E-4070-0CCF-55D9D4F7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69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4DB3AB-A2E6-7F3B-2505-BD745D07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C81D23-8F63-2C48-AA9D-E0F2F5E3A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68592A-A06C-6417-AEFC-659673646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0995-C73A-AC40-AC6A-29F92DD19CE6}" type="datetimeFigureOut">
              <a:rPr kumimoji="1" lang="zh-CN" altLang="en-US" smtClean="0"/>
              <a:t>2024/4/23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25BD2-68D6-BE82-7E66-B0DB33F9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B811F3-C9C0-6C5D-F1FD-AF35CCCBF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4B907-E0C2-8748-9867-57B930902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69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ikit-learn.org/stable/user_guid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hallenge.xfyun.cn/topic/info?type=diabetes&amp;option=tjjg&amp;ch=ds22-dw-wd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2680" y="123123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77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常用的机器学习模型</a:t>
              </a:r>
              <a:endPara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31EFDF39-C532-6271-A8FD-F8942AC6A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542" y="867603"/>
            <a:ext cx="8611734" cy="5900554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4517115-730D-B65B-17BF-19B9052C7C44}"/>
              </a:ext>
            </a:extLst>
          </p:cNvPr>
          <p:cNvSpPr txBox="1"/>
          <p:nvPr/>
        </p:nvSpPr>
        <p:spPr>
          <a:xfrm>
            <a:off x="4328652" y="312317"/>
            <a:ext cx="61205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dirty="0">
                <a:hlinkClick r:id="rId4"/>
              </a:rPr>
              <a:t>User guide: contents — scikit-learn 1.4.2 documentation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89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2680" y="123123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77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常用的机器学习分类模型</a:t>
              </a:r>
              <a:endPara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95EE7BDE-1755-1E3D-317C-55B76E4A90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12"/>
          <a:stretch/>
        </p:blipFill>
        <p:spPr>
          <a:xfrm>
            <a:off x="1889508" y="785883"/>
            <a:ext cx="8368224" cy="599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2680" y="123123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8332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数据挖掘类的机器学习</a:t>
              </a:r>
              <a:r>
                <a:rPr lang="zh-CN" altLang="en-US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实战</a:t>
              </a:r>
              <a:endParaRPr lang="en-US" altLang="zh-CN" sz="3200" b="1" spc="13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2C649741-2380-0F5C-1E07-7684AEE133D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4025" y="3912100"/>
            <a:ext cx="10064015" cy="273781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B6499FD-1809-60E8-5DEA-70142E496E5A}"/>
              </a:ext>
            </a:extLst>
          </p:cNvPr>
          <p:cNvSpPr txBox="1"/>
          <p:nvPr/>
        </p:nvSpPr>
        <p:spPr>
          <a:xfrm>
            <a:off x="392774" y="1419574"/>
            <a:ext cx="11799226" cy="2951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本次比赛是一个数据挖掘赛，需要选手通过训练集数据构建模型，然后对验证集数据进行预测，预测结果进行提交。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本题的任务是构建一种模型，该</a:t>
            </a:r>
            <a:r>
              <a:rPr lang="zh-CN" altLang="en-US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模型能够根据患者的测试数据来预测这个患者是否患有糖尿病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这种类型的任务是典型的二分类问题（患有糖尿病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不患有糖尿病），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模型的预测输出为 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 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（患有糖尿病：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，未患有糖尿病：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机器学习中，关于分类任务我们一般会想到逻辑回归、决策树等算法，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首先，我们尝试使用 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来构建我们的模型。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我们在解决机器学习问题时，一般会遵循以下流程：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91F7A66-AC57-5ED9-B402-DE7A13B96BCE}"/>
              </a:ext>
            </a:extLst>
          </p:cNvPr>
          <p:cNvSpPr txBox="1"/>
          <p:nvPr/>
        </p:nvSpPr>
        <p:spPr>
          <a:xfrm>
            <a:off x="310560" y="6340784"/>
            <a:ext cx="61205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hlinkClick r:id="rId4"/>
              </a:rPr>
              <a:t>2024 </a:t>
            </a:r>
            <a:r>
              <a:rPr lang="en-US" altLang="zh-CN" dirty="0" err="1">
                <a:hlinkClick r:id="rId4"/>
              </a:rPr>
              <a:t>iFLYTEK</a:t>
            </a:r>
            <a:r>
              <a:rPr lang="en-US" altLang="zh-CN" dirty="0">
                <a:hlinkClick r:id="rId4"/>
              </a:rPr>
              <a:t> A.I.</a:t>
            </a:r>
            <a:r>
              <a:rPr lang="zh-CN" altLang="en-US" dirty="0">
                <a:hlinkClick r:id="rId4"/>
              </a:rPr>
              <a:t>开发者大赛</a:t>
            </a:r>
            <a:r>
              <a:rPr lang="en-US" altLang="zh-CN" dirty="0">
                <a:hlinkClick r:id="rId4"/>
              </a:rPr>
              <a:t>-</a:t>
            </a:r>
            <a:r>
              <a:rPr lang="zh-CN" altLang="en-US" dirty="0">
                <a:hlinkClick r:id="rId4"/>
              </a:rPr>
              <a:t>讯飞开放平台 </a:t>
            </a:r>
            <a:r>
              <a:rPr lang="en-US" altLang="zh-CN" dirty="0">
                <a:hlinkClick r:id="rId4"/>
              </a:rPr>
              <a:t>(xfyun.cn)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FD71C90-6480-F7E2-07AD-D0DF3C1CCADA}"/>
              </a:ext>
            </a:extLst>
          </p:cNvPr>
          <p:cNvSpPr txBox="1"/>
          <p:nvPr/>
        </p:nvSpPr>
        <p:spPr>
          <a:xfrm>
            <a:off x="392774" y="978167"/>
            <a:ext cx="7143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i="0" u="none" strike="noStrike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2022 </a:t>
            </a:r>
            <a:r>
              <a:rPr lang="en-US" altLang="zh-CN" sz="2400" b="1" i="0" u="none" strike="noStrike" dirty="0" err="1">
                <a:solidFill>
                  <a:srgbClr val="403E3E"/>
                </a:solidFill>
                <a:effectLst/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iFLYTEK</a:t>
            </a:r>
            <a:r>
              <a:rPr lang="en-US" altLang="zh-CN" sz="2400" b="1" i="0" u="none" strike="noStrike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 AI-</a:t>
            </a:r>
            <a:r>
              <a:rPr lang="zh-CN" altLang="en-US" sz="2400" b="1" i="0" u="none" strike="noStrike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糖尿病遗传风险检测挑战赛</a:t>
            </a:r>
          </a:p>
        </p:txBody>
      </p:sp>
    </p:spTree>
    <p:extLst>
      <p:ext uri="{BB962C8B-B14F-4D97-AF65-F5344CB8AC3E}">
        <p14:creationId xmlns:p14="http://schemas.microsoft.com/office/powerpoint/2010/main" val="301150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2680" y="123123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77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数据挖掘类的机器学习</a:t>
              </a:r>
              <a:r>
                <a:rPr lang="zh-CN" altLang="en-US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实战</a:t>
              </a:r>
              <a:r>
                <a:rPr lang="en-US" altLang="zh-CN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——</a:t>
              </a:r>
              <a:r>
                <a:rPr lang="zh-CN" altLang="en-US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模型训练</a:t>
              </a:r>
              <a:endPara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F20D64D7-EAD2-0799-167C-6C27DBF7C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40" y="900003"/>
            <a:ext cx="10648879" cy="4645391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CA9CBA4B-99F7-280B-2FBF-26C7620BAB9F}"/>
              </a:ext>
            </a:extLst>
          </p:cNvPr>
          <p:cNvSpPr txBox="1"/>
          <p:nvPr/>
        </p:nvSpPr>
        <p:spPr>
          <a:xfrm>
            <a:off x="3100848" y="1175782"/>
            <a:ext cx="11135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决策树</a:t>
            </a:r>
            <a:endParaRPr lang="zh-CN" altLang="en-US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7E9434F7-F9C7-5D1A-5A59-52DAFF26FD87}"/>
              </a:ext>
            </a:extLst>
          </p:cNvPr>
          <p:cNvCxnSpPr>
            <a:cxnSpLocks/>
          </p:cNvCxnSpPr>
          <p:nvPr/>
        </p:nvCxnSpPr>
        <p:spPr>
          <a:xfrm flipV="1">
            <a:off x="4181167" y="3274143"/>
            <a:ext cx="0" cy="966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F27634BC-1302-C79D-89D6-3E2F091EC75C}"/>
              </a:ext>
            </a:extLst>
          </p:cNvPr>
          <p:cNvCxnSpPr>
            <a:cxnSpLocks/>
          </p:cNvCxnSpPr>
          <p:nvPr/>
        </p:nvCxnSpPr>
        <p:spPr>
          <a:xfrm>
            <a:off x="4181167" y="4232788"/>
            <a:ext cx="11356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>
            <a:extLst>
              <a:ext uri="{FF2B5EF4-FFF2-40B4-BE49-F238E27FC236}">
                <a16:creationId xmlns:a16="http://schemas.microsoft.com/office/drawing/2014/main" id="{E688C582-BF93-4C11-DB12-66D9FB2A5350}"/>
              </a:ext>
            </a:extLst>
          </p:cNvPr>
          <p:cNvSpPr/>
          <p:nvPr/>
        </p:nvSpPr>
        <p:spPr>
          <a:xfrm>
            <a:off x="4100050" y="4122174"/>
            <a:ext cx="199104" cy="1964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3B0A723D-7A86-316D-3401-38A438C83337}"/>
              </a:ext>
            </a:extLst>
          </p:cNvPr>
          <p:cNvSpPr/>
          <p:nvPr/>
        </p:nvSpPr>
        <p:spPr>
          <a:xfrm>
            <a:off x="4553253" y="3757152"/>
            <a:ext cx="199104" cy="1964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855AB6B2-6C76-AD3C-D99C-B57FD2671DAB}"/>
              </a:ext>
            </a:extLst>
          </p:cNvPr>
          <p:cNvCxnSpPr>
            <a:cxnSpLocks/>
          </p:cNvCxnSpPr>
          <p:nvPr/>
        </p:nvCxnSpPr>
        <p:spPr>
          <a:xfrm>
            <a:off x="3959941" y="3635478"/>
            <a:ext cx="1107658" cy="8332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>
            <a:extLst>
              <a:ext uri="{FF2B5EF4-FFF2-40B4-BE49-F238E27FC236}">
                <a16:creationId xmlns:a16="http://schemas.microsoft.com/office/drawing/2014/main" id="{3574C566-D7B6-A889-4A57-7B38BAB86DB4}"/>
              </a:ext>
            </a:extLst>
          </p:cNvPr>
          <p:cNvSpPr/>
          <p:nvPr/>
        </p:nvSpPr>
        <p:spPr>
          <a:xfrm>
            <a:off x="5067599" y="3285472"/>
            <a:ext cx="199104" cy="1964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92E030D-1578-048A-E8EF-3F67538DCBC5}"/>
              </a:ext>
            </a:extLst>
          </p:cNvPr>
          <p:cNvSpPr txBox="1"/>
          <p:nvPr/>
        </p:nvSpPr>
        <p:spPr>
          <a:xfrm>
            <a:off x="6629262" y="3252584"/>
            <a:ext cx="2886897" cy="987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clf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 （分类器） 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特征（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个点的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维向量）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标签（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个点的分类）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AD1442F-A847-87C5-A730-57B33F596089}"/>
              </a:ext>
            </a:extLst>
          </p:cNvPr>
          <p:cNvSpPr txBox="1"/>
          <p:nvPr/>
        </p:nvSpPr>
        <p:spPr>
          <a:xfrm>
            <a:off x="6629262" y="4976207"/>
            <a:ext cx="3255325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先拟合训练数据，再预测测试数据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35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2680" y="123123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77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数据挖掘类的机器学习</a:t>
              </a:r>
              <a:r>
                <a:rPr lang="zh-CN" altLang="en-US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实战</a:t>
              </a:r>
              <a:r>
                <a:rPr lang="en-US" altLang="zh-CN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——</a:t>
              </a:r>
              <a:r>
                <a:rPr lang="zh-CN" altLang="en-US" sz="3200" b="1" spc="13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性能评估</a:t>
              </a:r>
              <a:endPara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F534E6C4-9D79-471F-3BED-3D1EADF07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09" y="818283"/>
            <a:ext cx="5963265" cy="333819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71FF463-90BE-2295-7DA1-EDFB344068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708"/>
          <a:stretch/>
        </p:blipFill>
        <p:spPr>
          <a:xfrm>
            <a:off x="172208" y="4213866"/>
            <a:ext cx="5923791" cy="24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3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15BFFA32-BAAB-44E4-BA63-7D49C4D2945F}"/>
              </a:ext>
            </a:extLst>
          </p:cNvPr>
          <p:cNvGrpSpPr/>
          <p:nvPr/>
        </p:nvGrpSpPr>
        <p:grpSpPr>
          <a:xfrm>
            <a:off x="-53280" y="353880"/>
            <a:ext cx="12244680" cy="698400"/>
            <a:chOff x="-53280" y="353880"/>
            <a:chExt cx="12244680" cy="698400"/>
          </a:xfrm>
        </p:grpSpPr>
        <p:sp>
          <p:nvSpPr>
            <p:cNvPr id="12" name="CustomShape 2">
              <a:extLst>
                <a:ext uri="{FF2B5EF4-FFF2-40B4-BE49-F238E27FC236}">
                  <a16:creationId xmlns:a16="http://schemas.microsoft.com/office/drawing/2014/main" id="{2B1E9598-318B-42ED-B23C-AD1791543621}"/>
                </a:ext>
              </a:extLst>
            </p:cNvPr>
            <p:cNvSpPr/>
            <p:nvPr/>
          </p:nvSpPr>
          <p:spPr>
            <a:xfrm>
              <a:off x="-53280" y="353880"/>
              <a:ext cx="9716040" cy="69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966BBB5D-BC35-4098-9243-76147C8ECEE8}"/>
                </a:ext>
              </a:extLst>
            </p:cNvPr>
            <p:cNvSpPr/>
            <p:nvPr/>
          </p:nvSpPr>
          <p:spPr>
            <a:xfrm>
              <a:off x="-45360" y="357120"/>
              <a:ext cx="12236760" cy="695160"/>
            </a:xfrm>
            <a:prstGeom prst="rect">
              <a:avLst/>
            </a:prstGeom>
            <a:solidFill>
              <a:srgbClr val="EBEF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6753C0B0-24E0-47C7-BADF-E4B77309DB36}"/>
                </a:ext>
              </a:extLst>
            </p:cNvPr>
            <p:cNvSpPr/>
            <p:nvPr/>
          </p:nvSpPr>
          <p:spPr>
            <a:xfrm>
              <a:off x="-4090" y="357120"/>
              <a:ext cx="82440" cy="695160"/>
            </a:xfrm>
            <a:prstGeom prst="rect">
              <a:avLst/>
            </a:prstGeom>
            <a:solidFill>
              <a:srgbClr val="6C587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F34358D3-9865-494C-B131-85152F9FA3C8}"/>
                </a:ext>
              </a:extLst>
            </p:cNvPr>
            <p:cNvSpPr/>
            <p:nvPr/>
          </p:nvSpPr>
          <p:spPr>
            <a:xfrm>
              <a:off x="309960" y="438840"/>
              <a:ext cx="10617480" cy="577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13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集成学习</a:t>
              </a:r>
              <a:endPara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FC21DD0C-A9DC-CA35-8D51-1237B85A2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22" y="1231490"/>
            <a:ext cx="9178344" cy="3956183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00BF3731-B6F2-DD8E-5E19-EC3E6425D575}"/>
              </a:ext>
            </a:extLst>
          </p:cNvPr>
          <p:cNvCxnSpPr>
            <a:cxnSpLocks/>
          </p:cNvCxnSpPr>
          <p:nvPr/>
        </p:nvCxnSpPr>
        <p:spPr>
          <a:xfrm flipV="1">
            <a:off x="4933335" y="3586409"/>
            <a:ext cx="0" cy="966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9B9E50-4D93-33F7-6562-7CF211136B64}"/>
              </a:ext>
            </a:extLst>
          </p:cNvPr>
          <p:cNvCxnSpPr>
            <a:cxnSpLocks/>
          </p:cNvCxnSpPr>
          <p:nvPr/>
        </p:nvCxnSpPr>
        <p:spPr>
          <a:xfrm>
            <a:off x="4933335" y="4545054"/>
            <a:ext cx="11356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91065885-A8C5-A8C4-19EA-B2D80912E4B1}"/>
              </a:ext>
            </a:extLst>
          </p:cNvPr>
          <p:cNvSpPr/>
          <p:nvPr/>
        </p:nvSpPr>
        <p:spPr>
          <a:xfrm>
            <a:off x="4852218" y="4434440"/>
            <a:ext cx="199104" cy="1964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F2EDE7A-E2F8-1838-322C-FD89692BCE4C}"/>
              </a:ext>
            </a:extLst>
          </p:cNvPr>
          <p:cNvSpPr/>
          <p:nvPr/>
        </p:nvSpPr>
        <p:spPr>
          <a:xfrm>
            <a:off x="5305421" y="4069418"/>
            <a:ext cx="199104" cy="1964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2F6C6BDF-955E-FC48-EA74-D6DFA4FDF354}"/>
              </a:ext>
            </a:extLst>
          </p:cNvPr>
          <p:cNvCxnSpPr>
            <a:cxnSpLocks/>
          </p:cNvCxnSpPr>
          <p:nvPr/>
        </p:nvCxnSpPr>
        <p:spPr>
          <a:xfrm>
            <a:off x="4712109" y="3947744"/>
            <a:ext cx="1107658" cy="8332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E6929712-2A65-C844-3DCF-CA11397693B9}"/>
              </a:ext>
            </a:extLst>
          </p:cNvPr>
          <p:cNvSpPr/>
          <p:nvPr/>
        </p:nvSpPr>
        <p:spPr>
          <a:xfrm>
            <a:off x="5819767" y="3597738"/>
            <a:ext cx="199104" cy="1964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75B627D-A34E-2C60-B507-5D4153033351}"/>
              </a:ext>
            </a:extLst>
          </p:cNvPr>
          <p:cNvSpPr txBox="1"/>
          <p:nvPr/>
        </p:nvSpPr>
        <p:spPr>
          <a:xfrm>
            <a:off x="7381430" y="3564850"/>
            <a:ext cx="2886897" cy="987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clf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 （分类器） 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特征（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个点的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维向量）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Y: 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标签（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个点的分类）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755C1AA-A0BB-C23C-E78A-AEF99517252D}"/>
              </a:ext>
            </a:extLst>
          </p:cNvPr>
          <p:cNvSpPr txBox="1"/>
          <p:nvPr/>
        </p:nvSpPr>
        <p:spPr>
          <a:xfrm>
            <a:off x="2719916" y="4346660"/>
            <a:ext cx="1639666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可以调的参数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58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280</Words>
  <Application>Microsoft Office PowerPoint</Application>
  <PresentationFormat>宽屏</PresentationFormat>
  <Paragraphs>31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鹏飞 岳</dc:creator>
  <cp:lastModifiedBy>玮 张</cp:lastModifiedBy>
  <cp:revision>269</cp:revision>
  <dcterms:created xsi:type="dcterms:W3CDTF">2023-04-23T05:03:56Z</dcterms:created>
  <dcterms:modified xsi:type="dcterms:W3CDTF">2024-04-23T09:56:50Z</dcterms:modified>
</cp:coreProperties>
</file>