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260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7FADC-D3B4-46EF-84AF-CC73792AFDDD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586CC-9569-464F-B1BD-BE436BF7F5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887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586CC-9569-464F-B1BD-BE436BF7F5E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29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08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72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64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74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39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254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512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172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30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1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96018-A188-4F83-B022-590B17076C48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BF6D7-404E-4639-BE08-9BF40105C1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862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mbermd.org/tutorials/basic/tutorial5/index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877506" y="1338606"/>
            <a:ext cx="8342721" cy="3396464"/>
            <a:chOff x="1932495" y="2149311"/>
            <a:chExt cx="8342721" cy="3396464"/>
          </a:xfrm>
        </p:grpSpPr>
        <p:sp>
          <p:nvSpPr>
            <p:cNvPr id="4" name="文本框 3"/>
            <p:cNvSpPr txBox="1"/>
            <p:nvPr/>
          </p:nvSpPr>
          <p:spPr>
            <a:xfrm>
              <a:off x="1932495" y="2149311"/>
              <a:ext cx="83427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Developing Nonstandard Parameters</a:t>
              </a:r>
              <a:endParaRPr lang="zh-CN" altLang="en-US" sz="32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932495" y="2950589"/>
              <a:ext cx="83427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b="1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A modified amino acid residue</a:t>
              </a:r>
              <a:endParaRPr lang="zh-CN" altLang="en-US" sz="24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608300" y="3628757"/>
              <a:ext cx="49911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smtClean="0">
                  <a:hlinkClick r:id="rId3"/>
                </a:rPr>
                <a:t>Amber Basic Tutorials - Tutorial A26 (ambermd.org)</a:t>
              </a:r>
              <a:endParaRPr lang="zh-CN" altLang="en-US" dirty="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932495" y="4967925"/>
              <a:ext cx="8342721" cy="577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2400" b="1" dirty="0" err="1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Leyun</a:t>
              </a:r>
              <a:r>
                <a:rPr lang="en-US" altLang="zh-CN" sz="2400" b="1" dirty="0" smtClean="0">
                  <a:latin typeface="Arial" panose="020B0604020202020204" pitchFamily="34" charset="0"/>
                  <a:ea typeface="Arial Unicode MS" panose="020B0604020202020204" pitchFamily="34" charset="-122"/>
                  <a:cs typeface="Arial" panose="020B0604020202020204" pitchFamily="34" charset="0"/>
                </a:rPr>
                <a:t> Wu  2024.04.23</a:t>
              </a:r>
              <a:endParaRPr lang="zh-CN" altLang="en-US" sz="24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944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032D1E2-BE44-54EE-B52A-D1E853DC5533}"/>
              </a:ext>
            </a:extLst>
          </p:cNvPr>
          <p:cNvSpPr txBox="1"/>
          <p:nvPr/>
        </p:nvSpPr>
        <p:spPr>
          <a:xfrm>
            <a:off x="538583" y="358391"/>
            <a:ext cx="7344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Preparing parameters for </a:t>
            </a:r>
            <a:r>
              <a:rPr lang="en-US" altLang="zh-CN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Hse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EDC80655-1D10-62DD-B42F-C97A4994E5C7}"/>
              </a:ext>
            </a:extLst>
          </p:cNvPr>
          <p:cNvGrpSpPr/>
          <p:nvPr/>
        </p:nvGrpSpPr>
        <p:grpSpPr>
          <a:xfrm>
            <a:off x="1059508" y="1585976"/>
            <a:ext cx="2606769" cy="2656794"/>
            <a:chOff x="760181" y="1901920"/>
            <a:chExt cx="2606769" cy="2656794"/>
          </a:xfrm>
        </p:grpSpPr>
        <p:sp>
          <p:nvSpPr>
            <p:cNvPr id="6" name="圆角矩形 16">
              <a:extLst>
                <a:ext uri="{FF2B5EF4-FFF2-40B4-BE49-F238E27FC236}">
                  <a16:creationId xmlns:a16="http://schemas.microsoft.com/office/drawing/2014/main" xmlns="" id="{C5C13CA9-AD36-1008-4574-DA4CC3B6B510}"/>
                </a:ext>
              </a:extLst>
            </p:cNvPr>
            <p:cNvSpPr/>
            <p:nvPr/>
          </p:nvSpPr>
          <p:spPr>
            <a:xfrm>
              <a:off x="760183" y="1901920"/>
              <a:ext cx="2606767" cy="2656794"/>
            </a:xfrm>
            <a:prstGeom prst="roundRect">
              <a:avLst>
                <a:gd name="adj" fmla="val 4459"/>
              </a:avLst>
            </a:prstGeom>
            <a:solidFill>
              <a:schemeClr val="bg1"/>
            </a:solidFill>
            <a:ln w="9525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</a:ln>
            <a:effectLst>
              <a:outerShdw blurRad="203200" dist="139700" dir="2700000" algn="tl" rotWithShape="0">
                <a:prstClr val="black">
                  <a:alpha val="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  <p:graphicFrame>
          <p:nvGraphicFramePr>
            <p:cNvPr id="7" name="对象 6">
              <a:extLst>
                <a:ext uri="{FF2B5EF4-FFF2-40B4-BE49-F238E27FC236}">
                  <a16:creationId xmlns:a16="http://schemas.microsoft.com/office/drawing/2014/main" xmlns="" id="{562AA8AF-9E0F-4A4E-5755-E4047C39C4A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1846482"/>
                </p:ext>
              </p:extLst>
            </p:nvPr>
          </p:nvGraphicFramePr>
          <p:xfrm>
            <a:off x="1040318" y="2170844"/>
            <a:ext cx="2046495" cy="18265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CS ChemDraw Drawing" r:id="rId3" imgW="1211377" imgH="1081818" progId="ChemDraw.Document.6.0">
                    <p:embed/>
                  </p:oleObj>
                </mc:Choice>
                <mc:Fallback>
                  <p:oleObj name="CS ChemDraw Drawing" r:id="rId3" imgW="1211377" imgH="1081818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40318" y="2170844"/>
                          <a:ext cx="2046495" cy="182655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7AD534AB-91A2-E07C-A38A-3B9280DA1794}"/>
                </a:ext>
              </a:extLst>
            </p:cNvPr>
            <p:cNvSpPr txBox="1"/>
            <p:nvPr/>
          </p:nvSpPr>
          <p:spPr>
            <a:xfrm>
              <a:off x="760181" y="4141832"/>
              <a:ext cx="141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Hse</a:t>
              </a:r>
              <a:endPara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7C18594B-244F-93D2-9281-99924F02F8A3}"/>
              </a:ext>
            </a:extLst>
          </p:cNvPr>
          <p:cNvSpPr txBox="1"/>
          <p:nvPr/>
        </p:nvSpPr>
        <p:spPr>
          <a:xfrm>
            <a:off x="4116093" y="1503709"/>
            <a:ext cx="6825322" cy="546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Methods: Gaussian</a:t>
            </a:r>
            <a:r>
              <a:rPr lang="en-US" altLang="zh-CN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B3LYP/6-311G**, vacuum </a:t>
            </a:r>
            <a:endParaRPr lang="zh-CN" altLang="en-US" sz="2200" dirty="0"/>
          </a:p>
        </p:txBody>
      </p:sp>
      <p:sp>
        <p:nvSpPr>
          <p:cNvPr id="10" name="矩形 9"/>
          <p:cNvSpPr/>
          <p:nvPr/>
        </p:nvSpPr>
        <p:spPr>
          <a:xfrm>
            <a:off x="4575141" y="2198184"/>
            <a:ext cx="69632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70C0"/>
                </a:solidFill>
                <a:effectLst/>
              </a:rPr>
              <a:t>antechamber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i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Hse.sdf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-fi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sdf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-o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Hse.gjf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fo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gcrt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-at amber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gn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"%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nproc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=8" -gm "%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mem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=4GB"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gk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"#B3LYP/6-311G* opt pop=MK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iop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(6/33=2,6/42=6)"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rn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ch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nc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0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nohup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g16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Hse.gjf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&amp;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mkdir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antechamber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70C0"/>
                </a:solidFill>
                <a:effectLst/>
              </a:rPr>
              <a:t>cd antechamber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70C0"/>
                </a:solidFill>
                <a:effectLst/>
              </a:rPr>
              <a:t>antechamber -fi gout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i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../Hse.log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fo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ac -o Hse.ac -c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resp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-at amber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rn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</a:t>
            </a:r>
            <a:endParaRPr lang="en-US" altLang="zh-CN" dirty="0" smtClean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577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032D1E2-BE44-54EE-B52A-D1E853DC5533}"/>
              </a:ext>
            </a:extLst>
          </p:cNvPr>
          <p:cNvSpPr txBox="1"/>
          <p:nvPr/>
        </p:nvSpPr>
        <p:spPr>
          <a:xfrm>
            <a:off x="538583" y="358391"/>
            <a:ext cx="7344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Preparing parameters for </a:t>
            </a:r>
            <a:r>
              <a:rPr lang="en-US" altLang="zh-CN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Hse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EDC80655-1D10-62DD-B42F-C97A4994E5C7}"/>
              </a:ext>
            </a:extLst>
          </p:cNvPr>
          <p:cNvGrpSpPr/>
          <p:nvPr/>
        </p:nvGrpSpPr>
        <p:grpSpPr>
          <a:xfrm>
            <a:off x="1059508" y="1585976"/>
            <a:ext cx="2606769" cy="2656794"/>
            <a:chOff x="760181" y="1901920"/>
            <a:chExt cx="2606769" cy="2656794"/>
          </a:xfrm>
        </p:grpSpPr>
        <p:sp>
          <p:nvSpPr>
            <p:cNvPr id="6" name="圆角矩形 16">
              <a:extLst>
                <a:ext uri="{FF2B5EF4-FFF2-40B4-BE49-F238E27FC236}">
                  <a16:creationId xmlns:a16="http://schemas.microsoft.com/office/drawing/2014/main" xmlns="" id="{C5C13CA9-AD36-1008-4574-DA4CC3B6B510}"/>
                </a:ext>
              </a:extLst>
            </p:cNvPr>
            <p:cNvSpPr/>
            <p:nvPr/>
          </p:nvSpPr>
          <p:spPr>
            <a:xfrm>
              <a:off x="760183" y="1901920"/>
              <a:ext cx="2606767" cy="2656794"/>
            </a:xfrm>
            <a:prstGeom prst="roundRect">
              <a:avLst>
                <a:gd name="adj" fmla="val 4459"/>
              </a:avLst>
            </a:prstGeom>
            <a:solidFill>
              <a:schemeClr val="bg1"/>
            </a:solidFill>
            <a:ln w="9525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</a:ln>
            <a:effectLst>
              <a:outerShdw blurRad="203200" dist="139700" dir="2700000" algn="tl" rotWithShape="0">
                <a:prstClr val="black">
                  <a:alpha val="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  <p:graphicFrame>
          <p:nvGraphicFramePr>
            <p:cNvPr id="7" name="对象 6">
              <a:extLst>
                <a:ext uri="{FF2B5EF4-FFF2-40B4-BE49-F238E27FC236}">
                  <a16:creationId xmlns:a16="http://schemas.microsoft.com/office/drawing/2014/main" xmlns="" id="{562AA8AF-9E0F-4A4E-5755-E4047C39C4A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1846482"/>
                </p:ext>
              </p:extLst>
            </p:nvPr>
          </p:nvGraphicFramePr>
          <p:xfrm>
            <a:off x="1040318" y="2170844"/>
            <a:ext cx="2046495" cy="18265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CS ChemDraw Drawing" r:id="rId3" imgW="1211377" imgH="1081818" progId="ChemDraw.Document.6.0">
                    <p:embed/>
                  </p:oleObj>
                </mc:Choice>
                <mc:Fallback>
                  <p:oleObj name="CS ChemDraw Drawing" r:id="rId3" imgW="1211377" imgH="1081818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40318" y="2170844"/>
                          <a:ext cx="2046495" cy="182655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7AD534AB-91A2-E07C-A38A-3B9280DA1794}"/>
                </a:ext>
              </a:extLst>
            </p:cNvPr>
            <p:cNvSpPr txBox="1"/>
            <p:nvPr/>
          </p:nvSpPr>
          <p:spPr>
            <a:xfrm>
              <a:off x="760181" y="4141832"/>
              <a:ext cx="141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Hse</a:t>
              </a:r>
              <a:endPara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0874" y="1100162"/>
            <a:ext cx="2038389" cy="5162588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7137399" y="1100162"/>
            <a:ext cx="40581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70C0"/>
                </a:solidFill>
                <a:effectLst/>
              </a:rPr>
              <a:t>prepgen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i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Hse.ac -o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Hse.prepin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-m Hse.mc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rn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</a:t>
            </a:r>
            <a:endParaRPr lang="en-US" altLang="zh-CN" dirty="0" smtClean="0">
              <a:solidFill>
                <a:srgbClr val="0070C0"/>
              </a:solidFill>
              <a:effectLst/>
            </a:endParaRPr>
          </a:p>
          <a:p>
            <a:endParaRPr lang="en-US" altLang="zh-CN" dirty="0" smtClean="0">
              <a:solidFill>
                <a:srgbClr val="0070C0"/>
              </a:solidFill>
              <a:effectLst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93860" y="2148754"/>
            <a:ext cx="3646993" cy="415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54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B032D1E2-BE44-54EE-B52A-D1E853DC5533}"/>
              </a:ext>
            </a:extLst>
          </p:cNvPr>
          <p:cNvSpPr txBox="1"/>
          <p:nvPr/>
        </p:nvSpPr>
        <p:spPr>
          <a:xfrm>
            <a:off x="538583" y="358391"/>
            <a:ext cx="7344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Preparing parameters for </a:t>
            </a:r>
            <a:r>
              <a:rPr lang="en-US" altLang="zh-CN" sz="24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Hse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EDC80655-1D10-62DD-B42F-C97A4994E5C7}"/>
              </a:ext>
            </a:extLst>
          </p:cNvPr>
          <p:cNvGrpSpPr/>
          <p:nvPr/>
        </p:nvGrpSpPr>
        <p:grpSpPr>
          <a:xfrm>
            <a:off x="1059508" y="1585976"/>
            <a:ext cx="2606769" cy="2656794"/>
            <a:chOff x="760181" y="1901920"/>
            <a:chExt cx="2606769" cy="2656794"/>
          </a:xfrm>
        </p:grpSpPr>
        <p:sp>
          <p:nvSpPr>
            <p:cNvPr id="6" name="圆角矩形 16">
              <a:extLst>
                <a:ext uri="{FF2B5EF4-FFF2-40B4-BE49-F238E27FC236}">
                  <a16:creationId xmlns:a16="http://schemas.microsoft.com/office/drawing/2014/main" xmlns="" id="{C5C13CA9-AD36-1008-4574-DA4CC3B6B510}"/>
                </a:ext>
              </a:extLst>
            </p:cNvPr>
            <p:cNvSpPr/>
            <p:nvPr/>
          </p:nvSpPr>
          <p:spPr>
            <a:xfrm>
              <a:off x="760183" y="1901920"/>
              <a:ext cx="2606767" cy="2656794"/>
            </a:xfrm>
            <a:prstGeom prst="roundRect">
              <a:avLst>
                <a:gd name="adj" fmla="val 4459"/>
              </a:avLst>
            </a:prstGeom>
            <a:solidFill>
              <a:schemeClr val="bg1"/>
            </a:solidFill>
            <a:ln w="9525"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</a:ln>
            <a:effectLst>
              <a:outerShdw blurRad="203200" dist="139700" dir="2700000" algn="tl" rotWithShape="0">
                <a:prstClr val="black">
                  <a:alpha val="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  <p:graphicFrame>
          <p:nvGraphicFramePr>
            <p:cNvPr id="7" name="对象 6">
              <a:extLst>
                <a:ext uri="{FF2B5EF4-FFF2-40B4-BE49-F238E27FC236}">
                  <a16:creationId xmlns:a16="http://schemas.microsoft.com/office/drawing/2014/main" xmlns="" id="{562AA8AF-9E0F-4A4E-5755-E4047C39C4A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1846482"/>
                </p:ext>
              </p:extLst>
            </p:nvPr>
          </p:nvGraphicFramePr>
          <p:xfrm>
            <a:off x="1040318" y="2170844"/>
            <a:ext cx="2046495" cy="18265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CS ChemDraw Drawing" r:id="rId3" imgW="1211377" imgH="1081818" progId="ChemDraw.Document.6.0">
                    <p:embed/>
                  </p:oleObj>
                </mc:Choice>
                <mc:Fallback>
                  <p:oleObj name="CS ChemDraw Drawing" r:id="rId3" imgW="1211377" imgH="1081818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40318" y="2170844"/>
                          <a:ext cx="2046495" cy="182655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7AD534AB-91A2-E07C-A38A-3B9280DA1794}"/>
                </a:ext>
              </a:extLst>
            </p:cNvPr>
            <p:cNvSpPr txBox="1"/>
            <p:nvPr/>
          </p:nvSpPr>
          <p:spPr>
            <a:xfrm>
              <a:off x="760181" y="4141832"/>
              <a:ext cx="1412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Hse</a:t>
              </a:r>
              <a:endParaRPr lang="zh-CN" alt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4394199" y="1401310"/>
            <a:ext cx="7366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0070C0"/>
                </a:solidFill>
                <a:effectLst/>
              </a:rPr>
              <a:t>parmchk2 -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i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Hse.prepin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-f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prepi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-o </a:t>
            </a:r>
            <a:r>
              <a:rPr lang="en-US" altLang="zh-CN" dirty="0" err="1" smtClean="0">
                <a:solidFill>
                  <a:srgbClr val="0070C0"/>
                </a:solidFill>
                <a:effectLst/>
              </a:rPr>
              <a:t>frcmod.Hse</a:t>
            </a:r>
            <a:r>
              <a:rPr lang="en-US" altLang="zh-CN" dirty="0" smtClean="0">
                <a:solidFill>
                  <a:srgbClr val="0070C0"/>
                </a:solidFill>
                <a:effectLst/>
              </a:rPr>
              <a:t> -a Y -p parm10.dat</a:t>
            </a:r>
            <a:endParaRPr lang="en-US" altLang="zh-CN" dirty="0" smtClean="0">
              <a:solidFill>
                <a:srgbClr val="0070C0"/>
              </a:solidFill>
              <a:effectLst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3337" y="2538157"/>
            <a:ext cx="4818063" cy="148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714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147</Words>
  <Application>Microsoft Office PowerPoint</Application>
  <PresentationFormat>宽屏</PresentationFormat>
  <Paragraphs>19</Paragraphs>
  <Slides>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 Unicode MS</vt:lpstr>
      <vt:lpstr>宋体</vt:lpstr>
      <vt:lpstr>微软雅黑</vt:lpstr>
      <vt:lpstr>Arial</vt:lpstr>
      <vt:lpstr>Calibri</vt:lpstr>
      <vt:lpstr>Calibri Light</vt:lpstr>
      <vt:lpstr>Wingdings</vt:lpstr>
      <vt:lpstr>Office 主题</vt:lpstr>
      <vt:lpstr>CS ChemDraw Drawing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lywu</dc:creator>
  <cp:lastModifiedBy>lywu</cp:lastModifiedBy>
  <cp:revision>5</cp:revision>
  <dcterms:created xsi:type="dcterms:W3CDTF">2024-04-23T06:04:10Z</dcterms:created>
  <dcterms:modified xsi:type="dcterms:W3CDTF">2024-04-23T06:24:01Z</dcterms:modified>
</cp:coreProperties>
</file>