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56" r:id="rId5"/>
    <p:sldId id="259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建芳" initials="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By </a:t>
            </a:r>
            <a:r>
              <a:rPr lang="zh-CN" altLang="en-US" dirty="0"/>
              <a:t>张建芳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3DC3-9644-4E84-9B37-CAF1363C64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79ED-EFD4-4FC8-AB0A-CECEBA296C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By </a:t>
            </a:r>
            <a:r>
              <a:rPr lang="zh-CN" altLang="en-US" dirty="0"/>
              <a:t>张建芳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3999" y="121920"/>
            <a:ext cx="576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蛋白质准备：结构初步处理</a:t>
            </a:r>
            <a:endParaRPr lang="zh-CN" altLang="en-US" sz="24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6756952" y="1154540"/>
            <a:ext cx="43301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若存在问题，则会弹出</a:t>
            </a:r>
            <a:r>
              <a:rPr lang="en-US" altLang="zh-CN" sz="2000" dirty="0"/>
              <a:t>Protein Preparation-problem</a:t>
            </a:r>
            <a:r>
              <a:rPr lang="zh-CN" altLang="en-US" sz="2000" dirty="0"/>
              <a:t>窗口，包括四个问题选项：原子类型（</a:t>
            </a:r>
            <a:r>
              <a:rPr lang="en-US" altLang="zh-CN" sz="2000" dirty="0"/>
              <a:t>Atom Types</a:t>
            </a:r>
            <a:r>
              <a:rPr lang="zh-CN" altLang="en-US" sz="2000" dirty="0"/>
              <a:t>）、侧链丢失信息（</a:t>
            </a:r>
            <a:r>
              <a:rPr lang="en-US" altLang="zh-CN" sz="2000" dirty="0"/>
              <a:t>Missing Atoms</a:t>
            </a:r>
            <a:r>
              <a:rPr lang="zh-CN" altLang="en-US" sz="2000" dirty="0"/>
              <a:t>）、原子位置冲突信息（</a:t>
            </a:r>
            <a:r>
              <a:rPr lang="en-US" altLang="zh-CN" sz="2000" dirty="0"/>
              <a:t>Overlapping Atoms</a:t>
            </a:r>
            <a:r>
              <a:rPr lang="zh-CN" altLang="en-US" sz="2000" dirty="0"/>
              <a:t>）、原子坐标改变（</a:t>
            </a:r>
            <a:r>
              <a:rPr lang="en-US" altLang="zh-CN" sz="2000" dirty="0"/>
              <a:t>Alternate Positions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r>
              <a:rPr lang="zh-CN" altLang="en-US" sz="2000" dirty="0"/>
              <a:t>若有侧链丢失信息问题可点击</a:t>
            </a:r>
            <a:r>
              <a:rPr lang="en-US" altLang="zh-CN" sz="2000" dirty="0"/>
              <a:t>Add Missing Side Chains</a:t>
            </a:r>
            <a:r>
              <a:rPr lang="zh-CN" altLang="en-US" sz="2000" dirty="0"/>
              <a:t>来添加丢失残基，然后点击</a:t>
            </a:r>
            <a:r>
              <a:rPr lang="en-US" altLang="zh-CN" sz="2000" dirty="0"/>
              <a:t>OK</a:t>
            </a:r>
            <a:r>
              <a:rPr lang="zh-CN" altLang="en-US" sz="2000" dirty="0"/>
              <a:t>即可。</a:t>
            </a:r>
            <a:endParaRPr lang="en-US" altLang="zh-CN" sz="2000" dirty="0"/>
          </a:p>
          <a:p>
            <a:r>
              <a:rPr lang="zh-CN" altLang="en-US" sz="2000" dirty="0"/>
              <a:t>若是发生问题的部分不在活性口袋周围，不改变也可。</a:t>
            </a:r>
            <a:endParaRPr lang="en-US" altLang="zh-CN" sz="2000" dirty="0"/>
          </a:p>
          <a:p>
            <a:r>
              <a:rPr lang="zh-CN" altLang="en-US" sz="2000" dirty="0"/>
              <a:t>另外，我们也可以点击</a:t>
            </a:r>
            <a:r>
              <a:rPr lang="en-US" altLang="zh-CN" sz="2000" dirty="0"/>
              <a:t>View Problem</a:t>
            </a:r>
            <a:r>
              <a:rPr lang="zh-CN" altLang="en-US" sz="2000" dirty="0"/>
              <a:t>来随时查看结构问题。</a:t>
            </a:r>
            <a:endParaRPr lang="zh-CN" altLang="en-US" sz="20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05598" y="583585"/>
            <a:ext cx="6132665" cy="5949786"/>
            <a:chOff x="505598" y="583585"/>
            <a:chExt cx="6132665" cy="5949786"/>
          </a:xfrm>
        </p:grpSpPr>
        <p:grpSp>
          <p:nvGrpSpPr>
            <p:cNvPr id="9" name="组合 8"/>
            <p:cNvGrpSpPr/>
            <p:nvPr/>
          </p:nvGrpSpPr>
          <p:grpSpPr>
            <a:xfrm>
              <a:off x="505598" y="583585"/>
              <a:ext cx="6132665" cy="5949786"/>
              <a:chOff x="424318" y="583585"/>
              <a:chExt cx="6132665" cy="5949786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684103" y="583585"/>
                <a:ext cx="4872880" cy="5949786"/>
                <a:chOff x="636932" y="707001"/>
                <a:chExt cx="4872880" cy="5949786"/>
              </a:xfrm>
            </p:grpSpPr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636932" y="707001"/>
                  <a:ext cx="4791655" cy="5949786"/>
                </a:xfrm>
                <a:prstGeom prst="rect">
                  <a:avLst/>
                </a:prstGeom>
              </p:spPr>
            </p:pic>
            <p:sp>
              <p:nvSpPr>
                <p:cNvPr id="13" name="文本框 12"/>
                <p:cNvSpPr txBox="1"/>
                <p:nvPr/>
              </p:nvSpPr>
              <p:spPr>
                <a:xfrm>
                  <a:off x="722630" y="2087051"/>
                  <a:ext cx="3067050" cy="69532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676275" y="4357892"/>
                  <a:ext cx="2867025" cy="39052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676275" y="5014912"/>
                  <a:ext cx="3495675" cy="39052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3834765" y="1957659"/>
                  <a:ext cx="1614087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>
                      <a:solidFill>
                        <a:srgbClr val="FF0000"/>
                      </a:solidFill>
                    </a:rPr>
                    <a:t>载入蛋白质分子，可输入</a:t>
                  </a:r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PDB ID</a:t>
                  </a:r>
                  <a:r>
                    <a:rPr lang="zh-CN" altLang="en-US" sz="1400" b="1" dirty="0">
                      <a:solidFill>
                        <a:srgbClr val="FF0000"/>
                      </a:solidFill>
                    </a:rPr>
                    <a:t>导入，也可</a:t>
                  </a:r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browse</a:t>
                  </a:r>
                  <a:r>
                    <a:rPr lang="zh-CN" altLang="en-US" sz="1400" b="1" dirty="0">
                      <a:solidFill>
                        <a:srgbClr val="FF0000"/>
                      </a:solidFill>
                    </a:rPr>
                    <a:t>本地导入</a:t>
                  </a:r>
                  <a:endParaRPr lang="zh-CN" alt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 flipH="1">
                  <a:off x="3670880" y="4242517"/>
                  <a:ext cx="13011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补全链或</a:t>
                  </a:r>
                  <a:r>
                    <a:rPr lang="en-US" altLang="zh-CN" sz="1600" b="1" dirty="0">
                      <a:solidFill>
                        <a:srgbClr val="FF0000"/>
                      </a:solidFill>
                    </a:rPr>
                    <a:t>loops</a:t>
                  </a:r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区</a:t>
                  </a:r>
                  <a:endParaRPr lang="zh-CN" altLang="en-US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4126505" y="4827292"/>
                  <a:ext cx="1383307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去水；除碳原子之外的原子进行</a:t>
                  </a:r>
                  <a:r>
                    <a:rPr lang="en-US" altLang="zh-CN" sz="1600" b="1" dirty="0" err="1">
                      <a:solidFill>
                        <a:srgbClr val="FF0000"/>
                      </a:solidFill>
                    </a:rPr>
                    <a:t>ph</a:t>
                  </a:r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值条件下的带电计算，一般是</a:t>
                  </a:r>
                  <a:r>
                    <a:rPr lang="en-US" altLang="zh-CN" sz="1600" b="1" dirty="0">
                      <a:solidFill>
                        <a:srgbClr val="FF0000"/>
                      </a:solidFill>
                    </a:rPr>
                    <a:t>7.4</a:t>
                  </a:r>
                  <a:endParaRPr lang="zh-CN" alt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424318" y="5488706"/>
                <a:ext cx="1239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设置好后点击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preprocess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" name="直接箭头连接符 10"/>
            <p:cNvCxnSpPr/>
            <p:nvPr/>
          </p:nvCxnSpPr>
          <p:spPr>
            <a:xfrm flipH="1">
              <a:off x="1595120" y="5405120"/>
              <a:ext cx="548640" cy="2235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0930345" y="6435634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250" y="142875"/>
            <a:ext cx="351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对接：</a:t>
            </a:r>
            <a:endParaRPr lang="zh-CN" altLang="en-US" sz="24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2542368" y="418945"/>
            <a:ext cx="6680543" cy="6020109"/>
            <a:chOff x="2755728" y="365679"/>
            <a:chExt cx="6680543" cy="60201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55728" y="365679"/>
              <a:ext cx="6680543" cy="602010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249880" y="1510968"/>
              <a:ext cx="1393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对接精读选择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761606" y="1890943"/>
              <a:ext cx="2530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配体取样，默认配体是柔性的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76187" y="3036232"/>
              <a:ext cx="2947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允许偏斜对这些键的扭转采样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930345" y="6435634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250" y="142875"/>
            <a:ext cx="351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对接：</a:t>
            </a:r>
            <a:endParaRPr lang="zh-CN" altLang="en-US" sz="2400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1173816" y="418945"/>
            <a:ext cx="9960307" cy="6020109"/>
            <a:chOff x="1173816" y="418945"/>
            <a:chExt cx="9960307" cy="6020109"/>
          </a:xfrm>
        </p:grpSpPr>
        <p:grpSp>
          <p:nvGrpSpPr>
            <p:cNvPr id="12" name="组合 11"/>
            <p:cNvGrpSpPr/>
            <p:nvPr/>
          </p:nvGrpSpPr>
          <p:grpSpPr>
            <a:xfrm>
              <a:off x="1173816" y="418945"/>
              <a:ext cx="6680543" cy="6020109"/>
              <a:chOff x="2755728" y="373707"/>
              <a:chExt cx="6680543" cy="6020109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755728" y="373707"/>
                <a:ext cx="6680543" cy="6020109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3467931" y="1535838"/>
                <a:ext cx="20362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设置对接结果输出格式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699463" y="2441359"/>
                <a:ext cx="2343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设置每个配体输出文件数量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52872" y="2657170"/>
                <a:ext cx="3636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对接后的文件进行能量最小化，默认勾选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233385" y="3528323"/>
                <a:ext cx="42028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可以分别查看配体和每个氨基酸残基的相互作用，可以看每个氨基酸对打分贡献率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5855" y="2362309"/>
              <a:ext cx="3458268" cy="3268363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/>
            <p:nvPr/>
          </p:nvCxnSpPr>
          <p:spPr>
            <a:xfrm flipV="1">
              <a:off x="6693408" y="5308033"/>
              <a:ext cx="1089152" cy="6812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10930345" y="6435634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537338" y="383452"/>
            <a:ext cx="7703941" cy="5621794"/>
            <a:chOff x="2537338" y="383452"/>
            <a:chExt cx="7703941" cy="562179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37338" y="383452"/>
              <a:ext cx="7703941" cy="562179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902960" y="1137920"/>
              <a:ext cx="111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FF00"/>
                  </a:solidFill>
                </a:rPr>
                <a:t>非共价键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335520" y="2103120"/>
              <a:ext cx="96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FF00"/>
                  </a:solidFill>
                </a:rPr>
                <a:t>卤键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267200" y="2875280"/>
              <a:ext cx="853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FFF00"/>
                  </a:solidFill>
                </a:rPr>
                <a:t>盐桥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264400" y="2875280"/>
              <a:ext cx="1666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FF00"/>
                  </a:solidFill>
                </a:rPr>
                <a:t>芳香环的氢键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0930345" y="6435634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3999" y="121920"/>
            <a:ext cx="371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蛋白质准备：结构优化</a:t>
            </a:r>
            <a:endParaRPr lang="zh-CN" altLang="en-US" sz="2400" b="1" dirty="0"/>
          </a:p>
        </p:txBody>
      </p:sp>
      <p:grpSp>
        <p:nvGrpSpPr>
          <p:cNvPr id="26" name="组合 25"/>
          <p:cNvGrpSpPr/>
          <p:nvPr/>
        </p:nvGrpSpPr>
        <p:grpSpPr>
          <a:xfrm>
            <a:off x="2890836" y="121920"/>
            <a:ext cx="5910264" cy="6619875"/>
            <a:chOff x="3062286" y="116205"/>
            <a:chExt cx="5910264" cy="661987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b="4150"/>
            <a:stretch>
              <a:fillRect/>
            </a:stretch>
          </p:blipFill>
          <p:spPr>
            <a:xfrm>
              <a:off x="3559109" y="116205"/>
              <a:ext cx="5407155" cy="6619875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3062286" y="1600200"/>
              <a:ext cx="5910264" cy="3725823"/>
              <a:chOff x="3062286" y="1600200"/>
              <a:chExt cx="5910264" cy="3725823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629275" y="1600200"/>
                <a:ext cx="33432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采集水分子的取向，优化水分子的取向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5305423" y="1858566"/>
                <a:ext cx="19145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使用晶体对称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6400800" y="2061864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对氢能量最小化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486525" y="2302312"/>
                <a:ext cx="23907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在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PH</a:t>
                </a:r>
                <a:r>
                  <a:rPr lang="zh-CN" altLang="en-US" sz="1400" b="1" dirty="0">
                    <a:solidFill>
                      <a:srgbClr val="FF0000"/>
                    </a:solidFill>
                  </a:rPr>
                  <a:t>为多少度环境下加氢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7842314" y="3444864"/>
                <a:ext cx="11239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移除周围形成少于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3</a:t>
                </a:r>
                <a:r>
                  <a:rPr lang="zh-CN" altLang="en-US" sz="1400" b="1" dirty="0">
                    <a:solidFill>
                      <a:srgbClr val="FF0000"/>
                    </a:solidFill>
                  </a:rPr>
                  <a:t>个氢键的水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629275" y="4772025"/>
                <a:ext cx="2143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选择力场进行能量最小化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062286" y="2706047"/>
                <a:ext cx="9810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70C0"/>
                    </a:solidFill>
                  </a:rPr>
                  <a:t>第一步</a:t>
                </a:r>
                <a:endParaRPr lang="zh-CN" altLang="en-US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071779" y="4925913"/>
                <a:ext cx="9620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70C0"/>
                    </a:solidFill>
                  </a:rPr>
                  <a:t>第二步</a:t>
                </a:r>
                <a:endParaRPr lang="zh-CN" altLang="en-US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062286" y="3579372"/>
                <a:ext cx="9810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070C0"/>
                    </a:solidFill>
                  </a:rPr>
                  <a:t>第三步</a:t>
                </a:r>
                <a:endParaRPr lang="zh-CN" altLang="en-US" sz="20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10930345" y="6435634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1925" y="77947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配体准备：</a:t>
            </a:r>
            <a:endParaRPr lang="zh-CN" altLang="en-US" sz="2400" b="1" dirty="0"/>
          </a:p>
        </p:txBody>
      </p:sp>
      <p:sp>
        <p:nvSpPr>
          <p:cNvPr id="55" name="文本框 54"/>
          <p:cNvSpPr txBox="1"/>
          <p:nvPr/>
        </p:nvSpPr>
        <p:spPr>
          <a:xfrm>
            <a:off x="6103534" y="5575101"/>
            <a:ext cx="177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定义输出文件结构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0" y="189638"/>
            <a:ext cx="12108889" cy="6478723"/>
            <a:chOff x="102770" y="181668"/>
            <a:chExt cx="12108889" cy="6478723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32832" y="181668"/>
              <a:ext cx="5096014" cy="6478723"/>
            </a:xfrm>
            <a:prstGeom prst="rect">
              <a:avLst/>
            </a:prstGeom>
          </p:spPr>
        </p:pic>
        <p:cxnSp>
          <p:nvCxnSpPr>
            <p:cNvPr id="8" name="直接箭头连接符 7"/>
            <p:cNvCxnSpPr/>
            <p:nvPr/>
          </p:nvCxnSpPr>
          <p:spPr>
            <a:xfrm>
              <a:off x="7516632" y="885825"/>
              <a:ext cx="136859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8780456" y="181668"/>
              <a:ext cx="343120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控制输入结构：可以通过选择一个小分子的结构文件来确认输入结构。可以</a:t>
              </a:r>
              <a:r>
                <a:rPr lang="en-US" altLang="zh-CN" sz="1600" b="1" dirty="0"/>
                <a:t>browse</a:t>
              </a:r>
              <a:r>
                <a:rPr lang="zh-CN" altLang="en-US" sz="1600" b="1" dirty="0"/>
                <a:t>找保存路径；也可选择</a:t>
              </a:r>
              <a:r>
                <a:rPr lang="en-US" altLang="zh-CN" sz="1600" b="1" dirty="0"/>
                <a:t>workspace</a:t>
              </a:r>
              <a:r>
                <a:rPr lang="zh-CN" altLang="en-US" sz="1600" b="1" dirty="0"/>
                <a:t>当前显示的结构，但只准备当前显示的结构；结构多时可选择</a:t>
              </a:r>
              <a:r>
                <a:rPr lang="en-US" altLang="zh-CN" sz="1600" b="1" dirty="0"/>
                <a:t>project table</a:t>
              </a:r>
              <a:r>
                <a:rPr lang="zh-CN" altLang="en-US" sz="1600" b="1" dirty="0"/>
                <a:t>，可以从左侧面板选择多个小分子，或选择一个</a:t>
              </a:r>
              <a:r>
                <a:rPr lang="en-US" altLang="zh-CN" sz="1600" b="1" dirty="0"/>
                <a:t>group</a:t>
              </a:r>
              <a:r>
                <a:rPr lang="zh-CN" altLang="en-US" sz="1600" b="1" dirty="0"/>
                <a:t>。</a:t>
              </a:r>
              <a:endParaRPr lang="zh-CN" altLang="en-US" sz="1600" b="1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2770" y="736284"/>
              <a:ext cx="3489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设置筛选条件：可以自定义筛选小分子的条件，可以</a:t>
              </a:r>
              <a:r>
                <a:rPr lang="en-US" altLang="zh-CN" sz="1600" b="1" dirty="0"/>
                <a:t>browse</a:t>
              </a:r>
              <a:r>
                <a:rPr lang="zh-CN" altLang="en-US" sz="1600" b="1" dirty="0"/>
                <a:t>加载进来一个之前定义好的筛选条件的文件；或</a:t>
              </a:r>
              <a:r>
                <a:rPr lang="en-US" altLang="zh-CN" sz="1600" b="1" dirty="0"/>
                <a:t>create</a:t>
              </a:r>
              <a:r>
                <a:rPr lang="zh-CN" altLang="en-US" sz="1600" b="1" dirty="0"/>
                <a:t>设置筛选条件。</a:t>
              </a:r>
              <a:endParaRPr lang="zh-CN" altLang="en-US" sz="1600" b="1" dirty="0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65" y="1935995"/>
              <a:ext cx="3292125" cy="3286029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5607360" y="156278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选择力场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519338" y="1766718"/>
              <a:ext cx="1943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设置离子化状态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715472" y="2240017"/>
              <a:ext cx="775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中和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960373" y="2527561"/>
              <a:ext cx="3286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生成给定</a:t>
              </a:r>
              <a:r>
                <a:rPr lang="en-US" altLang="zh-CN" sz="1400" b="1" dirty="0" err="1">
                  <a:solidFill>
                    <a:srgbClr val="FF0000"/>
                  </a:solidFill>
                </a:rPr>
                <a:t>ph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范围内的离子化状态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223911" y="3116848"/>
              <a:ext cx="956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更准确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740909" y="2802118"/>
              <a:ext cx="4229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受体是金属蛋白，对接口袋有金属离子时选用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16632" y="3069323"/>
              <a:ext cx="35704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输入文件包含在输出文件里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148953" y="3196491"/>
              <a:ext cx="2623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排除输入文件里的其他离子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01215" y="3334554"/>
              <a:ext cx="5968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生成互变异构体：最多生成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8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个，酮烯醇、硫氮互变异构、组氨酸互变、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DNA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碱基互变异构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664941" y="3567064"/>
              <a:ext cx="1037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立体异构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853847" y="4433112"/>
              <a:ext cx="2131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从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3D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结构确定手性信息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>
            <a:xfrm flipV="1">
              <a:off x="7305675" y="5575101"/>
              <a:ext cx="1579556" cy="58757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8281" y="4477073"/>
              <a:ext cx="2131828" cy="1805276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11006413" y="4467883"/>
              <a:ext cx="109899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/>
                <a:t>设置核数和要分成多少个子任务</a:t>
              </a:r>
              <a:r>
                <a:rPr lang="en-US" altLang="zh-CN" sz="1600" b="1" dirty="0"/>
                <a:t>-run</a:t>
              </a:r>
              <a:r>
                <a:rPr lang="zh-CN" altLang="en-US" sz="1600" b="1" dirty="0"/>
                <a:t>。</a:t>
              </a:r>
              <a:endParaRPr lang="en-US" altLang="zh-CN" sz="1600" b="1" dirty="0"/>
            </a:p>
            <a:p>
              <a:r>
                <a:rPr lang="zh-CN" altLang="en-US" sz="1600" b="1" dirty="0"/>
                <a:t>最终得到*</a:t>
              </a:r>
              <a:r>
                <a:rPr lang="en-US" altLang="zh-CN" sz="1600" b="1" dirty="0"/>
                <a:t>.</a:t>
              </a:r>
              <a:r>
                <a:rPr lang="en-US" altLang="zh-CN" sz="1600" b="1" dirty="0" err="1"/>
                <a:t>maegz</a:t>
              </a:r>
              <a:r>
                <a:rPr lang="zh-CN" altLang="en-US" sz="1600" b="1" dirty="0"/>
                <a:t>配体文件。</a:t>
              </a:r>
              <a:endParaRPr lang="zh-CN" altLang="en-US" sz="1600" b="1" dirty="0"/>
            </a:p>
          </p:txBody>
        </p:sp>
      </p:grpSp>
      <p:cxnSp>
        <p:nvCxnSpPr>
          <p:cNvPr id="65" name="直接箭头连接符 64"/>
          <p:cNvCxnSpPr/>
          <p:nvPr/>
        </p:nvCxnSpPr>
        <p:spPr>
          <a:xfrm flipH="1">
            <a:off x="3260582" y="1457325"/>
            <a:ext cx="457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638139" y="3957672"/>
            <a:ext cx="292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保留输入文件指定的立体化学信息，运算中不做改变，</a:t>
            </a:r>
            <a:r>
              <a:rPr lang="en-US" altLang="zh-CN" sz="1400" b="1" dirty="0">
                <a:solidFill>
                  <a:srgbClr val="FF0000"/>
                </a:solidFill>
              </a:rPr>
              <a:t>2D </a:t>
            </a:r>
            <a:r>
              <a:rPr lang="zh-CN" altLang="en-US" sz="1400" b="1" dirty="0">
                <a:solidFill>
                  <a:srgbClr val="FF0000"/>
                </a:solidFill>
              </a:rPr>
              <a:t>结构选它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930345" y="6435634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250" y="142875"/>
            <a:ext cx="351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生成对接盒子：</a:t>
            </a:r>
            <a:endParaRPr lang="zh-CN" altLang="en-US" sz="2400" b="1" dirty="0"/>
          </a:p>
        </p:txBody>
      </p:sp>
      <p:grpSp>
        <p:nvGrpSpPr>
          <p:cNvPr id="17" name="组合 16"/>
          <p:cNvGrpSpPr/>
          <p:nvPr/>
        </p:nvGrpSpPr>
        <p:grpSpPr>
          <a:xfrm>
            <a:off x="95250" y="714257"/>
            <a:ext cx="10829665" cy="5730388"/>
            <a:chOff x="95250" y="714257"/>
            <a:chExt cx="10829665" cy="573038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80991" y="714257"/>
              <a:ext cx="8372733" cy="573038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705225" y="1598711"/>
              <a:ext cx="337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定义受体，显示的结构是复合物时需要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077075" y="2390775"/>
              <a:ext cx="2390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选择配体，使生成的对接盒子中不包含配体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667250" y="2790942"/>
              <a:ext cx="165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范德华半径的缩放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5250" y="2936910"/>
              <a:ext cx="23717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/>
                <a:t>通过缩放范德华半径来考虑蛋白的柔性，若蛋白结合口袋较小，和天然配体的结合严丝合缝，可通过减小缩放因子尝试。改变缩放比例会改变最终打分。一般默认。</a:t>
              </a:r>
              <a:endParaRPr lang="zh-CN" altLang="en-US" sz="1600" b="1" dirty="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>
              <a:off x="2209800" y="4114800"/>
              <a:ext cx="5715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7267575" y="3745468"/>
              <a:ext cx="36573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局部电荷：为了确保只有非极性原子的范德华半径被缩放，因为极性原子的范德华半径缩放会降低受体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-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配体氢键计算的准确度。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81475" y="5173564"/>
              <a:ext cx="2009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可逐个定义每个原子想要缩放的参数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562475" y="4330243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用输入文件的局部电荷设置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5250" y="998546"/>
            <a:ext cx="208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FF"/>
                </a:solidFill>
              </a:rPr>
              <a:t>一般只需设置</a:t>
            </a:r>
            <a:r>
              <a:rPr lang="en-US" altLang="zh-CN" dirty="0">
                <a:solidFill>
                  <a:srgbClr val="FF00FF"/>
                </a:solidFill>
              </a:rPr>
              <a:t>receptor</a:t>
            </a:r>
            <a:r>
              <a:rPr lang="zh-CN" altLang="en-US" dirty="0">
                <a:solidFill>
                  <a:srgbClr val="FF00FF"/>
                </a:solidFill>
              </a:rPr>
              <a:t>和</a:t>
            </a:r>
            <a:r>
              <a:rPr lang="en-US" altLang="zh-CN" dirty="0">
                <a:solidFill>
                  <a:srgbClr val="FF00FF"/>
                </a:solidFill>
              </a:rPr>
              <a:t>site</a:t>
            </a:r>
            <a:r>
              <a:rPr lang="zh-CN" altLang="en-US" dirty="0">
                <a:solidFill>
                  <a:srgbClr val="FF00FF"/>
                </a:solidFill>
              </a:rPr>
              <a:t>，用默认就可以。设置完成后</a:t>
            </a:r>
            <a:r>
              <a:rPr lang="en-US" altLang="zh-CN" dirty="0">
                <a:solidFill>
                  <a:srgbClr val="FF00FF"/>
                </a:solidFill>
              </a:rPr>
              <a:t>run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30345" y="6453052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250" y="14287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生成对接盒子：有配体存在</a:t>
            </a:r>
            <a:endParaRPr lang="zh-CN" altLang="en-US" sz="2400" b="1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743200" y="4010025"/>
            <a:ext cx="7905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2220924" y="653457"/>
            <a:ext cx="8410575" cy="6204543"/>
            <a:chOff x="1125549" y="604540"/>
            <a:chExt cx="8410575" cy="620454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25549" y="604540"/>
              <a:ext cx="7380276" cy="50511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534023" y="2142946"/>
              <a:ext cx="3295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对接盒子按照配体的大小自动生成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775" y="3879711"/>
              <a:ext cx="4438650" cy="2929372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7897824" y="4847386"/>
              <a:ext cx="1638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设置对接过程中配体分子的中心位置。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930345" y="6435634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250" y="14287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生成对接盒子：无配体，可通过选择活性位点的氨基酸残基</a:t>
            </a:r>
            <a:endParaRPr lang="zh-CN" altLang="en-US" sz="2400" b="1" dirty="0"/>
          </a:p>
        </p:txBody>
      </p:sp>
      <p:grpSp>
        <p:nvGrpSpPr>
          <p:cNvPr id="30" name="组合 29"/>
          <p:cNvGrpSpPr/>
          <p:nvPr/>
        </p:nvGrpSpPr>
        <p:grpSpPr>
          <a:xfrm>
            <a:off x="885629" y="833140"/>
            <a:ext cx="10420741" cy="5748752"/>
            <a:chOff x="1390135" y="604540"/>
            <a:chExt cx="10420741" cy="5748752"/>
          </a:xfrm>
        </p:grpSpPr>
        <p:grpSp>
          <p:nvGrpSpPr>
            <p:cNvPr id="26" name="组合 25"/>
            <p:cNvGrpSpPr/>
            <p:nvPr/>
          </p:nvGrpSpPr>
          <p:grpSpPr>
            <a:xfrm>
              <a:off x="1488903" y="604540"/>
              <a:ext cx="10321973" cy="5748752"/>
              <a:chOff x="755478" y="714257"/>
              <a:chExt cx="10321973" cy="574875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55478" y="714257"/>
                <a:ext cx="7407447" cy="5069736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4567237" y="2551211"/>
                <a:ext cx="28479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rgbClr val="FF0000"/>
                    </a:solidFill>
                  </a:rPr>
                  <a:t>通过选择小分子生成对接盒子</a:t>
                </a:r>
                <a:endParaRPr lang="zh-CN" altLang="en-US" sz="1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64190" y="799982"/>
                <a:ext cx="3813261" cy="2629018"/>
              </a:xfrm>
              <a:prstGeom prst="rect">
                <a:avLst/>
              </a:prstGeom>
            </p:spPr>
          </p:pic>
          <p:cxnSp>
            <p:nvCxnSpPr>
              <p:cNvPr id="18" name="直接箭头连接符 17"/>
              <p:cNvCxnSpPr/>
              <p:nvPr/>
            </p:nvCxnSpPr>
            <p:spPr>
              <a:xfrm flipV="1">
                <a:off x="4703657" y="2357258"/>
                <a:ext cx="2424113" cy="23812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8078" y="3561352"/>
                <a:ext cx="4739373" cy="2901657"/>
              </a:xfrm>
              <a:prstGeom prst="rect">
                <a:avLst/>
              </a:prstGeom>
            </p:spPr>
          </p:pic>
          <p:cxnSp>
            <p:nvCxnSpPr>
              <p:cNvPr id="22" name="直接箭头连接符 21"/>
              <p:cNvCxnSpPr/>
              <p:nvPr/>
            </p:nvCxnSpPr>
            <p:spPr>
              <a:xfrm>
                <a:off x="8505825" y="3095836"/>
                <a:ext cx="0" cy="61891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文本框 26"/>
            <p:cNvSpPr txBox="1"/>
            <p:nvPr/>
          </p:nvSpPr>
          <p:spPr>
            <a:xfrm>
              <a:off x="1488903" y="2595382"/>
              <a:ext cx="666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通过坐标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90135" y="3319283"/>
              <a:ext cx="758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调节盒子大小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374482" y="6488668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250" y="142875"/>
            <a:ext cx="4822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生成对接盒子：设置约束条件</a:t>
            </a:r>
            <a:endParaRPr lang="zh-CN" altLang="en-US" sz="24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-648070" y="825623"/>
            <a:ext cx="3329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基于实验数据、结构分析，认为一些相互作用对受体</a:t>
            </a:r>
            <a:r>
              <a:rPr lang="en-US" altLang="zh-CN" dirty="0"/>
              <a:t>-</a:t>
            </a:r>
            <a:r>
              <a:rPr lang="zh-CN" altLang="en-US" dirty="0"/>
              <a:t>配体相互作用很重要。把这些相互作用设为约束条件，在对接运算早期就排除不符合条件的相互作用。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50560" y="2414726"/>
            <a:ext cx="2686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位置约束：在对接过程中，筛选出来配体小分子都会含有选择的基团或原子，并且结合位置与选择的一样。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7135" y="1155763"/>
            <a:ext cx="5346975" cy="473734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810" y="1679552"/>
            <a:ext cx="3857330" cy="3594330"/>
          </a:xfrm>
          <a:prstGeom prst="rect">
            <a:avLst/>
          </a:prstGeom>
        </p:spPr>
      </p:pic>
      <p:cxnSp>
        <p:nvCxnSpPr>
          <p:cNvPr id="22" name="直接箭头连接符 21"/>
          <p:cNvCxnSpPr/>
          <p:nvPr/>
        </p:nvCxnSpPr>
        <p:spPr>
          <a:xfrm flipV="1">
            <a:off x="7563775" y="3808520"/>
            <a:ext cx="620335" cy="1065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470986" y="1029810"/>
            <a:ext cx="111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氢键和金属离子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41507" y="1199290"/>
            <a:ext cx="121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金属配位键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2579512" y="2122748"/>
            <a:ext cx="550417" cy="3994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4820575" y="1537844"/>
            <a:ext cx="0" cy="459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6304625" y="1537844"/>
            <a:ext cx="0" cy="3947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97150" y="3915052"/>
            <a:ext cx="208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FF"/>
                </a:solidFill>
              </a:rPr>
              <a:t>一般只需设置</a:t>
            </a:r>
            <a:r>
              <a:rPr lang="en-US" altLang="zh-CN" dirty="0">
                <a:solidFill>
                  <a:srgbClr val="FF00FF"/>
                </a:solidFill>
              </a:rPr>
              <a:t>receptor</a:t>
            </a:r>
            <a:r>
              <a:rPr lang="zh-CN" altLang="en-US" dirty="0">
                <a:solidFill>
                  <a:srgbClr val="FF00FF"/>
                </a:solidFill>
              </a:rPr>
              <a:t>和</a:t>
            </a:r>
            <a:r>
              <a:rPr lang="en-US" altLang="zh-CN" dirty="0">
                <a:solidFill>
                  <a:srgbClr val="FF00FF"/>
                </a:solidFill>
              </a:rPr>
              <a:t>site</a:t>
            </a:r>
            <a:r>
              <a:rPr lang="zh-CN" altLang="en-US" dirty="0">
                <a:solidFill>
                  <a:srgbClr val="FF00FF"/>
                </a:solidFill>
              </a:rPr>
              <a:t>，用默认就可以。设置完成后</a:t>
            </a:r>
            <a:r>
              <a:rPr lang="en-US" altLang="zh-CN" dirty="0">
                <a:solidFill>
                  <a:srgbClr val="FF00FF"/>
                </a:solidFill>
              </a:rPr>
              <a:t>run</a:t>
            </a:r>
            <a:endParaRPr lang="zh-CN" altLang="en-US" dirty="0">
              <a:solidFill>
                <a:srgbClr val="FF00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30345" y="6435634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607" y="829508"/>
            <a:ext cx="5346975" cy="473734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09709" y="1047565"/>
            <a:ext cx="1722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可旋转键选择，若设置对接过程中就不可更改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815526" y="1047565"/>
            <a:ext cx="1917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对接时排除在外的范围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930345" y="6444343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250" y="142875"/>
            <a:ext cx="351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对接：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581057" y="2254928"/>
            <a:ext cx="6098128" cy="692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245531" y="294633"/>
            <a:ext cx="7055821" cy="6268734"/>
            <a:chOff x="1245531" y="294633"/>
            <a:chExt cx="7055821" cy="62687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45531" y="294633"/>
              <a:ext cx="6956443" cy="626873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389355" y="585582"/>
              <a:ext cx="6613864" cy="5592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351666" y="1127356"/>
              <a:ext cx="1949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导入受体格点文件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79868" y="2614311"/>
              <a:ext cx="1216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配体文件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140416" y="3006618"/>
              <a:ext cx="3166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用输入文件中生成的局部电荷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70443" y="3229808"/>
              <a:ext cx="2132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限制配体原子数和可旋转键数目，一般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300,50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329126" y="3852909"/>
              <a:ext cx="2050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配体范德华半径的缩放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390682" y="605398"/>
            <a:ext cx="3343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 定义对接要用的受体和配体，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setting</a:t>
            </a:r>
            <a:r>
              <a:rPr lang="zh-CN" altLang="en-US" dirty="0"/>
              <a:t>里设置对接的准确性和采样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、设置输出文件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0930345" y="6435634"/>
            <a:ext cx="10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ZJF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1687</Words>
  <Application>WPS 演示</Application>
  <PresentationFormat>宽屏</PresentationFormat>
  <Paragraphs>184</Paragraphs>
  <Slides>12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建芳</dc:creator>
  <cp:lastModifiedBy>Taro</cp:lastModifiedBy>
  <cp:revision>76</cp:revision>
  <dcterms:created xsi:type="dcterms:W3CDTF">2022-03-01T05:26:00Z</dcterms:created>
  <dcterms:modified xsi:type="dcterms:W3CDTF">2024-01-31T08:02:58Z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E186C176F4DE4B65B075AA0500CFDD7E_13</vt:lpwstr>
  </property>
  <property fmtid="{D5CDD505-2E9C-101B-9397-08002B2CF9AE}" pid="3" name="KSOProductBuildVer">
    <vt:lpwstr>2052-12.1.0.16250</vt:lpwstr>
  </property>
</Properties>
</file>