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6133" r:id="rId2"/>
    <p:sldId id="6134" r:id="rId3"/>
    <p:sldId id="258" r:id="rId4"/>
    <p:sldId id="6137" r:id="rId5"/>
    <p:sldId id="652" r:id="rId6"/>
    <p:sldId id="6135" r:id="rId7"/>
    <p:sldId id="6136"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F3简介（讲课用，非真实本地配置命名）" id="{63F28BAB-E55D-4E3E-A000-578F7402D50D}">
          <p14:sldIdLst>
            <p14:sldId id="6133"/>
            <p14:sldId id="6134"/>
            <p14:sldId id="258"/>
            <p14:sldId id="6137"/>
            <p14:sldId id="652"/>
          </p14:sldIdLst>
        </p14:section>
        <p14:section name="Zhu-lab本地使用方法" id="{CC8E7F7A-DA46-44BB-A904-B4FA06485D3F}">
          <p14:sldIdLst>
            <p14:sldId id="6135"/>
            <p14:sldId id="61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90" autoAdjust="0"/>
    <p:restoredTop sz="81826" autoAdjust="0"/>
  </p:normalViewPr>
  <p:slideViewPr>
    <p:cSldViewPr snapToGrid="0">
      <p:cViewPr varScale="1">
        <p:scale>
          <a:sx n="68" d="100"/>
          <a:sy n="68"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94760-D8BC-4864-BA0B-513DBF11DE9C}" type="datetimeFigureOut">
              <a:rPr lang="zh-CN" altLang="en-US" smtClean="0"/>
              <a:t>2025/1/8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D4028-8415-4813-B459-162E4FEEA424}" type="slidenum">
              <a:rPr lang="zh-CN" altLang="en-US" smtClean="0"/>
              <a:t>‹#›</a:t>
            </a:fld>
            <a:endParaRPr lang="zh-CN" altLang="en-US"/>
          </a:p>
        </p:txBody>
      </p:sp>
    </p:spTree>
    <p:extLst>
      <p:ext uri="{BB962C8B-B14F-4D97-AF65-F5344CB8AC3E}">
        <p14:creationId xmlns:p14="http://schemas.microsoft.com/office/powerpoint/2010/main" val="266804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lang="en-US" altLang="zh-CN" dirty="0"/>
              <a:t>Alphafold3</a:t>
            </a:r>
            <a:r>
              <a:rPr lang="zh-CN" altLang="en-US" dirty="0"/>
              <a:t>的新模型建立在</a:t>
            </a:r>
            <a:r>
              <a:rPr lang="en-US" altLang="zh-CN" dirty="0"/>
              <a:t>AlphaFold2</a:t>
            </a:r>
            <a:r>
              <a:rPr lang="zh-CN" altLang="en-US" dirty="0"/>
              <a:t>的基础上，它不仅可以用于预测蛋白的三维结构，而且能够预测所有生命分子的结构和相互作用，甚至包括了</a:t>
            </a:r>
            <a:r>
              <a:rPr lang="en-US" altLang="zh-CN" dirty="0"/>
              <a:t>DNA</a:t>
            </a:r>
            <a:r>
              <a:rPr lang="zh-CN" altLang="en-US" dirty="0"/>
              <a:t>、</a:t>
            </a:r>
            <a:r>
              <a:rPr lang="en-US" altLang="zh-CN" dirty="0"/>
              <a:t>RNA</a:t>
            </a:r>
            <a:r>
              <a:rPr lang="zh-CN" altLang="en-US" dirty="0"/>
              <a:t>以及小分子等其他类型的生物分子的相互作用。</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过去，</a:t>
            </a:r>
            <a:r>
              <a:rPr lang="en-US" altLang="zh-CN" sz="1200" kern="100" dirty="0" err="1">
                <a:effectLst/>
                <a:latin typeface="Times New Roman" panose="02020603050405020304" pitchFamily="18" charset="0"/>
                <a:ea typeface="宋体" panose="02010600030101010101" pitchFamily="2" charset="-122"/>
                <a:cs typeface="Times New Roman" panose="02020603050405020304" pitchFamily="18" charset="0"/>
              </a:rPr>
              <a:t>AlphaFold</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 2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在蛋白质结构预测方面直接「血虐」其他算法。其核心架构可归结为 </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个关键部分，如下图所示：第一部分，蓝色框内的 </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MSA &amp; Template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模块，其功能在于搜集并整合多序列比对 </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(MSA)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及模版结构信息作为模型的输入数据。第二部分，绿色框内的 </a:t>
            </a:r>
            <a:r>
              <a:rPr lang="en-US" altLang="zh-CN" sz="1200" kern="100" dirty="0" err="1">
                <a:effectLst/>
                <a:latin typeface="Times New Roman" panose="02020603050405020304" pitchFamily="18" charset="0"/>
                <a:ea typeface="宋体" panose="02010600030101010101" pitchFamily="2" charset="-122"/>
                <a:cs typeface="Times New Roman" panose="02020603050405020304" pitchFamily="18" charset="0"/>
              </a:rPr>
              <a:t>Evoformer</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模块，其功能在于理解多序列组织中的共进化信息，通过提炼并处理收集到的信息，将其传递给第三部分紫色框内的 </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Structure Module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模块。以深度学习视角来看，</a:t>
            </a:r>
            <a:r>
              <a:rPr lang="en-US" altLang="zh-CN" sz="1200" kern="100" dirty="0" err="1">
                <a:effectLst/>
                <a:latin typeface="Times New Roman" panose="02020603050405020304" pitchFamily="18" charset="0"/>
                <a:ea typeface="宋体" panose="02010600030101010101" pitchFamily="2" charset="-122"/>
                <a:cs typeface="Times New Roman" panose="02020603050405020304" pitchFamily="18" charset="0"/>
              </a:rPr>
              <a:t>Evoformer</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扮演了编码器的角色，而 </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Structure Module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则相当于解码器，从这方面来说，</a:t>
            </a:r>
            <a:r>
              <a:rPr lang="en-US" altLang="zh-CN" sz="1200" kern="100" dirty="0" err="1">
                <a:effectLst/>
                <a:latin typeface="Times New Roman" panose="02020603050405020304" pitchFamily="18" charset="0"/>
                <a:ea typeface="宋体" panose="02010600030101010101" pitchFamily="2" charset="-122"/>
                <a:cs typeface="Times New Roman" panose="02020603050405020304" pitchFamily="18" charset="0"/>
              </a:rPr>
              <a:t>AlphaFold</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 2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之所以备受赞誉，很大程度上归功于其端到端的优化能力，即直接从序列输入映射到结构输出。</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外界普遍认为 </a:t>
            </a:r>
            <a:r>
              <a:rPr lang="en-US" altLang="zh-CN" sz="1200" kern="100" dirty="0" err="1">
                <a:effectLst/>
                <a:latin typeface="Times New Roman" panose="02020603050405020304" pitchFamily="18" charset="0"/>
                <a:ea typeface="宋体" panose="02010600030101010101" pitchFamily="2" charset="-122"/>
                <a:cs typeface="Times New Roman" panose="02020603050405020304" pitchFamily="18" charset="0"/>
              </a:rPr>
              <a:t>AlphaFold</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 3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的模型架构变化并没有想象中那么大，其模型框架也是由 </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个关键部分组成，每部分和 </a:t>
            </a:r>
            <a:r>
              <a:rPr lang="en-US" altLang="zh-CN" sz="1200" kern="100" dirty="0" err="1">
                <a:effectLst/>
                <a:latin typeface="Times New Roman" panose="02020603050405020304" pitchFamily="18" charset="0"/>
                <a:ea typeface="宋体" panose="02010600030101010101" pitchFamily="2" charset="-122"/>
                <a:cs typeface="Times New Roman" panose="02020603050405020304" pitchFamily="18" charset="0"/>
              </a:rPr>
              <a:t>AlphaFold</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 2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的对比如下：</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第一部分的同源序列和模板搜索基本类似，但</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AF3</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新增了构象生成环节（为每个氨基酸或小分子结构提供多构象集参考）；</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第二部分</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AF3</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使用</a:t>
            </a:r>
            <a:r>
              <a:rPr lang="en-US" altLang="zh-CN" sz="1200" kern="100" dirty="0" err="1">
                <a:effectLst/>
                <a:latin typeface="Times New Roman" panose="02020603050405020304" pitchFamily="18" charset="0"/>
                <a:ea typeface="宋体" panose="02010600030101010101" pitchFamily="2" charset="-122"/>
                <a:cs typeface="Times New Roman" panose="02020603050405020304" pitchFamily="18" charset="0"/>
              </a:rPr>
              <a:t>pairformer</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作为编码器，在相应的模块设计中使得其对于同源序列的依赖降低；</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在最后的解码器部分，</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AF3</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使用扩散模型将结构模块中的重复迭代优化替换为扩散概率去噪（模型）的新机制</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想要深入了解可以阅读上海交通大学钟博子韬的讲座分享</a:t>
            </a:r>
          </a:p>
        </p:txBody>
      </p:sp>
      <p:sp>
        <p:nvSpPr>
          <p:cNvPr id="4" name="灯片编号占位符 3"/>
          <p:cNvSpPr>
            <a:spLocks noGrp="1"/>
          </p:cNvSpPr>
          <p:nvPr>
            <p:ph type="sldNum" sz="quarter" idx="10"/>
          </p:nvPr>
        </p:nvSpPr>
        <p:spPr/>
        <p:txBody>
          <a:bodyPr/>
          <a:lstStyle/>
          <a:p>
            <a:fld id="{B5A24D2D-BA5C-4BF4-8DD4-DEF48DA8B9A3}"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36246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lang="zh-CN" altLang="en-US" dirty="0"/>
              <a:t>输入模块就是将我们输入到模型的内容拿到数据库中去检索相似的模板结构和相似的序列，并生成参考构象，做好数据准备工作。检索的相似序列、生成的构象、输入序列、配体和共价键信息将会输入到特征提取模块。</a:t>
            </a:r>
            <a:endParaRPr lang="en-US" altLang="zh-CN" dirty="0"/>
          </a:p>
          <a:p>
            <a:pPr marL="171450" indent="-171450">
              <a:buFont typeface="Arial" panose="020B0604020202020204" pitchFamily="34" charset="0"/>
              <a:buChar char="•"/>
            </a:pPr>
            <a:r>
              <a:rPr lang="zh-CN" altLang="en-US" dirty="0"/>
              <a:t>在特征提取部分，首先将输入到特征提取模块的内容进行嵌入，</a:t>
            </a:r>
            <a:r>
              <a:rPr lang="en-US" altLang="zh-CN" dirty="0"/>
              <a:t>Alphafold3 </a:t>
            </a:r>
            <a:r>
              <a:rPr lang="zh-CN" altLang="en-US" dirty="0"/>
              <a:t>为每个</a:t>
            </a:r>
            <a:r>
              <a:rPr lang="en-US" altLang="zh-CN" dirty="0"/>
              <a:t>token </a:t>
            </a:r>
            <a:r>
              <a:rPr lang="zh-CN" altLang="en-US" dirty="0"/>
              <a:t>选择了 </a:t>
            </a:r>
            <a:r>
              <a:rPr lang="en-US" altLang="zh-CN" dirty="0"/>
              <a:t>384 </a:t>
            </a:r>
            <a:r>
              <a:rPr lang="zh-CN" altLang="en-US" dirty="0"/>
              <a:t>个属性，所以每个 </a:t>
            </a:r>
            <a:r>
              <a:rPr lang="en-US" altLang="zh-CN" dirty="0"/>
              <a:t>token </a:t>
            </a:r>
            <a:r>
              <a:rPr lang="zh-CN" altLang="en-US" dirty="0"/>
              <a:t>会被 </a:t>
            </a:r>
            <a:r>
              <a:rPr lang="en-US" altLang="zh-CN" dirty="0"/>
              <a:t>embedding </a:t>
            </a:r>
            <a:r>
              <a:rPr lang="zh-CN" altLang="en-US" dirty="0"/>
              <a:t>为一个 </a:t>
            </a:r>
            <a:r>
              <a:rPr lang="en-US" altLang="zh-CN" dirty="0"/>
              <a:t>384 </a:t>
            </a:r>
            <a:r>
              <a:rPr lang="zh-CN" altLang="en-US" dirty="0"/>
              <a:t>维的向量。对两两 </a:t>
            </a:r>
            <a:r>
              <a:rPr lang="en-US" altLang="zh-CN" dirty="0"/>
              <a:t>token </a:t>
            </a:r>
            <a:r>
              <a:rPr lang="zh-CN" altLang="en-US" dirty="0"/>
              <a:t>之间的关系进行 </a:t>
            </a:r>
            <a:r>
              <a:rPr lang="en-US" altLang="zh-CN" dirty="0"/>
              <a:t>embedding </a:t>
            </a:r>
            <a:r>
              <a:rPr lang="zh-CN" altLang="en-US" dirty="0"/>
              <a:t>时的属性表是另外选择的，有 </a:t>
            </a:r>
            <a:r>
              <a:rPr lang="en-US" altLang="zh-CN" dirty="0"/>
              <a:t>128 </a:t>
            </a:r>
            <a:r>
              <a:rPr lang="zh-CN" altLang="en-US" dirty="0"/>
              <a:t>个属性。</a:t>
            </a:r>
            <a:endParaRPr lang="en-US" altLang="zh-CN" dirty="0"/>
          </a:p>
          <a:p>
            <a:pPr marL="171450" indent="-171450">
              <a:buFont typeface="Arial" panose="020B0604020202020204" pitchFamily="34" charset="0"/>
              <a:buChar char="•"/>
            </a:pPr>
            <a:r>
              <a:rPr lang="zh-CN" altLang="en-US" dirty="0"/>
              <a:t>编码器将从模板结构信息、特征提取模块输出的成对嵌入、多序列比对信息整合在一起，然后使用基于</a:t>
            </a:r>
            <a:r>
              <a:rPr lang="en-US" altLang="zh-CN" dirty="0"/>
              <a:t>transformer</a:t>
            </a:r>
            <a:r>
              <a:rPr lang="zh-CN" altLang="en-US" dirty="0"/>
              <a:t>的</a:t>
            </a:r>
            <a:r>
              <a:rPr lang="en-US" altLang="zh-CN" dirty="0" err="1"/>
              <a:t>Pairformer</a:t>
            </a:r>
            <a:r>
              <a:rPr lang="zh-CN" altLang="en-US" dirty="0"/>
              <a:t>模块把 </a:t>
            </a:r>
            <a:r>
              <a:rPr lang="en-US" altLang="zh-CN" dirty="0"/>
              <a:t>Single representation </a:t>
            </a:r>
            <a:r>
              <a:rPr lang="zh-CN" altLang="en-US" dirty="0"/>
              <a:t>信息和 </a:t>
            </a:r>
            <a:r>
              <a:rPr lang="en-US" altLang="zh-CN" dirty="0"/>
              <a:t>Pair representation </a:t>
            </a:r>
            <a:r>
              <a:rPr lang="zh-CN" altLang="en-US" dirty="0"/>
              <a:t>信息规整化，并聚焦到重要信息，经过多次循环更新之后，编码器输出的 </a:t>
            </a:r>
            <a:r>
              <a:rPr lang="en-US" altLang="zh-CN" dirty="0"/>
              <a:t>Single representation </a:t>
            </a:r>
            <a:r>
              <a:rPr lang="zh-CN" altLang="en-US" dirty="0"/>
              <a:t>和 </a:t>
            </a:r>
            <a:r>
              <a:rPr lang="en-US" altLang="zh-CN" dirty="0"/>
              <a:t>Pair representation </a:t>
            </a:r>
            <a:r>
              <a:rPr lang="zh-CN" altLang="en-US" dirty="0"/>
              <a:t>将会输入到 解码器模块。</a:t>
            </a:r>
            <a:endParaRPr lang="en-US" altLang="zh-CN" dirty="0"/>
          </a:p>
          <a:p>
            <a:pPr marL="171450" indent="-171450">
              <a:buFont typeface="Arial" panose="020B0604020202020204" pitchFamily="34" charset="0"/>
              <a:buChar char="•"/>
            </a:pPr>
            <a:r>
              <a:rPr lang="zh-CN" altLang="en-US" dirty="0"/>
              <a:t>解码器将编码器输出的 </a:t>
            </a:r>
            <a:r>
              <a:rPr lang="en-US" altLang="zh-CN" dirty="0"/>
              <a:t>Single representation </a:t>
            </a:r>
            <a:r>
              <a:rPr lang="zh-CN" altLang="en-US" dirty="0"/>
              <a:t>和 </a:t>
            </a:r>
            <a:r>
              <a:rPr lang="en-US" altLang="zh-CN" dirty="0"/>
              <a:t>Pair representation </a:t>
            </a:r>
            <a:r>
              <a:rPr lang="zh-CN" altLang="en-US" dirty="0"/>
              <a:t>经过扩散模型的多轮去噪更新，生成一个清晰的三维结构，并给出这个结构的预测置信度。</a:t>
            </a:r>
          </a:p>
        </p:txBody>
      </p:sp>
      <p:sp>
        <p:nvSpPr>
          <p:cNvPr id="4" name="灯片编号占位符 3"/>
          <p:cNvSpPr>
            <a:spLocks noGrp="1"/>
          </p:cNvSpPr>
          <p:nvPr>
            <p:ph type="sldNum" sz="quarter" idx="10"/>
          </p:nvPr>
        </p:nvSpPr>
        <p:spPr/>
        <p:txBody>
          <a:bodyPr/>
          <a:lstStyle/>
          <a:p>
            <a:fld id="{B5A24D2D-BA5C-4BF4-8DD4-DEF48DA8B9A3}"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78477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AlphaFold3</a:t>
            </a:r>
            <a:r>
              <a:rPr lang="zh-CN" altLang="en-US" dirty="0"/>
              <a:t>可以在线使用也可以本地安装使用。</a:t>
            </a:r>
          </a:p>
          <a:p>
            <a:r>
              <a:rPr lang="zh-CN" altLang="en-US" dirty="0"/>
              <a:t>在线网页版是免费平台，全世界科学家都可以使用它进行非商业研究。要在西安使用需要谷歌账号并能科学上网。但每个账号每天只能运行</a:t>
            </a:r>
            <a:r>
              <a:rPr lang="en-US" altLang="zh-CN" dirty="0"/>
              <a:t>20</a:t>
            </a:r>
            <a:r>
              <a:rPr lang="zh-CN" altLang="en-US" dirty="0"/>
              <a:t>次（最开始只能运行</a:t>
            </a:r>
            <a:r>
              <a:rPr lang="en-US" altLang="zh-CN" dirty="0"/>
              <a:t>10</a:t>
            </a:r>
            <a:r>
              <a:rPr lang="zh-CN" altLang="en-US" dirty="0"/>
              <a:t>次，被骂之后才提高了次数），并且支持建模的小分子、离子以及非标准氨基酸、核苷酸等有限制。</a:t>
            </a:r>
            <a:endParaRPr lang="en-US" altLang="zh-CN" dirty="0"/>
          </a:p>
          <a:p>
            <a:r>
              <a:rPr lang="zh-CN" altLang="en-US" dirty="0"/>
              <a:t>今年</a:t>
            </a:r>
            <a:r>
              <a:rPr lang="en-US" altLang="zh-CN" dirty="0"/>
              <a:t>11 </a:t>
            </a:r>
            <a:r>
              <a:rPr lang="zh-CN" altLang="en-US" dirty="0"/>
              <a:t>月 </a:t>
            </a:r>
            <a:r>
              <a:rPr lang="en-US" altLang="zh-CN" dirty="0"/>
              <a:t>11 </a:t>
            </a:r>
            <a:r>
              <a:rPr lang="zh-CN" altLang="en-US" dirty="0"/>
              <a:t>日，</a:t>
            </a:r>
            <a:r>
              <a:rPr lang="en-US" altLang="zh-CN" dirty="0"/>
              <a:t>Google DeepMind </a:t>
            </a:r>
            <a:r>
              <a:rPr lang="zh-CN" altLang="en-US" dirty="0"/>
              <a:t>宣布开源 </a:t>
            </a:r>
            <a:r>
              <a:rPr lang="en-US" altLang="zh-CN" dirty="0"/>
              <a:t>AlphaFold 3</a:t>
            </a:r>
            <a:r>
              <a:rPr lang="zh-CN" altLang="en-US" dirty="0"/>
              <a:t>。</a:t>
            </a:r>
            <a:r>
              <a:rPr lang="en-US" altLang="zh-CN" dirty="0"/>
              <a:t>AF3</a:t>
            </a:r>
            <a:r>
              <a:rPr lang="zh-CN" altLang="en-US" dirty="0"/>
              <a:t>的安装对于系统配置有一定要求，运行总内存一般要求</a:t>
            </a:r>
            <a:r>
              <a:rPr lang="en-US" altLang="zh-CN" dirty="0"/>
              <a:t>64GB</a:t>
            </a:r>
            <a:r>
              <a:rPr lang="zh-CN" altLang="en-US" dirty="0"/>
              <a:t>以上。</a:t>
            </a:r>
            <a:endParaRPr lang="en-US" altLang="zh-CN" dirty="0"/>
          </a:p>
          <a:p>
            <a:r>
              <a:rPr lang="zh-CN" altLang="en-US" dirty="0"/>
              <a:t>从计算效率来看，单个 </a:t>
            </a:r>
            <a:r>
              <a:rPr lang="en-US" altLang="zh-CN" dirty="0"/>
              <a:t>80GB A100 </a:t>
            </a:r>
            <a:r>
              <a:rPr lang="zh-CN" altLang="en-US" dirty="0"/>
              <a:t>的配置在各种序列长度下都展现出优异的性能。相较于 </a:t>
            </a:r>
            <a:r>
              <a:rPr lang="en-US" altLang="zh-CN" dirty="0"/>
              <a:t>16 </a:t>
            </a:r>
            <a:r>
              <a:rPr lang="zh-CN" altLang="en-US" dirty="0"/>
              <a:t>个 </a:t>
            </a:r>
            <a:r>
              <a:rPr lang="en-US" altLang="zh-CN" dirty="0"/>
              <a:t>40GB A100 </a:t>
            </a:r>
            <a:r>
              <a:rPr lang="zh-CN" altLang="en-US" dirty="0"/>
              <a:t>的配置，其效率提升达到 </a:t>
            </a:r>
            <a:r>
              <a:rPr lang="en-US" altLang="zh-CN" dirty="0"/>
              <a:t>2.2 </a:t>
            </a:r>
            <a:r>
              <a:rPr lang="zh-CN" altLang="en-US" dirty="0"/>
              <a:t>倍至 </a:t>
            </a:r>
            <a:r>
              <a:rPr lang="en-US" altLang="zh-CN" dirty="0"/>
              <a:t>5.7 </a:t>
            </a:r>
            <a:r>
              <a:rPr lang="zh-CN" altLang="en-US" dirty="0"/>
              <a:t>倍不等，且序列越短，性能提升越明显。</a:t>
            </a:r>
          </a:p>
        </p:txBody>
      </p:sp>
      <p:sp>
        <p:nvSpPr>
          <p:cNvPr id="4" name="灯片编号占位符 3"/>
          <p:cNvSpPr>
            <a:spLocks noGrp="1"/>
          </p:cNvSpPr>
          <p:nvPr>
            <p:ph type="sldNum" sz="quarter" idx="5"/>
          </p:nvPr>
        </p:nvSpPr>
        <p:spPr/>
        <p:txBody>
          <a:bodyPr/>
          <a:lstStyle/>
          <a:p>
            <a:fld id="{6FEA3059-BD93-4B55-9741-1FEBFAD8FC27}" type="slidenum">
              <a:rPr lang="zh-CN" altLang="en-US" smtClean="0"/>
              <a:t>3</a:t>
            </a:fld>
            <a:endParaRPr lang="zh-CN" altLang="en-US"/>
          </a:p>
        </p:txBody>
      </p:sp>
    </p:spTree>
    <p:extLst>
      <p:ext uri="{BB962C8B-B14F-4D97-AF65-F5344CB8AC3E}">
        <p14:creationId xmlns:p14="http://schemas.microsoft.com/office/powerpoint/2010/main" val="10797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通过参考网上的资料以及我们的测试，本地</a:t>
            </a:r>
            <a:r>
              <a:rPr lang="en-US" altLang="zh-CN" dirty="0" err="1"/>
              <a:t>conda</a:t>
            </a:r>
            <a:r>
              <a:rPr lang="zh-CN" altLang="en-US" dirty="0"/>
              <a:t>版本的</a:t>
            </a:r>
            <a:r>
              <a:rPr lang="en-US" altLang="zh-CN" dirty="0"/>
              <a:t>Af3</a:t>
            </a:r>
            <a:r>
              <a:rPr lang="zh-CN" altLang="en-US" dirty="0"/>
              <a:t>安装方法如下：</a:t>
            </a:r>
            <a:endParaRPr lang="en-US" altLang="zh-CN" dirty="0"/>
          </a:p>
          <a:p>
            <a:r>
              <a:rPr lang="zh-CN" altLang="en-US" dirty="0"/>
              <a:t>首先需要申请模型权重</a:t>
            </a:r>
            <a:endParaRPr lang="en-US" altLang="zh-CN" dirty="0"/>
          </a:p>
          <a:p>
            <a:r>
              <a:rPr lang="en-US" altLang="zh-CN" dirty="0" err="1"/>
              <a:t>Conda</a:t>
            </a:r>
            <a:r>
              <a:rPr lang="zh-CN" altLang="en-US" dirty="0"/>
              <a:t>配置</a:t>
            </a:r>
            <a:r>
              <a:rPr lang="en-US" altLang="zh-CN" dirty="0"/>
              <a:t>AF3</a:t>
            </a:r>
            <a:r>
              <a:rPr lang="zh-CN" altLang="en-US" dirty="0"/>
              <a:t>环境流程如下，其中</a:t>
            </a:r>
            <a:r>
              <a:rPr lang="en-US" altLang="zh-CN" dirty="0"/>
              <a:t>database</a:t>
            </a:r>
            <a:r>
              <a:rPr lang="zh-CN" altLang="en-US" dirty="0"/>
              <a:t>的下载若按照教程方法耗时比较长（至少</a:t>
            </a:r>
            <a:r>
              <a:rPr lang="en-US" altLang="zh-CN" dirty="0"/>
              <a:t>2-3</a:t>
            </a:r>
            <a:r>
              <a:rPr lang="zh-CN" altLang="en-US" dirty="0"/>
              <a:t>天），建议参考网上分享的下载好的百度网盘资源以节省时间</a:t>
            </a:r>
            <a:endParaRPr lang="en-US" altLang="zh-CN" dirty="0"/>
          </a:p>
          <a:p>
            <a:r>
              <a:rPr lang="zh-CN" altLang="en-US" dirty="0"/>
              <a:t>根据官网的例子，进行运行测试即可。</a:t>
            </a:r>
          </a:p>
          <a:p>
            <a:endParaRPr lang="zh-CN" altLang="en-US" dirty="0"/>
          </a:p>
        </p:txBody>
      </p:sp>
      <p:sp>
        <p:nvSpPr>
          <p:cNvPr id="4" name="灯片编号占位符 3"/>
          <p:cNvSpPr>
            <a:spLocks noGrp="1"/>
          </p:cNvSpPr>
          <p:nvPr>
            <p:ph type="sldNum" sz="quarter" idx="5"/>
          </p:nvPr>
        </p:nvSpPr>
        <p:spPr/>
        <p:txBody>
          <a:bodyPr/>
          <a:lstStyle/>
          <a:p>
            <a:fld id="{6FEA3059-BD93-4B55-9741-1FEBFAD8FC27}" type="slidenum">
              <a:rPr lang="zh-CN" altLang="en-US" smtClean="0"/>
              <a:t>4</a:t>
            </a:fld>
            <a:endParaRPr lang="zh-CN" altLang="en-US"/>
          </a:p>
        </p:txBody>
      </p:sp>
    </p:spTree>
    <p:extLst>
      <p:ext uri="{BB962C8B-B14F-4D97-AF65-F5344CB8AC3E}">
        <p14:creationId xmlns:p14="http://schemas.microsoft.com/office/powerpoint/2010/main" val="220032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t>在默认情况下，</a:t>
            </a:r>
            <a:r>
              <a:rPr lang="en-US" altLang="zh-CN" sz="1800" dirty="0"/>
              <a:t>AF3</a:t>
            </a:r>
            <a:r>
              <a:rPr lang="zh-CN" altLang="en-US" sz="1800" dirty="0"/>
              <a:t>会对每个种子采样 </a:t>
            </a:r>
            <a:r>
              <a:rPr lang="en-US" altLang="zh-CN" sz="1800" dirty="0"/>
              <a:t>5 </a:t>
            </a:r>
            <a:r>
              <a:rPr lang="zh-CN" altLang="en-US" sz="1800" dirty="0"/>
              <a:t>个预测值。所有样本及其相关的可信度都在输出目录的子目录中。</a:t>
            </a:r>
            <a:endParaRPr lang="en-US" altLang="zh-CN" sz="1800" dirty="0"/>
          </a:p>
          <a:p>
            <a:r>
              <a:rPr lang="zh-CN" altLang="en-US" sz="1800" dirty="0"/>
              <a:t>其中的置信度指标包括：</a:t>
            </a:r>
            <a:r>
              <a:rPr lang="en-US" altLang="zh-CN" sz="1800" dirty="0"/>
              <a:t>xxx</a:t>
            </a:r>
            <a:r>
              <a:rPr lang="zh-CN" altLang="en-US" sz="1800" dirty="0"/>
              <a:t>，照着念</a:t>
            </a:r>
            <a:endParaRPr lang="en-US" altLang="zh-CN" sz="1800" dirty="0"/>
          </a:p>
          <a:p>
            <a:r>
              <a:rPr lang="zh-CN" altLang="en-US" sz="1800" dirty="0"/>
              <a:t>在一级子目录中有几个文件，</a:t>
            </a:r>
            <a:r>
              <a:rPr lang="en-US" altLang="zh-CN" sz="1800" dirty="0"/>
              <a:t>xxx</a:t>
            </a:r>
            <a:r>
              <a:rPr lang="zh-CN" altLang="en-US" sz="1800" dirty="0"/>
              <a:t>。预测的表现最好的结构为</a:t>
            </a:r>
            <a:r>
              <a:rPr lang="en-US" altLang="zh-CN" sz="1800" dirty="0" err="1"/>
              <a:t>xxx_model.cif</a:t>
            </a:r>
            <a:r>
              <a:rPr lang="zh-CN" altLang="en-US" sz="1800" dirty="0"/>
              <a:t>文件，也就是我们优先考虑的</a:t>
            </a:r>
            <a:r>
              <a:rPr lang="en-US" altLang="zh-CN" sz="1800" dirty="0"/>
              <a:t>AF3</a:t>
            </a:r>
            <a:r>
              <a:rPr lang="zh-CN" altLang="en-US" sz="1800" dirty="0"/>
              <a:t>预测结构。</a:t>
            </a:r>
            <a:endParaRPr lang="en-US" altLang="zh-CN"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微软雅黑" panose="020B0503020204020204" pitchFamily="34" charset="-122"/>
                <a:ea typeface="微软雅黑" panose="020B0503020204020204" pitchFamily="34" charset="-122"/>
              </a:rPr>
              <a:t>若需其他采样的结构，可进一步使用子目录中的结构（需排除掉打分最高的样本所在的子目录）</a:t>
            </a:r>
            <a:endParaRPr lang="en-US" altLang="zh-CN" sz="1800">
              <a:latin typeface="微软雅黑" panose="020B0503020204020204" pitchFamily="34" charset="-122"/>
              <a:ea typeface="微软雅黑" panose="020B0503020204020204" pitchFamily="34" charset="-122"/>
            </a:endParaRPr>
          </a:p>
          <a:p>
            <a:endParaRPr lang="en-US" altLang="zh-CN" sz="1800" dirty="0"/>
          </a:p>
        </p:txBody>
      </p:sp>
      <p:sp>
        <p:nvSpPr>
          <p:cNvPr id="4" name="灯片编号占位符 3"/>
          <p:cNvSpPr>
            <a:spLocks noGrp="1"/>
          </p:cNvSpPr>
          <p:nvPr>
            <p:ph type="sldNum" sz="quarter" idx="10"/>
          </p:nvPr>
        </p:nvSpPr>
        <p:spPr/>
        <p:txBody>
          <a:bodyPr/>
          <a:lstStyle/>
          <a:p>
            <a:fld id="{B5A24D2D-BA5C-4BF4-8DD4-DEF48DA8B9A3}"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78477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FEA3059-BD93-4B55-9741-1FEBFAD8FC27}" type="slidenum">
              <a:rPr lang="zh-CN" altLang="en-US" smtClean="0"/>
              <a:t>6</a:t>
            </a:fld>
            <a:endParaRPr lang="zh-CN" altLang="en-US"/>
          </a:p>
        </p:txBody>
      </p:sp>
    </p:spTree>
    <p:extLst>
      <p:ext uri="{BB962C8B-B14F-4D97-AF65-F5344CB8AC3E}">
        <p14:creationId xmlns:p14="http://schemas.microsoft.com/office/powerpoint/2010/main" val="106389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800" dirty="0"/>
          </a:p>
        </p:txBody>
      </p:sp>
      <p:sp>
        <p:nvSpPr>
          <p:cNvPr id="4" name="灯片编号占位符 3"/>
          <p:cNvSpPr>
            <a:spLocks noGrp="1"/>
          </p:cNvSpPr>
          <p:nvPr>
            <p:ph type="sldNum" sz="quarter" idx="10"/>
          </p:nvPr>
        </p:nvSpPr>
        <p:spPr/>
        <p:txBody>
          <a:bodyPr/>
          <a:lstStyle/>
          <a:p>
            <a:fld id="{B5A24D2D-BA5C-4BF4-8DD4-DEF48DA8B9A3}"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41027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alphafoldserver.com/welco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11532093" y="1"/>
            <a:ext cx="584079" cy="685700"/>
          </a:xfrm>
          <a:prstGeom prst="rect">
            <a:avLst/>
          </a:prstGeom>
        </p:spPr>
      </p:pic>
      <p:sp>
        <p:nvSpPr>
          <p:cNvPr id="17" name="文本框 16"/>
          <p:cNvSpPr txBox="1"/>
          <p:nvPr/>
        </p:nvSpPr>
        <p:spPr>
          <a:xfrm>
            <a:off x="309282" y="864173"/>
            <a:ext cx="11651069" cy="753220"/>
          </a:xfrm>
          <a:prstGeom prst="rect">
            <a:avLst/>
          </a:prstGeom>
          <a:noFill/>
        </p:spPr>
        <p:txBody>
          <a:bodyPr wrap="square">
            <a:spAutoFit/>
          </a:bodyPr>
          <a:lstStyle/>
          <a:p>
            <a:pPr>
              <a:lnSpc>
                <a:spcPct val="125000"/>
              </a:lnSpc>
            </a:pPr>
            <a:r>
              <a:rPr lang="zh-CN" altLang="en-US" b="1" dirty="0">
                <a:solidFill>
                  <a:srgbClr val="0000FF"/>
                </a:solidFill>
                <a:latin typeface="微软雅黑" panose="020B0503020204020204" pitchFamily="34" charset="-122"/>
                <a:cs typeface="Times New Roman" panose="02020603050405020304" charset="0"/>
              </a:rPr>
              <a:t>对比 </a:t>
            </a:r>
            <a:r>
              <a:rPr lang="en-US" altLang="zh-CN" b="1" dirty="0" err="1">
                <a:solidFill>
                  <a:srgbClr val="0000FF"/>
                </a:solidFill>
                <a:latin typeface="微软雅黑" panose="020B0503020204020204" pitchFamily="34" charset="-122"/>
                <a:cs typeface="Times New Roman" panose="02020603050405020304" charset="0"/>
              </a:rPr>
              <a:t>AlphaFold</a:t>
            </a:r>
            <a:r>
              <a:rPr lang="en-US" altLang="zh-CN" b="1" dirty="0">
                <a:solidFill>
                  <a:srgbClr val="0000FF"/>
                </a:solidFill>
                <a:latin typeface="微软雅黑" panose="020B0503020204020204" pitchFamily="34" charset="-122"/>
                <a:cs typeface="Times New Roman" panose="02020603050405020304" charset="0"/>
              </a:rPr>
              <a:t> 3 </a:t>
            </a:r>
            <a:r>
              <a:rPr lang="zh-CN" altLang="en-US" b="1" dirty="0">
                <a:solidFill>
                  <a:srgbClr val="0000FF"/>
                </a:solidFill>
                <a:latin typeface="微软雅黑" panose="020B0503020204020204" pitchFamily="34" charset="-122"/>
                <a:cs typeface="Times New Roman" panose="02020603050405020304" charset="0"/>
              </a:rPr>
              <a:t>与 </a:t>
            </a:r>
            <a:r>
              <a:rPr lang="en-US" altLang="zh-CN" b="1" dirty="0" err="1">
                <a:solidFill>
                  <a:srgbClr val="0000FF"/>
                </a:solidFill>
                <a:latin typeface="微软雅黑" panose="020B0503020204020204" pitchFamily="34" charset="-122"/>
                <a:cs typeface="Times New Roman" panose="02020603050405020304" charset="0"/>
              </a:rPr>
              <a:t>AlphaFold</a:t>
            </a:r>
            <a:r>
              <a:rPr lang="en-US" altLang="zh-CN" b="1" dirty="0">
                <a:solidFill>
                  <a:srgbClr val="0000FF"/>
                </a:solidFill>
                <a:latin typeface="微软雅黑" panose="020B0503020204020204" pitchFamily="34" charset="-122"/>
                <a:cs typeface="Times New Roman" panose="02020603050405020304" charset="0"/>
              </a:rPr>
              <a:t> 2 </a:t>
            </a:r>
            <a:r>
              <a:rPr lang="zh-CN" altLang="en-US" b="1" dirty="0">
                <a:solidFill>
                  <a:srgbClr val="0000FF"/>
                </a:solidFill>
                <a:latin typeface="微软雅黑" panose="020B0503020204020204" pitchFamily="34" charset="-122"/>
                <a:cs typeface="Times New Roman" panose="02020603050405020304" charset="0"/>
              </a:rPr>
              <a:t>模型架构</a:t>
            </a:r>
            <a:r>
              <a:rPr lang="zh-CN" altLang="en-US" b="1" dirty="0">
                <a:latin typeface="微软雅黑" panose="020B0503020204020204" pitchFamily="34" charset="-122"/>
                <a:cs typeface="Times New Roman" panose="02020603050405020304" charset="0"/>
              </a:rPr>
              <a:t>：</a:t>
            </a:r>
            <a:r>
              <a:rPr lang="en-US" altLang="zh-CN" b="1" dirty="0">
                <a:latin typeface="微软雅黑" panose="020B0503020204020204" pitchFamily="34" charset="-122"/>
                <a:cs typeface="Times New Roman" panose="02020603050405020304" charset="0"/>
              </a:rPr>
              <a:t>AF3</a:t>
            </a:r>
            <a:r>
              <a:rPr lang="zh-CN" altLang="en-US" b="1" dirty="0">
                <a:latin typeface="微软雅黑" panose="020B0503020204020204" pitchFamily="34" charset="-122"/>
                <a:cs typeface="Times New Roman" panose="02020603050405020304" charset="0"/>
              </a:rPr>
              <a:t>不仅可以用于预测蛋白的三维结构，而且能够预测所有生命分子的结构和相互作用，包括</a:t>
            </a:r>
            <a:r>
              <a:rPr lang="en-US" altLang="zh-CN" b="1" dirty="0">
                <a:latin typeface="微软雅黑" panose="020B0503020204020204" pitchFamily="34" charset="-122"/>
                <a:cs typeface="Times New Roman" panose="02020603050405020304" charset="0"/>
              </a:rPr>
              <a:t>DNA</a:t>
            </a:r>
            <a:r>
              <a:rPr lang="zh-CN" altLang="en-US" b="1" dirty="0">
                <a:latin typeface="微软雅黑" panose="020B0503020204020204" pitchFamily="34" charset="-122"/>
                <a:cs typeface="Times New Roman" panose="02020603050405020304" charset="0"/>
              </a:rPr>
              <a:t>、</a:t>
            </a:r>
            <a:r>
              <a:rPr lang="en-US" altLang="zh-CN" b="1" dirty="0">
                <a:latin typeface="微软雅黑" panose="020B0503020204020204" pitchFamily="34" charset="-122"/>
                <a:cs typeface="Times New Roman" panose="02020603050405020304" charset="0"/>
              </a:rPr>
              <a:t>RNA</a:t>
            </a:r>
            <a:r>
              <a:rPr lang="zh-CN" altLang="en-US" b="1" dirty="0">
                <a:latin typeface="微软雅黑" panose="020B0503020204020204" pitchFamily="34" charset="-122"/>
                <a:cs typeface="Times New Roman" panose="02020603050405020304" charset="0"/>
              </a:rPr>
              <a:t>以及小分子等其他类型的生物分子的相互作用</a:t>
            </a:r>
            <a:endParaRPr lang="en-US" altLang="zh-CN" b="1" dirty="0">
              <a:latin typeface="微软雅黑" panose="020B0503020204020204" pitchFamily="34" charset="-122"/>
              <a:ea typeface="微软雅黑" panose="020B0503020204020204" pitchFamily="34" charset="-122"/>
              <a:cs typeface="Times New Roman" panose="02020603050405020304" charset="0"/>
            </a:endParaRPr>
          </a:p>
        </p:txBody>
      </p:sp>
      <p:sp>
        <p:nvSpPr>
          <p:cNvPr id="39" name="AutoShape 12">
            <a:extLst>
              <a:ext uri="{FF2B5EF4-FFF2-40B4-BE49-F238E27FC236}">
                <a16:creationId xmlns:a16="http://schemas.microsoft.com/office/drawing/2014/main" id="{3C01BD12-D5E5-4E42-BF64-F6C7BA0649E1}"/>
              </a:ext>
            </a:extLst>
          </p:cNvPr>
          <p:cNvSpPr>
            <a:spLocks noChangeArrowheads="1"/>
          </p:cNvSpPr>
          <p:nvPr/>
        </p:nvSpPr>
        <p:spPr bwMode="auto">
          <a:xfrm>
            <a:off x="8020" y="738881"/>
            <a:ext cx="12192000" cy="92859"/>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6200C47F-0E71-4B0E-9ABD-C81EDB331BDA}"/>
              </a:ext>
            </a:extLst>
          </p:cNvPr>
          <p:cNvSpPr>
            <a:spLocks noGrp="1"/>
          </p:cNvSpPr>
          <p:nvPr>
            <p:ph type="sldNum" sz="quarter" idx="12"/>
          </p:nvPr>
        </p:nvSpPr>
        <p:spPr/>
        <p:txBody>
          <a:bodyPr/>
          <a:lstStyle/>
          <a:p>
            <a:fld id="{5B8AC867-72ED-42EA-92C6-36FC511EE56C}" type="slidenum">
              <a:rPr lang="zh-CN" altLang="en-US" smtClean="0">
                <a:solidFill>
                  <a:prstClr val="black">
                    <a:tint val="75000"/>
                  </a:prstClr>
                </a:solidFill>
              </a:rPr>
              <a:pPr/>
              <a:t>1</a:t>
            </a:fld>
            <a:endParaRPr lang="zh-CN" altLang="en-US" dirty="0">
              <a:solidFill>
                <a:prstClr val="black">
                  <a:tint val="75000"/>
                </a:prstClr>
              </a:solidFill>
            </a:endParaRPr>
          </a:p>
        </p:txBody>
      </p:sp>
      <p:sp>
        <p:nvSpPr>
          <p:cNvPr id="63" name="副标题 2">
            <a:extLst>
              <a:ext uri="{FF2B5EF4-FFF2-40B4-BE49-F238E27FC236}">
                <a16:creationId xmlns:a16="http://schemas.microsoft.com/office/drawing/2014/main" id="{550470E7-0496-4B58-ACA2-4875CC59320D}"/>
              </a:ext>
            </a:extLst>
          </p:cNvPr>
          <p:cNvSpPr txBox="1"/>
          <p:nvPr/>
        </p:nvSpPr>
        <p:spPr>
          <a:xfrm>
            <a:off x="1524000" y="198642"/>
            <a:ext cx="9144000" cy="637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8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8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8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9pPr>
          </a:lstStyle>
          <a:p>
            <a:r>
              <a:rPr lang="zh-CN" altLang="en-US" sz="3200" b="1" dirty="0">
                <a:solidFill>
                  <a:prstClr val="black"/>
                </a:solidFill>
                <a:latin typeface="微软雅黑" panose="020B0503020204020204" pitchFamily="34" charset="-122"/>
                <a:ea typeface="微软雅黑" panose="020B0503020204020204" pitchFamily="34" charset="-122"/>
              </a:rPr>
              <a:t>基于</a:t>
            </a:r>
            <a:r>
              <a:rPr lang="en-US" altLang="zh-CN" sz="3200" b="1" dirty="0">
                <a:solidFill>
                  <a:prstClr val="black"/>
                </a:solidFill>
                <a:latin typeface="微软雅黑" panose="020B0503020204020204" pitchFamily="34" charset="-122"/>
                <a:ea typeface="微软雅黑" panose="020B0503020204020204" pitchFamily="34" charset="-122"/>
              </a:rPr>
              <a:t>AF2&amp;3</a:t>
            </a:r>
            <a:r>
              <a:rPr lang="zh-CN" altLang="en-US" sz="3200" b="1" dirty="0">
                <a:solidFill>
                  <a:prstClr val="black"/>
                </a:solidFill>
                <a:latin typeface="微软雅黑" panose="020B0503020204020204" pitchFamily="34" charset="-122"/>
                <a:ea typeface="微软雅黑" panose="020B0503020204020204" pitchFamily="34" charset="-122"/>
              </a:rPr>
              <a:t>的结构预测</a:t>
            </a:r>
          </a:p>
        </p:txBody>
      </p:sp>
      <p:sp>
        <p:nvSpPr>
          <p:cNvPr id="28" name="矩形 27">
            <a:extLst>
              <a:ext uri="{FF2B5EF4-FFF2-40B4-BE49-F238E27FC236}">
                <a16:creationId xmlns:a16="http://schemas.microsoft.com/office/drawing/2014/main" id="{6E09ED37-F1C6-49B5-A604-9952887BD406}"/>
              </a:ext>
            </a:extLst>
          </p:cNvPr>
          <p:cNvSpPr/>
          <p:nvPr/>
        </p:nvSpPr>
        <p:spPr>
          <a:xfrm>
            <a:off x="8667512" y="2061204"/>
            <a:ext cx="3200683" cy="374173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b="1" dirty="0">
                <a:latin typeface="Arial" panose="020B0604020202020204" pitchFamily="34" charset="0"/>
                <a:cs typeface="Arial" panose="020B0604020202020204" pitchFamily="34" charset="0"/>
              </a:rPr>
              <a:t>第一部分</a:t>
            </a:r>
            <a:r>
              <a:rPr lang="zh-CN" altLang="en-US" sz="1600" dirty="0">
                <a:latin typeface="Arial" panose="020B0604020202020204" pitchFamily="34" charset="0"/>
                <a:cs typeface="Arial" panose="020B0604020202020204" pitchFamily="34" charset="0"/>
              </a:rPr>
              <a:t>：相似</a:t>
            </a:r>
            <a:endParaRPr lang="en-US" altLang="zh-CN" sz="16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AF3</a:t>
            </a:r>
            <a:r>
              <a:rPr lang="zh-CN" altLang="en-US" sz="1600" dirty="0">
                <a:latin typeface="Arial" panose="020B0604020202020204" pitchFamily="34" charset="0"/>
                <a:cs typeface="Arial" panose="020B0604020202020204" pitchFamily="34" charset="0"/>
              </a:rPr>
              <a:t>新增了构象生成环节</a:t>
            </a:r>
            <a:endParaRPr lang="en-US" altLang="zh-CN"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zh-CN" altLang="en-US" sz="1600" b="1" dirty="0">
                <a:latin typeface="Arial" panose="020B0604020202020204" pitchFamily="34" charset="0"/>
                <a:cs typeface="Arial" panose="020B0604020202020204" pitchFamily="34" charset="0"/>
              </a:rPr>
              <a:t>第二部分</a:t>
            </a:r>
            <a:r>
              <a:rPr lang="zh-CN" altLang="en-US" sz="1600" dirty="0">
                <a:latin typeface="Arial" panose="020B0604020202020204" pitchFamily="34" charset="0"/>
                <a:cs typeface="Arial" panose="020B0604020202020204" pitchFamily="34" charset="0"/>
              </a:rPr>
              <a:t>：相似</a:t>
            </a:r>
            <a:endParaRPr lang="en-US" altLang="zh-CN" sz="16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AF3</a:t>
            </a:r>
            <a:r>
              <a:rPr lang="zh-CN" altLang="en-US" sz="1600" dirty="0">
                <a:latin typeface="Arial" panose="020B0604020202020204" pitchFamily="34" charset="0"/>
                <a:cs typeface="Arial" panose="020B0604020202020204" pitchFamily="34" charset="0"/>
              </a:rPr>
              <a:t>减少对 </a:t>
            </a:r>
            <a:r>
              <a:rPr lang="en-US" altLang="zh-CN" sz="1600" dirty="0">
                <a:latin typeface="Arial" panose="020B0604020202020204" pitchFamily="34" charset="0"/>
                <a:cs typeface="Arial" panose="020B0604020202020204" pitchFamily="34" charset="0"/>
              </a:rPr>
              <a:t>MSA </a:t>
            </a:r>
            <a:r>
              <a:rPr lang="zh-CN" altLang="en-US" sz="1600" dirty="0">
                <a:latin typeface="Arial" panose="020B0604020202020204" pitchFamily="34" charset="0"/>
                <a:cs typeface="Arial" panose="020B0604020202020204" pitchFamily="34" charset="0"/>
              </a:rPr>
              <a:t>序列的依赖</a:t>
            </a:r>
            <a:endParaRPr lang="en-US" altLang="zh-CN" sz="1600" dirty="0">
              <a:latin typeface="Arial" panose="020B0604020202020204" pitchFamily="34" charset="0"/>
              <a:cs typeface="Arial" panose="020B0604020202020204" pitchFamily="34" charset="0"/>
            </a:endParaRPr>
          </a:p>
          <a:p>
            <a:pPr>
              <a:lnSpc>
                <a:spcPct val="150000"/>
              </a:lnSpc>
            </a:pPr>
            <a:endParaRPr lang="en-US" altLang="zh-CN"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zh-CN" altLang="en-US" sz="1600" b="1" dirty="0">
                <a:latin typeface="Arial" panose="020B0604020202020204" pitchFamily="34" charset="0"/>
                <a:cs typeface="Arial" panose="020B0604020202020204" pitchFamily="34" charset="0"/>
              </a:rPr>
              <a:t>第三部分</a:t>
            </a:r>
            <a:endParaRPr lang="en-US" altLang="zh-CN" sz="1600" b="1"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AF3</a:t>
            </a:r>
            <a:r>
              <a:rPr lang="zh-CN" altLang="en-US" sz="1600" dirty="0">
                <a:latin typeface="Arial" panose="020B0604020202020204" pitchFamily="34" charset="0"/>
                <a:cs typeface="Arial" panose="020B0604020202020204" pitchFamily="34" charset="0"/>
              </a:rPr>
              <a:t>使用扩散模型将结构模块中的重复迭代优化替换为扩散概率去噪（模型）的新机制</a:t>
            </a:r>
          </a:p>
        </p:txBody>
      </p:sp>
      <p:sp>
        <p:nvSpPr>
          <p:cNvPr id="37" name="矩形 36">
            <a:extLst>
              <a:ext uri="{FF2B5EF4-FFF2-40B4-BE49-F238E27FC236}">
                <a16:creationId xmlns:a16="http://schemas.microsoft.com/office/drawing/2014/main" id="{330F963F-EF34-4628-BE45-AA5D0A460BA4}"/>
              </a:ext>
            </a:extLst>
          </p:cNvPr>
          <p:cNvSpPr/>
          <p:nvPr/>
        </p:nvSpPr>
        <p:spPr>
          <a:xfrm>
            <a:off x="309282" y="4645781"/>
            <a:ext cx="651078" cy="369332"/>
          </a:xfrm>
          <a:prstGeom prst="rect">
            <a:avLst/>
          </a:prstGeom>
        </p:spPr>
        <p:txBody>
          <a:bodyPr wrap="square">
            <a:spAutoFit/>
          </a:bodyPr>
          <a:lstStyle/>
          <a:p>
            <a:r>
              <a:rPr lang="en-US" altLang="zh-CN" b="1" dirty="0">
                <a:solidFill>
                  <a:srgbClr val="C00000"/>
                </a:solidFill>
                <a:latin typeface="微软雅黑" panose="020B0503020204020204" pitchFamily="34" charset="-122"/>
                <a:ea typeface="微软雅黑" panose="020B0503020204020204" pitchFamily="34" charset="-122"/>
              </a:rPr>
              <a:t>AF3</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0" name="矩形 19"/>
          <p:cNvSpPr/>
          <p:nvPr/>
        </p:nvSpPr>
        <p:spPr>
          <a:xfrm>
            <a:off x="323805" y="2614684"/>
            <a:ext cx="651078" cy="369332"/>
          </a:xfrm>
          <a:prstGeom prst="rect">
            <a:avLst/>
          </a:prstGeom>
        </p:spPr>
        <p:txBody>
          <a:bodyPr wrap="square">
            <a:spAutoFit/>
          </a:bodyPr>
          <a:lstStyle/>
          <a:p>
            <a:r>
              <a:rPr lang="en-US" altLang="zh-CN" b="1" dirty="0">
                <a:solidFill>
                  <a:srgbClr val="C00000"/>
                </a:solidFill>
                <a:latin typeface="微软雅黑" panose="020B0503020204020204" pitchFamily="34" charset="-122"/>
                <a:ea typeface="微软雅黑" panose="020B0503020204020204" pitchFamily="34" charset="-122"/>
              </a:rPr>
              <a:t>AF2</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74" name="组合 73">
            <a:extLst>
              <a:ext uri="{FF2B5EF4-FFF2-40B4-BE49-F238E27FC236}">
                <a16:creationId xmlns:a16="http://schemas.microsoft.com/office/drawing/2014/main" id="{97D2B75E-06B2-4FED-ABEA-1369B9712B49}"/>
              </a:ext>
            </a:extLst>
          </p:cNvPr>
          <p:cNvGrpSpPr/>
          <p:nvPr/>
        </p:nvGrpSpPr>
        <p:grpSpPr>
          <a:xfrm>
            <a:off x="1045360" y="4203428"/>
            <a:ext cx="7440272" cy="2103926"/>
            <a:chOff x="1045360" y="4203428"/>
            <a:chExt cx="7440272" cy="2103926"/>
          </a:xfrm>
        </p:grpSpPr>
        <p:grpSp>
          <p:nvGrpSpPr>
            <p:cNvPr id="22" name="组合 21">
              <a:extLst>
                <a:ext uri="{FF2B5EF4-FFF2-40B4-BE49-F238E27FC236}">
                  <a16:creationId xmlns:a16="http://schemas.microsoft.com/office/drawing/2014/main" id="{8628413E-8B77-4A21-8973-1BBFD8E5A250}"/>
                </a:ext>
              </a:extLst>
            </p:cNvPr>
            <p:cNvGrpSpPr/>
            <p:nvPr/>
          </p:nvGrpSpPr>
          <p:grpSpPr>
            <a:xfrm>
              <a:off x="1045360" y="4203428"/>
              <a:ext cx="7440272" cy="2103926"/>
              <a:chOff x="1045360" y="4139420"/>
              <a:chExt cx="7440272" cy="2103926"/>
            </a:xfrm>
          </p:grpSpPr>
          <p:grpSp>
            <p:nvGrpSpPr>
              <p:cNvPr id="56" name="组合 55">
                <a:extLst>
                  <a:ext uri="{FF2B5EF4-FFF2-40B4-BE49-F238E27FC236}">
                    <a16:creationId xmlns:a16="http://schemas.microsoft.com/office/drawing/2014/main" id="{2A4A4134-1F79-4EC5-979C-9CF8D7249215}"/>
                  </a:ext>
                </a:extLst>
              </p:cNvPr>
              <p:cNvGrpSpPr/>
              <p:nvPr/>
            </p:nvGrpSpPr>
            <p:grpSpPr>
              <a:xfrm>
                <a:off x="1045360" y="4139420"/>
                <a:ext cx="7440272" cy="2103926"/>
                <a:chOff x="1045360" y="1666617"/>
                <a:chExt cx="6126120" cy="2103926"/>
              </a:xfrm>
            </p:grpSpPr>
            <p:sp>
              <p:nvSpPr>
                <p:cNvPr id="57" name="矩形 56">
                  <a:extLst>
                    <a:ext uri="{FF2B5EF4-FFF2-40B4-BE49-F238E27FC236}">
                      <a16:creationId xmlns:a16="http://schemas.microsoft.com/office/drawing/2014/main" id="{EA1AE429-F9BB-45E5-9612-2DE97D5546E6}"/>
                    </a:ext>
                  </a:extLst>
                </p:cNvPr>
                <p:cNvSpPr/>
                <p:nvPr/>
              </p:nvSpPr>
              <p:spPr>
                <a:xfrm>
                  <a:off x="1045360" y="1666617"/>
                  <a:ext cx="6126120" cy="2103926"/>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0" name="矩形 59">
                  <a:extLst>
                    <a:ext uri="{FF2B5EF4-FFF2-40B4-BE49-F238E27FC236}">
                      <a16:creationId xmlns:a16="http://schemas.microsoft.com/office/drawing/2014/main" id="{6AAC07FA-B3E8-4A3F-A086-BB2BD2F5062B}"/>
                    </a:ext>
                  </a:extLst>
                </p:cNvPr>
                <p:cNvSpPr/>
                <p:nvPr/>
              </p:nvSpPr>
              <p:spPr>
                <a:xfrm>
                  <a:off x="1189720" y="1729499"/>
                  <a:ext cx="613202" cy="360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id="{3670FC2E-C338-4803-94A5-A525AF67CBE2}"/>
                  </a:ext>
                </a:extLst>
              </p:cNvPr>
              <p:cNvGrpSpPr/>
              <p:nvPr/>
            </p:nvGrpSpPr>
            <p:grpSpPr>
              <a:xfrm>
                <a:off x="1177619" y="4221236"/>
                <a:ext cx="7228674" cy="1867210"/>
                <a:chOff x="1496321" y="5088277"/>
                <a:chExt cx="8853487" cy="2082805"/>
              </a:xfrm>
            </p:grpSpPr>
            <p:pic>
              <p:nvPicPr>
                <p:cNvPr id="2052" name="Picture 4" descr="Fig. 1">
                  <a:extLst>
                    <a:ext uri="{FF2B5EF4-FFF2-40B4-BE49-F238E27FC236}">
                      <a16:creationId xmlns:a16="http://schemas.microsoft.com/office/drawing/2014/main" id="{08F4B8BC-CE89-4837-8FAD-302985090DA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9630"/>
                <a:stretch/>
              </p:blipFill>
              <p:spPr bwMode="auto">
                <a:xfrm>
                  <a:off x="1496321" y="5088277"/>
                  <a:ext cx="8853487" cy="2082805"/>
                </a:xfrm>
                <a:prstGeom prst="rect">
                  <a:avLst/>
                </a:prstGeom>
                <a:noFill/>
                <a:extLst>
                  <a:ext uri="{909E8E84-426E-40DD-AFC4-6F175D3DCCD1}">
                    <a14:hiddenFill xmlns:a14="http://schemas.microsoft.com/office/drawing/2010/main">
                      <a:solidFill>
                        <a:srgbClr val="FFFFFF"/>
                      </a:solidFill>
                    </a14:hiddenFill>
                  </a:ext>
                </a:extLst>
              </p:spPr>
            </p:pic>
            <p:sp>
              <p:nvSpPr>
                <p:cNvPr id="61" name="矩形 60">
                  <a:extLst>
                    <a:ext uri="{FF2B5EF4-FFF2-40B4-BE49-F238E27FC236}">
                      <a16:creationId xmlns:a16="http://schemas.microsoft.com/office/drawing/2014/main" id="{929CC7D0-9B62-4F57-9420-474B2DBED3E4}"/>
                    </a:ext>
                  </a:extLst>
                </p:cNvPr>
                <p:cNvSpPr/>
                <p:nvPr/>
              </p:nvSpPr>
              <p:spPr>
                <a:xfrm>
                  <a:off x="1496321" y="5171785"/>
                  <a:ext cx="613202" cy="360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6" name="矩形: 圆角 65">
                <a:extLst>
                  <a:ext uri="{FF2B5EF4-FFF2-40B4-BE49-F238E27FC236}">
                    <a16:creationId xmlns:a16="http://schemas.microsoft.com/office/drawing/2014/main" id="{05BCEFAB-A143-4A8A-8DBF-0BD0CB7FC32E}"/>
                  </a:ext>
                </a:extLst>
              </p:cNvPr>
              <p:cNvSpPr/>
              <p:nvPr/>
            </p:nvSpPr>
            <p:spPr>
              <a:xfrm>
                <a:off x="1172541" y="4212332"/>
                <a:ext cx="2311324" cy="1958101"/>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圆角 66">
                <a:extLst>
                  <a:ext uri="{FF2B5EF4-FFF2-40B4-BE49-F238E27FC236}">
                    <a16:creationId xmlns:a16="http://schemas.microsoft.com/office/drawing/2014/main" id="{C78583ED-1656-4759-A626-8C3DE0653A4F}"/>
                  </a:ext>
                </a:extLst>
              </p:cNvPr>
              <p:cNvSpPr/>
              <p:nvPr/>
            </p:nvSpPr>
            <p:spPr>
              <a:xfrm>
                <a:off x="3581982" y="4202302"/>
                <a:ext cx="2311323" cy="195810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圆角 67">
                <a:extLst>
                  <a:ext uri="{FF2B5EF4-FFF2-40B4-BE49-F238E27FC236}">
                    <a16:creationId xmlns:a16="http://schemas.microsoft.com/office/drawing/2014/main" id="{87BC487B-1FF4-4695-AD00-6060B7B6689E}"/>
                  </a:ext>
                </a:extLst>
              </p:cNvPr>
              <p:cNvSpPr/>
              <p:nvPr/>
            </p:nvSpPr>
            <p:spPr>
              <a:xfrm>
                <a:off x="6041454" y="4202302"/>
                <a:ext cx="2369917" cy="195810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id="{EC41B036-B15A-4121-92C8-A888EBC46F64}"/>
                </a:ext>
              </a:extLst>
            </p:cNvPr>
            <p:cNvSpPr txBox="1"/>
            <p:nvPr/>
          </p:nvSpPr>
          <p:spPr>
            <a:xfrm>
              <a:off x="1615059" y="5923139"/>
              <a:ext cx="1426288" cy="307777"/>
            </a:xfrm>
            <a:prstGeom prst="rect">
              <a:avLst/>
            </a:prstGeom>
            <a:noFill/>
          </p:spPr>
          <p:txBody>
            <a:bodyPr wrap="none" rtlCol="0">
              <a:spAutoFit/>
            </a:bodyPr>
            <a:lstStyle/>
            <a:p>
              <a:r>
                <a:rPr lang="en-US" altLang="zh-CN" sz="1400" b="1" dirty="0">
                  <a:solidFill>
                    <a:schemeClr val="accent1">
                      <a:lumMod val="75000"/>
                    </a:schemeClr>
                  </a:solidFill>
                </a:rPr>
                <a:t>MSA &amp; Template</a:t>
              </a:r>
              <a:endParaRPr lang="zh-CN" altLang="en-US" sz="1400" b="1" dirty="0">
                <a:solidFill>
                  <a:schemeClr val="accent1">
                    <a:lumMod val="75000"/>
                  </a:schemeClr>
                </a:solidFill>
              </a:endParaRPr>
            </a:p>
          </p:txBody>
        </p:sp>
        <p:sp>
          <p:nvSpPr>
            <p:cNvPr id="69" name="文本框 68">
              <a:extLst>
                <a:ext uri="{FF2B5EF4-FFF2-40B4-BE49-F238E27FC236}">
                  <a16:creationId xmlns:a16="http://schemas.microsoft.com/office/drawing/2014/main" id="{806BB658-6142-4CA1-B332-B486D70C085B}"/>
                </a:ext>
              </a:extLst>
            </p:cNvPr>
            <p:cNvSpPr txBox="1"/>
            <p:nvPr/>
          </p:nvSpPr>
          <p:spPr>
            <a:xfrm>
              <a:off x="4297974" y="4348606"/>
              <a:ext cx="987963" cy="307777"/>
            </a:xfrm>
            <a:prstGeom prst="rect">
              <a:avLst/>
            </a:prstGeom>
            <a:noFill/>
          </p:spPr>
          <p:txBody>
            <a:bodyPr wrap="none" rtlCol="0">
              <a:spAutoFit/>
            </a:bodyPr>
            <a:lstStyle/>
            <a:p>
              <a:r>
                <a:rPr lang="en-US" altLang="zh-CN" sz="1400" b="1" dirty="0" err="1">
                  <a:solidFill>
                    <a:srgbClr val="00B050"/>
                  </a:solidFill>
                </a:rPr>
                <a:t>Pairformer</a:t>
              </a:r>
              <a:endParaRPr lang="zh-CN" altLang="en-US" sz="1400" b="1" dirty="0">
                <a:solidFill>
                  <a:srgbClr val="00B050"/>
                </a:solidFill>
              </a:endParaRPr>
            </a:p>
          </p:txBody>
        </p:sp>
        <p:sp>
          <p:nvSpPr>
            <p:cNvPr id="75" name="文本框 74">
              <a:extLst>
                <a:ext uri="{FF2B5EF4-FFF2-40B4-BE49-F238E27FC236}">
                  <a16:creationId xmlns:a16="http://schemas.microsoft.com/office/drawing/2014/main" id="{4C97A370-25A0-4779-A54E-DABA23F01B3D}"/>
                </a:ext>
              </a:extLst>
            </p:cNvPr>
            <p:cNvSpPr txBox="1"/>
            <p:nvPr/>
          </p:nvSpPr>
          <p:spPr>
            <a:xfrm>
              <a:off x="6477040" y="4367762"/>
              <a:ext cx="1481496" cy="307777"/>
            </a:xfrm>
            <a:prstGeom prst="rect">
              <a:avLst/>
            </a:prstGeom>
            <a:noFill/>
          </p:spPr>
          <p:txBody>
            <a:bodyPr wrap="none" rtlCol="0">
              <a:spAutoFit/>
            </a:bodyPr>
            <a:lstStyle/>
            <a:p>
              <a:r>
                <a:rPr lang="en-US" altLang="zh-CN" sz="1400" b="1" dirty="0">
                  <a:solidFill>
                    <a:srgbClr val="FFC000"/>
                  </a:solidFill>
                </a:rPr>
                <a:t>Diffusion Module</a:t>
              </a:r>
              <a:endParaRPr lang="zh-CN" altLang="en-US" sz="1400" b="1" dirty="0">
                <a:solidFill>
                  <a:srgbClr val="FFC000"/>
                </a:solidFill>
              </a:endParaRPr>
            </a:p>
          </p:txBody>
        </p:sp>
      </p:grpSp>
      <p:grpSp>
        <p:nvGrpSpPr>
          <p:cNvPr id="77" name="组合 76">
            <a:extLst>
              <a:ext uri="{FF2B5EF4-FFF2-40B4-BE49-F238E27FC236}">
                <a16:creationId xmlns:a16="http://schemas.microsoft.com/office/drawing/2014/main" id="{6F3F474D-9B0F-4CFE-B219-7643C8F7A8C4}"/>
              </a:ext>
            </a:extLst>
          </p:cNvPr>
          <p:cNvGrpSpPr/>
          <p:nvPr/>
        </p:nvGrpSpPr>
        <p:grpSpPr>
          <a:xfrm>
            <a:off x="1045359" y="1849497"/>
            <a:ext cx="7440271" cy="2103926"/>
            <a:chOff x="1045359" y="1849497"/>
            <a:chExt cx="7440271" cy="2103926"/>
          </a:xfrm>
        </p:grpSpPr>
        <p:grpSp>
          <p:nvGrpSpPr>
            <p:cNvPr id="24" name="组合 23">
              <a:extLst>
                <a:ext uri="{FF2B5EF4-FFF2-40B4-BE49-F238E27FC236}">
                  <a16:creationId xmlns:a16="http://schemas.microsoft.com/office/drawing/2014/main" id="{11EC97A1-00F4-43ED-B90E-EF441EE6B782}"/>
                </a:ext>
              </a:extLst>
            </p:cNvPr>
            <p:cNvGrpSpPr/>
            <p:nvPr/>
          </p:nvGrpSpPr>
          <p:grpSpPr>
            <a:xfrm>
              <a:off x="1045359" y="1849497"/>
              <a:ext cx="7440271" cy="2103926"/>
              <a:chOff x="1045359" y="1666617"/>
              <a:chExt cx="7440271" cy="2103926"/>
            </a:xfrm>
          </p:grpSpPr>
          <p:sp>
            <p:nvSpPr>
              <p:cNvPr id="43" name="AutoShape 2" descr="regression models machine learning for Sale OFF 67%"/>
              <p:cNvSpPr>
                <a:spLocks noChangeAspect="1" noChangeArrowheads="1"/>
              </p:cNvSpPr>
              <p:nvPr/>
            </p:nvSpPr>
            <p:spPr bwMode="auto">
              <a:xfrm>
                <a:off x="3370885" y="25793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grpSp>
            <p:nvGrpSpPr>
              <p:cNvPr id="10" name="组合 9">
                <a:extLst>
                  <a:ext uri="{FF2B5EF4-FFF2-40B4-BE49-F238E27FC236}">
                    <a16:creationId xmlns:a16="http://schemas.microsoft.com/office/drawing/2014/main" id="{17A95E9C-A186-4003-95C7-7A07267F709A}"/>
                  </a:ext>
                </a:extLst>
              </p:cNvPr>
              <p:cNvGrpSpPr/>
              <p:nvPr/>
            </p:nvGrpSpPr>
            <p:grpSpPr>
              <a:xfrm>
                <a:off x="1045359" y="1666617"/>
                <a:ext cx="7440271" cy="2103926"/>
                <a:chOff x="1045359" y="1666617"/>
                <a:chExt cx="7440271" cy="2103926"/>
              </a:xfrm>
            </p:grpSpPr>
            <p:sp>
              <p:nvSpPr>
                <p:cNvPr id="2" name="矩形 1"/>
                <p:cNvSpPr/>
                <p:nvPr/>
              </p:nvSpPr>
              <p:spPr>
                <a:xfrm>
                  <a:off x="1045359" y="1666617"/>
                  <a:ext cx="7440271" cy="2103926"/>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8">
                  <a:extLst>
                    <a:ext uri="{FF2B5EF4-FFF2-40B4-BE49-F238E27FC236}">
                      <a16:creationId xmlns:a16="http://schemas.microsoft.com/office/drawing/2014/main" id="{2E000875-E4AC-41CE-84FC-2913DD708ABB}"/>
                    </a:ext>
                  </a:extLst>
                </p:cNvPr>
                <p:cNvGrpSpPr/>
                <p:nvPr/>
              </p:nvGrpSpPr>
              <p:grpSpPr>
                <a:xfrm>
                  <a:off x="1189720" y="1729499"/>
                  <a:ext cx="7204472" cy="1959227"/>
                  <a:chOff x="4624510" y="2356948"/>
                  <a:chExt cx="7204472" cy="1959227"/>
                </a:xfrm>
              </p:grpSpPr>
              <p:pic>
                <p:nvPicPr>
                  <p:cNvPr id="8" name="图片 7">
                    <a:extLst>
                      <a:ext uri="{FF2B5EF4-FFF2-40B4-BE49-F238E27FC236}">
                        <a16:creationId xmlns:a16="http://schemas.microsoft.com/office/drawing/2014/main" id="{4A077354-46B4-474C-8338-75A9BC496B19}"/>
                      </a:ext>
                    </a:extLst>
                  </p:cNvPr>
                  <p:cNvPicPr>
                    <a:picLocks noChangeAspect="1"/>
                  </p:cNvPicPr>
                  <p:nvPr/>
                </p:nvPicPr>
                <p:blipFill rotWithShape="1">
                  <a:blip r:embed="rId5">
                    <a:extLst>
                      <a:ext uri="{28A0092B-C50C-407E-A947-70E740481C1C}">
                        <a14:useLocalDpi xmlns:a14="http://schemas.microsoft.com/office/drawing/2010/main" val="0"/>
                      </a:ext>
                    </a:extLst>
                  </a:blip>
                  <a:srcRect t="1982"/>
                  <a:stretch/>
                </p:blipFill>
                <p:spPr>
                  <a:xfrm>
                    <a:off x="4624510" y="2358074"/>
                    <a:ext cx="7204472" cy="1958101"/>
                  </a:xfrm>
                  <a:prstGeom prst="rect">
                    <a:avLst/>
                  </a:prstGeom>
                </p:spPr>
              </p:pic>
              <p:sp>
                <p:nvSpPr>
                  <p:cNvPr id="55" name="矩形 54">
                    <a:extLst>
                      <a:ext uri="{FF2B5EF4-FFF2-40B4-BE49-F238E27FC236}">
                        <a16:creationId xmlns:a16="http://schemas.microsoft.com/office/drawing/2014/main" id="{D5AA4816-97C0-4B68-99C4-B1CF9D0532B9}"/>
                      </a:ext>
                    </a:extLst>
                  </p:cNvPr>
                  <p:cNvSpPr/>
                  <p:nvPr/>
                </p:nvSpPr>
                <p:spPr>
                  <a:xfrm>
                    <a:off x="4624510" y="2356948"/>
                    <a:ext cx="613202" cy="360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sp>
            <p:nvSpPr>
              <p:cNvPr id="14" name="矩形: 圆角 13">
                <a:extLst>
                  <a:ext uri="{FF2B5EF4-FFF2-40B4-BE49-F238E27FC236}">
                    <a16:creationId xmlns:a16="http://schemas.microsoft.com/office/drawing/2014/main" id="{3B7270B9-B86A-423E-B5B9-5911E51D55A1}"/>
                  </a:ext>
                </a:extLst>
              </p:cNvPr>
              <p:cNvSpPr/>
              <p:nvPr/>
            </p:nvSpPr>
            <p:spPr>
              <a:xfrm>
                <a:off x="1183252" y="1729499"/>
                <a:ext cx="2672005" cy="1958101"/>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圆角 63">
                <a:extLst>
                  <a:ext uri="{FF2B5EF4-FFF2-40B4-BE49-F238E27FC236}">
                    <a16:creationId xmlns:a16="http://schemas.microsoft.com/office/drawing/2014/main" id="{B0CE7841-BE58-4E43-AE6E-D91E5B426655}"/>
                  </a:ext>
                </a:extLst>
              </p:cNvPr>
              <p:cNvSpPr/>
              <p:nvPr/>
            </p:nvSpPr>
            <p:spPr>
              <a:xfrm>
                <a:off x="4123944" y="1727678"/>
                <a:ext cx="1609344" cy="195810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圆角 64">
                <a:extLst>
                  <a:ext uri="{FF2B5EF4-FFF2-40B4-BE49-F238E27FC236}">
                    <a16:creationId xmlns:a16="http://schemas.microsoft.com/office/drawing/2014/main" id="{5F88F276-74E5-43CF-9DEB-C19717E4FBF5}"/>
                  </a:ext>
                </a:extLst>
              </p:cNvPr>
              <p:cNvSpPr/>
              <p:nvPr/>
            </p:nvSpPr>
            <p:spPr>
              <a:xfrm>
                <a:off x="5812908" y="1727677"/>
                <a:ext cx="2587752" cy="195810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71">
              <a:extLst>
                <a:ext uri="{FF2B5EF4-FFF2-40B4-BE49-F238E27FC236}">
                  <a16:creationId xmlns:a16="http://schemas.microsoft.com/office/drawing/2014/main" id="{EA10E785-1C79-432B-9DD2-4D56F5635AA8}"/>
                </a:ext>
              </a:extLst>
            </p:cNvPr>
            <p:cNvSpPr txBox="1"/>
            <p:nvPr/>
          </p:nvSpPr>
          <p:spPr>
            <a:xfrm>
              <a:off x="4434634" y="3352666"/>
              <a:ext cx="961161" cy="307777"/>
            </a:xfrm>
            <a:prstGeom prst="rect">
              <a:avLst/>
            </a:prstGeom>
            <a:noFill/>
          </p:spPr>
          <p:txBody>
            <a:bodyPr wrap="none" rtlCol="0">
              <a:spAutoFit/>
            </a:bodyPr>
            <a:lstStyle/>
            <a:p>
              <a:r>
                <a:rPr lang="en-US" altLang="zh-CN" sz="1400" b="1" dirty="0" err="1">
                  <a:solidFill>
                    <a:srgbClr val="00B050"/>
                  </a:solidFill>
                </a:rPr>
                <a:t>Evoformer</a:t>
              </a:r>
              <a:endParaRPr lang="zh-CN" altLang="en-US" sz="1400" b="1" dirty="0">
                <a:solidFill>
                  <a:srgbClr val="00B050"/>
                </a:solidFill>
              </a:endParaRPr>
            </a:p>
          </p:txBody>
        </p:sp>
        <p:sp>
          <p:nvSpPr>
            <p:cNvPr id="73" name="文本框 72">
              <a:extLst>
                <a:ext uri="{FF2B5EF4-FFF2-40B4-BE49-F238E27FC236}">
                  <a16:creationId xmlns:a16="http://schemas.microsoft.com/office/drawing/2014/main" id="{5754F8EC-3118-4EF4-9C7B-E1FB48D9A093}"/>
                </a:ext>
              </a:extLst>
            </p:cNvPr>
            <p:cNvSpPr txBox="1"/>
            <p:nvPr/>
          </p:nvSpPr>
          <p:spPr>
            <a:xfrm>
              <a:off x="6555566" y="3352666"/>
              <a:ext cx="1498744" cy="307777"/>
            </a:xfrm>
            <a:prstGeom prst="rect">
              <a:avLst/>
            </a:prstGeom>
            <a:noFill/>
          </p:spPr>
          <p:txBody>
            <a:bodyPr wrap="none" rtlCol="0">
              <a:spAutoFit/>
            </a:bodyPr>
            <a:lstStyle/>
            <a:p>
              <a:r>
                <a:rPr lang="en-US" altLang="zh-CN" sz="1400" b="1" dirty="0">
                  <a:solidFill>
                    <a:srgbClr val="FFC000"/>
                  </a:solidFill>
                </a:rPr>
                <a:t>Structure Module</a:t>
              </a:r>
              <a:endParaRPr lang="zh-CN" altLang="en-US" sz="1400" b="1" dirty="0">
                <a:solidFill>
                  <a:srgbClr val="FFC000"/>
                </a:solidFill>
              </a:endParaRPr>
            </a:p>
          </p:txBody>
        </p:sp>
        <p:sp>
          <p:nvSpPr>
            <p:cNvPr id="76" name="文本框 75">
              <a:extLst>
                <a:ext uri="{FF2B5EF4-FFF2-40B4-BE49-F238E27FC236}">
                  <a16:creationId xmlns:a16="http://schemas.microsoft.com/office/drawing/2014/main" id="{5C244CCB-74D4-4F71-986B-2575195A0F59}"/>
                </a:ext>
              </a:extLst>
            </p:cNvPr>
            <p:cNvSpPr txBox="1"/>
            <p:nvPr/>
          </p:nvSpPr>
          <p:spPr>
            <a:xfrm>
              <a:off x="1617846" y="3551231"/>
              <a:ext cx="1426288" cy="307777"/>
            </a:xfrm>
            <a:prstGeom prst="rect">
              <a:avLst/>
            </a:prstGeom>
            <a:noFill/>
          </p:spPr>
          <p:txBody>
            <a:bodyPr wrap="none" rtlCol="0">
              <a:spAutoFit/>
            </a:bodyPr>
            <a:lstStyle/>
            <a:p>
              <a:r>
                <a:rPr lang="en-US" altLang="zh-CN" sz="1400" b="1" dirty="0">
                  <a:solidFill>
                    <a:schemeClr val="accent1">
                      <a:lumMod val="75000"/>
                    </a:schemeClr>
                  </a:solidFill>
                </a:rPr>
                <a:t>MSA &amp; Template</a:t>
              </a:r>
              <a:endParaRPr lang="zh-CN" altLang="en-US" sz="1400" b="1" dirty="0">
                <a:solidFill>
                  <a:schemeClr val="accent1">
                    <a:lumMod val="75000"/>
                  </a:schemeClr>
                </a:solidFill>
              </a:endParaRPr>
            </a:p>
          </p:txBody>
        </p:sp>
      </p:grpSp>
      <p:sp>
        <p:nvSpPr>
          <p:cNvPr id="79" name="矩形 78">
            <a:extLst>
              <a:ext uri="{FF2B5EF4-FFF2-40B4-BE49-F238E27FC236}">
                <a16:creationId xmlns:a16="http://schemas.microsoft.com/office/drawing/2014/main" id="{4A75AC33-FEC2-43F7-AE07-48E3915C7D79}"/>
              </a:ext>
            </a:extLst>
          </p:cNvPr>
          <p:cNvSpPr/>
          <p:nvPr/>
        </p:nvSpPr>
        <p:spPr>
          <a:xfrm>
            <a:off x="3775096" y="6403470"/>
            <a:ext cx="3595856" cy="307777"/>
          </a:xfrm>
          <a:prstGeom prst="rect">
            <a:avLst/>
          </a:prstGeom>
        </p:spPr>
        <p:txBody>
          <a:bodyPr wrap="none">
            <a:spAutoFit/>
          </a:bodyPr>
          <a:lstStyle/>
          <a:p>
            <a:r>
              <a:rPr lang="zh-CN" altLang="en-US" sz="1400" b="1" i="1" dirty="0">
                <a:solidFill>
                  <a:schemeClr val="bg1">
                    <a:lumMod val="50000"/>
                  </a:schemeClr>
                </a:solidFill>
                <a:latin typeface="Arial" panose="020B0604020202020204" pitchFamily="34" charset="0"/>
                <a:cs typeface="Arial" panose="020B0604020202020204" pitchFamily="34" charset="0"/>
              </a:rPr>
              <a:t>推荐阅读上海交通大学钟博子韬的讲座分享</a:t>
            </a:r>
          </a:p>
        </p:txBody>
      </p:sp>
      <p:sp>
        <p:nvSpPr>
          <p:cNvPr id="82" name="矩形 81">
            <a:extLst>
              <a:ext uri="{FF2B5EF4-FFF2-40B4-BE49-F238E27FC236}">
                <a16:creationId xmlns:a16="http://schemas.microsoft.com/office/drawing/2014/main" id="{BB1F7DAE-F04F-40C3-8577-19305E776AA3}"/>
              </a:ext>
            </a:extLst>
          </p:cNvPr>
          <p:cNvSpPr/>
          <p:nvPr/>
        </p:nvSpPr>
        <p:spPr>
          <a:xfrm>
            <a:off x="9278242" y="5851454"/>
            <a:ext cx="2545890" cy="461665"/>
          </a:xfrm>
          <a:prstGeom prst="rect">
            <a:avLst/>
          </a:prstGeom>
        </p:spPr>
        <p:txBody>
          <a:bodyPr wrap="none">
            <a:spAutoFit/>
          </a:bodyPr>
          <a:lstStyle/>
          <a:p>
            <a:r>
              <a:rPr lang="en-US" altLang="zh-CN" sz="1200" i="1" dirty="0">
                <a:latin typeface="Arial" panose="020B0604020202020204" pitchFamily="34" charset="0"/>
                <a:cs typeface="Arial" panose="020B0604020202020204" pitchFamily="34" charset="0"/>
              </a:rPr>
              <a:t>Nature, 2021, 596(7873): 583-589.</a:t>
            </a:r>
          </a:p>
          <a:p>
            <a:r>
              <a:rPr lang="en-US" altLang="zh-CN" sz="1200" i="1" dirty="0">
                <a:latin typeface="Arial" panose="020B0604020202020204" pitchFamily="34" charset="0"/>
                <a:cs typeface="Arial" panose="020B0604020202020204" pitchFamily="34" charset="0"/>
              </a:rPr>
              <a:t>Nature, 2024: 1-3.</a:t>
            </a:r>
          </a:p>
        </p:txBody>
      </p:sp>
    </p:spTree>
    <p:extLst>
      <p:ext uri="{BB962C8B-B14F-4D97-AF65-F5344CB8AC3E}">
        <p14:creationId xmlns:p14="http://schemas.microsoft.com/office/powerpoint/2010/main" val="27823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a:extLst>
              <a:ext uri="{FF2B5EF4-FFF2-40B4-BE49-F238E27FC236}">
                <a16:creationId xmlns:a16="http://schemas.microsoft.com/office/drawing/2014/main" id="{A3611233-B3A6-44A0-A457-7D6B6F367034}"/>
              </a:ext>
            </a:extLst>
          </p:cNvPr>
          <p:cNvSpPr/>
          <p:nvPr/>
        </p:nvSpPr>
        <p:spPr>
          <a:xfrm>
            <a:off x="8222380" y="3270576"/>
            <a:ext cx="3648172" cy="2601610"/>
          </a:xfrm>
          <a:prstGeom prst="rect">
            <a:avLst/>
          </a:prstGeom>
        </p:spPr>
        <p:txBody>
          <a:bodyPr wrap="square">
            <a:spAutoFit/>
          </a:bodyPr>
          <a:lstStyle/>
          <a:p>
            <a:pPr algn="ctr">
              <a:lnSpc>
                <a:spcPct val="150000"/>
              </a:lnSpc>
            </a:pPr>
            <a:r>
              <a:rPr lang="en-US" altLang="zh-CN" sz="1100" b="1" dirty="0">
                <a:latin typeface="+mn-ea"/>
              </a:rPr>
              <a:t>Diffusion Module</a:t>
            </a:r>
          </a:p>
          <a:p>
            <a:pPr marL="171450" indent="-171450">
              <a:lnSpc>
                <a:spcPct val="150000"/>
              </a:lnSpc>
              <a:buFont typeface="Wingdings" panose="05000000000000000000" pitchFamily="2" charset="2"/>
              <a:buChar char="Ø"/>
            </a:pPr>
            <a:r>
              <a:rPr lang="en-US" altLang="zh-CN" sz="1100" dirty="0">
                <a:latin typeface="+mn-ea"/>
              </a:rPr>
              <a:t>Single representation </a:t>
            </a:r>
            <a:r>
              <a:rPr lang="zh-CN" altLang="en-US" sz="1100" dirty="0">
                <a:latin typeface="+mn-ea"/>
              </a:rPr>
              <a:t>信息和 </a:t>
            </a:r>
            <a:r>
              <a:rPr lang="en-US" altLang="zh-CN" sz="1100" dirty="0">
                <a:latin typeface="+mn-ea"/>
              </a:rPr>
              <a:t>Pair representation </a:t>
            </a:r>
            <a:r>
              <a:rPr lang="zh-CN" altLang="en-US" sz="1100" dirty="0">
                <a:latin typeface="+mn-ea"/>
              </a:rPr>
              <a:t>信息会转变为空间位置。初始状态为杂乱无章的原子点，经过扩散模型的多次（去噪）更新，逐渐形成了清晰的三维结构</a:t>
            </a:r>
            <a:endParaRPr lang="en-US" altLang="zh-CN" sz="1100" dirty="0">
              <a:latin typeface="+mn-ea"/>
            </a:endParaRPr>
          </a:p>
          <a:p>
            <a:pPr algn="ctr">
              <a:lnSpc>
                <a:spcPct val="150000"/>
              </a:lnSpc>
            </a:pPr>
            <a:r>
              <a:rPr lang="en-US" altLang="zh-CN" sz="1100" b="1" dirty="0">
                <a:latin typeface="+mn-ea"/>
              </a:rPr>
              <a:t>Confidence Module</a:t>
            </a:r>
          </a:p>
          <a:p>
            <a:pPr marL="171450" indent="-171450">
              <a:lnSpc>
                <a:spcPct val="150000"/>
              </a:lnSpc>
              <a:buFont typeface="Wingdings" panose="05000000000000000000" pitchFamily="2" charset="2"/>
              <a:buChar char="Ø"/>
            </a:pPr>
            <a:r>
              <a:rPr lang="zh-CN" altLang="en-US" sz="1100" dirty="0">
                <a:latin typeface="+mn-ea"/>
              </a:rPr>
              <a:t>使用预测局部距离差异检验</a:t>
            </a:r>
            <a:r>
              <a:rPr lang="en-US" altLang="zh-CN" sz="1100" dirty="0">
                <a:latin typeface="+mn-ea"/>
              </a:rPr>
              <a:t>(</a:t>
            </a:r>
            <a:r>
              <a:rPr lang="en-US" altLang="zh-CN" sz="1100" dirty="0" err="1">
                <a:latin typeface="+mn-ea"/>
              </a:rPr>
              <a:t>pLDDT</a:t>
            </a:r>
            <a:r>
              <a:rPr lang="en-US" altLang="zh-CN" sz="1100" dirty="0">
                <a:latin typeface="+mn-ea"/>
              </a:rPr>
              <a:t>)</a:t>
            </a:r>
            <a:r>
              <a:rPr lang="zh-CN" altLang="en-US" sz="1100" dirty="0">
                <a:latin typeface="+mn-ea"/>
              </a:rPr>
              <a:t>、预测比对误差</a:t>
            </a:r>
            <a:r>
              <a:rPr lang="en-US" altLang="zh-CN" sz="1100" dirty="0">
                <a:latin typeface="+mn-ea"/>
              </a:rPr>
              <a:t>(PAE)</a:t>
            </a:r>
            <a:r>
              <a:rPr lang="zh-CN" altLang="en-US" sz="1100" dirty="0">
                <a:latin typeface="+mn-ea"/>
              </a:rPr>
              <a:t>和预测距离误差</a:t>
            </a:r>
            <a:r>
              <a:rPr lang="en-US" altLang="zh-CN" sz="1100" dirty="0">
                <a:latin typeface="+mn-ea"/>
              </a:rPr>
              <a:t>(PDE)</a:t>
            </a:r>
            <a:r>
              <a:rPr lang="zh-CN" altLang="en-US" sz="1100" dirty="0">
                <a:latin typeface="+mn-ea"/>
              </a:rPr>
              <a:t>来评估预测结构的置信度；</a:t>
            </a:r>
            <a:r>
              <a:rPr lang="en-US" altLang="zh-CN" sz="1100" dirty="0" err="1">
                <a:latin typeface="+mn-ea"/>
              </a:rPr>
              <a:t>pLDDT</a:t>
            </a:r>
            <a:r>
              <a:rPr lang="zh-CN" altLang="en-US" sz="1100" dirty="0">
                <a:latin typeface="+mn-ea"/>
              </a:rPr>
              <a:t>的范围为 </a:t>
            </a:r>
            <a:r>
              <a:rPr lang="en-US" altLang="zh-CN" sz="1100" dirty="0">
                <a:latin typeface="+mn-ea"/>
              </a:rPr>
              <a:t>0 </a:t>
            </a:r>
            <a:r>
              <a:rPr lang="zh-CN" altLang="en-US" sz="1100" dirty="0">
                <a:latin typeface="+mn-ea"/>
              </a:rPr>
              <a:t>到 </a:t>
            </a:r>
            <a:r>
              <a:rPr lang="en-US" altLang="zh-CN" sz="1100" dirty="0">
                <a:latin typeface="+mn-ea"/>
              </a:rPr>
              <a:t>100</a:t>
            </a:r>
            <a:r>
              <a:rPr lang="zh-CN" altLang="en-US" sz="1100" dirty="0">
                <a:latin typeface="+mn-ea"/>
              </a:rPr>
              <a:t>，值越大，置信度越高，代表预测越准确。</a:t>
            </a:r>
            <a:endParaRPr lang="en-US" altLang="zh-CN" sz="1100" dirty="0">
              <a:latin typeface="+mn-ea"/>
            </a:endParaRPr>
          </a:p>
        </p:txBody>
      </p:sp>
      <p:sp>
        <p:nvSpPr>
          <p:cNvPr id="51" name="AutoShape 12">
            <a:extLst>
              <a:ext uri="{FF2B5EF4-FFF2-40B4-BE49-F238E27FC236}">
                <a16:creationId xmlns:a16="http://schemas.microsoft.com/office/drawing/2014/main" id="{831F05DF-53FE-4C7F-85D3-41554E855139}"/>
              </a:ext>
            </a:extLst>
          </p:cNvPr>
          <p:cNvSpPr>
            <a:spLocks noChangeArrowheads="1"/>
          </p:cNvSpPr>
          <p:nvPr/>
        </p:nvSpPr>
        <p:spPr bwMode="auto">
          <a:xfrm>
            <a:off x="8020" y="738881"/>
            <a:ext cx="12192000" cy="92859"/>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lstStyle/>
          <a:p>
            <a:pPr>
              <a:defRPr/>
            </a:pPr>
            <a:endParaRPr lang="zh-CN" altLang="en-US">
              <a:solidFill>
                <a:prstClr val="black"/>
              </a:solidFill>
              <a:latin typeface="+mn-ea"/>
            </a:endParaRPr>
          </a:p>
        </p:txBody>
      </p:sp>
      <p:sp>
        <p:nvSpPr>
          <p:cNvPr id="2" name="灯片编号占位符 1">
            <a:extLst>
              <a:ext uri="{FF2B5EF4-FFF2-40B4-BE49-F238E27FC236}">
                <a16:creationId xmlns:a16="http://schemas.microsoft.com/office/drawing/2014/main" id="{2A6D7891-4CA6-4AC2-BA8C-CE686ABB7C9C}"/>
              </a:ext>
            </a:extLst>
          </p:cNvPr>
          <p:cNvSpPr>
            <a:spLocks noGrp="1"/>
          </p:cNvSpPr>
          <p:nvPr>
            <p:ph type="sldNum" sz="quarter" idx="12"/>
          </p:nvPr>
        </p:nvSpPr>
        <p:spPr>
          <a:xfrm>
            <a:off x="10028902" y="6356350"/>
            <a:ext cx="1324897" cy="365125"/>
          </a:xfrm>
        </p:spPr>
        <p:txBody>
          <a:bodyPr/>
          <a:lstStyle/>
          <a:p>
            <a:fld id="{5B8AC867-72ED-42EA-92C6-36FC511EE56C}" type="slidenum">
              <a:rPr lang="zh-CN" altLang="en-US" smtClean="0">
                <a:solidFill>
                  <a:prstClr val="black">
                    <a:tint val="75000"/>
                  </a:prstClr>
                </a:solidFill>
                <a:latin typeface="+mn-ea"/>
              </a:rPr>
              <a:pPr/>
              <a:t>2</a:t>
            </a:fld>
            <a:endParaRPr lang="zh-CN" altLang="en-US" dirty="0">
              <a:solidFill>
                <a:prstClr val="black">
                  <a:tint val="75000"/>
                </a:prstClr>
              </a:solidFill>
              <a:latin typeface="+mn-ea"/>
            </a:endParaRPr>
          </a:p>
        </p:txBody>
      </p:sp>
      <p:pic>
        <p:nvPicPr>
          <p:cNvPr id="36" name="图片 35"/>
          <p:cNvPicPr>
            <a:picLocks noChangeAspect="1"/>
          </p:cNvPicPr>
          <p:nvPr/>
        </p:nvPicPr>
        <p:blipFill>
          <a:blip r:embed="rId3" cstate="email"/>
          <a:stretch>
            <a:fillRect/>
          </a:stretch>
        </p:blipFill>
        <p:spPr>
          <a:xfrm>
            <a:off x="11532093" y="1"/>
            <a:ext cx="584079" cy="685700"/>
          </a:xfrm>
          <a:prstGeom prst="rect">
            <a:avLst/>
          </a:prstGeom>
        </p:spPr>
      </p:pic>
      <p:sp>
        <p:nvSpPr>
          <p:cNvPr id="38" name="副标题 2">
            <a:extLst>
              <a:ext uri="{FF2B5EF4-FFF2-40B4-BE49-F238E27FC236}">
                <a16:creationId xmlns:a16="http://schemas.microsoft.com/office/drawing/2014/main" id="{342DECF4-07F9-4F4A-A467-C806E6C98E93}"/>
              </a:ext>
            </a:extLst>
          </p:cNvPr>
          <p:cNvSpPr txBox="1"/>
          <p:nvPr/>
        </p:nvSpPr>
        <p:spPr>
          <a:xfrm>
            <a:off x="1524000" y="198642"/>
            <a:ext cx="9144000" cy="637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8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8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8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9pPr>
          </a:lstStyle>
          <a:p>
            <a:r>
              <a:rPr lang="en-US" altLang="zh-CN" sz="3200" b="1" dirty="0">
                <a:solidFill>
                  <a:prstClr val="black"/>
                </a:solidFill>
                <a:latin typeface="+mn-ea"/>
              </a:rPr>
              <a:t>AlphaFold3</a:t>
            </a:r>
            <a:r>
              <a:rPr lang="zh-CN" altLang="en-US" sz="3200" b="1" dirty="0">
                <a:solidFill>
                  <a:prstClr val="black"/>
                </a:solidFill>
                <a:latin typeface="+mn-ea"/>
              </a:rPr>
              <a:t>模型细节</a:t>
            </a:r>
          </a:p>
        </p:txBody>
      </p:sp>
      <p:sp>
        <p:nvSpPr>
          <p:cNvPr id="39" name="文本框 38">
            <a:extLst>
              <a:ext uri="{FF2B5EF4-FFF2-40B4-BE49-F238E27FC236}">
                <a16:creationId xmlns:a16="http://schemas.microsoft.com/office/drawing/2014/main" id="{F1F19165-4A3F-44CE-B552-0A62F54EBCCC}"/>
              </a:ext>
            </a:extLst>
          </p:cNvPr>
          <p:cNvSpPr txBox="1"/>
          <p:nvPr/>
        </p:nvSpPr>
        <p:spPr>
          <a:xfrm>
            <a:off x="658306" y="6029624"/>
            <a:ext cx="3048000" cy="377411"/>
          </a:xfrm>
          <a:prstGeom prst="rect">
            <a:avLst/>
          </a:prstGeom>
          <a:noFill/>
        </p:spPr>
        <p:txBody>
          <a:bodyPr wrap="square" rtlCol="0">
            <a:spAutoFit/>
          </a:bodyPr>
          <a:lstStyle/>
          <a:p>
            <a:pPr algn="ctr">
              <a:lnSpc>
                <a:spcPct val="150000"/>
              </a:lnSpc>
            </a:pPr>
            <a:r>
              <a:rPr lang="zh-CN" altLang="en-US" sz="1400" b="1" dirty="0">
                <a:solidFill>
                  <a:srgbClr val="0000FF"/>
                </a:solidFill>
                <a:latin typeface="+mn-ea"/>
              </a:rPr>
              <a:t>模型输入、特征提取</a:t>
            </a:r>
          </a:p>
        </p:txBody>
      </p:sp>
      <p:sp>
        <p:nvSpPr>
          <p:cNvPr id="18" name="圆角矩形 17"/>
          <p:cNvSpPr/>
          <p:nvPr/>
        </p:nvSpPr>
        <p:spPr>
          <a:xfrm>
            <a:off x="358220" y="3259119"/>
            <a:ext cx="3648172" cy="3147915"/>
          </a:xfrm>
          <a:prstGeom prst="roundRect">
            <a:avLst>
              <a:gd name="adj" fmla="val 1405"/>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lumMod val="75000"/>
                  </a:schemeClr>
                </a:solidFill>
              </a:ln>
              <a:latin typeface="+mn-ea"/>
            </a:endParaRPr>
          </a:p>
        </p:txBody>
      </p:sp>
      <p:sp>
        <p:nvSpPr>
          <p:cNvPr id="19" name="圆角矩形 18"/>
          <p:cNvSpPr/>
          <p:nvPr/>
        </p:nvSpPr>
        <p:spPr>
          <a:xfrm>
            <a:off x="4290300" y="3259119"/>
            <a:ext cx="3648172" cy="3147915"/>
          </a:xfrm>
          <a:prstGeom prst="roundRect">
            <a:avLst>
              <a:gd name="adj" fmla="val 1405"/>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0" name="圆角矩形 19"/>
          <p:cNvSpPr/>
          <p:nvPr/>
        </p:nvSpPr>
        <p:spPr>
          <a:xfrm>
            <a:off x="8222380" y="3259119"/>
            <a:ext cx="3648172" cy="3147915"/>
          </a:xfrm>
          <a:prstGeom prst="roundRect">
            <a:avLst>
              <a:gd name="adj" fmla="val 1405"/>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 name="文本框 27">
            <a:extLst>
              <a:ext uri="{FF2B5EF4-FFF2-40B4-BE49-F238E27FC236}">
                <a16:creationId xmlns:a16="http://schemas.microsoft.com/office/drawing/2014/main" id="{C56591C4-9AA8-4139-8794-351DCBA0328C}"/>
              </a:ext>
            </a:extLst>
          </p:cNvPr>
          <p:cNvSpPr txBox="1"/>
          <p:nvPr/>
        </p:nvSpPr>
        <p:spPr>
          <a:xfrm>
            <a:off x="4580020" y="6032228"/>
            <a:ext cx="3048000" cy="377411"/>
          </a:xfrm>
          <a:prstGeom prst="rect">
            <a:avLst/>
          </a:prstGeom>
          <a:noFill/>
        </p:spPr>
        <p:txBody>
          <a:bodyPr wrap="square" rtlCol="0">
            <a:spAutoFit/>
          </a:bodyPr>
          <a:lstStyle/>
          <a:p>
            <a:pPr algn="ctr">
              <a:lnSpc>
                <a:spcPct val="150000"/>
              </a:lnSpc>
            </a:pPr>
            <a:r>
              <a:rPr lang="zh-CN" altLang="en-US" sz="1400" b="1" dirty="0">
                <a:solidFill>
                  <a:srgbClr val="0000FF"/>
                </a:solidFill>
                <a:latin typeface="+mn-ea"/>
              </a:rPr>
              <a:t>编码器</a:t>
            </a:r>
          </a:p>
        </p:txBody>
      </p:sp>
      <p:sp>
        <p:nvSpPr>
          <p:cNvPr id="32" name="文本框 31">
            <a:extLst>
              <a:ext uri="{FF2B5EF4-FFF2-40B4-BE49-F238E27FC236}">
                <a16:creationId xmlns:a16="http://schemas.microsoft.com/office/drawing/2014/main" id="{FE7CBB9F-5572-4F56-BDDD-53C9546CF915}"/>
              </a:ext>
            </a:extLst>
          </p:cNvPr>
          <p:cNvSpPr txBox="1"/>
          <p:nvPr/>
        </p:nvSpPr>
        <p:spPr>
          <a:xfrm>
            <a:off x="8349781" y="6029623"/>
            <a:ext cx="3393369" cy="377411"/>
          </a:xfrm>
          <a:prstGeom prst="rect">
            <a:avLst/>
          </a:prstGeom>
          <a:noFill/>
        </p:spPr>
        <p:txBody>
          <a:bodyPr wrap="square" rtlCol="0">
            <a:spAutoFit/>
          </a:bodyPr>
          <a:lstStyle/>
          <a:p>
            <a:pPr algn="ctr">
              <a:lnSpc>
                <a:spcPct val="150000"/>
              </a:lnSpc>
            </a:pPr>
            <a:r>
              <a:rPr lang="zh-CN" altLang="en-US" sz="1400" b="1" dirty="0">
                <a:solidFill>
                  <a:srgbClr val="0000FF"/>
                </a:solidFill>
                <a:latin typeface="+mn-ea"/>
              </a:rPr>
              <a:t>解码器</a:t>
            </a:r>
            <a:endParaRPr lang="en-US" altLang="zh-CN" sz="1400" b="1" dirty="0">
              <a:solidFill>
                <a:srgbClr val="0000FF"/>
              </a:solidFill>
              <a:latin typeface="+mn-ea"/>
            </a:endParaRPr>
          </a:p>
        </p:txBody>
      </p:sp>
      <p:sp>
        <p:nvSpPr>
          <p:cNvPr id="3" name="矩形 2">
            <a:extLst>
              <a:ext uri="{FF2B5EF4-FFF2-40B4-BE49-F238E27FC236}">
                <a16:creationId xmlns:a16="http://schemas.microsoft.com/office/drawing/2014/main" id="{0F4CF635-A473-4EB0-9A6A-47E712C0B2E2}"/>
              </a:ext>
            </a:extLst>
          </p:cNvPr>
          <p:cNvSpPr/>
          <p:nvPr/>
        </p:nvSpPr>
        <p:spPr>
          <a:xfrm>
            <a:off x="358221" y="3263474"/>
            <a:ext cx="3648172" cy="2901692"/>
          </a:xfrm>
          <a:prstGeom prst="rect">
            <a:avLst/>
          </a:prstGeom>
        </p:spPr>
        <p:txBody>
          <a:bodyPr wrap="square">
            <a:spAutoFit/>
          </a:bodyPr>
          <a:lstStyle/>
          <a:p>
            <a:pPr algn="ctr">
              <a:lnSpc>
                <a:spcPct val="150000"/>
              </a:lnSpc>
            </a:pPr>
            <a:r>
              <a:rPr lang="zh-CN" altLang="en-US" sz="1200" b="1" dirty="0">
                <a:latin typeface="+mn-ea"/>
              </a:rPr>
              <a:t>模型输入</a:t>
            </a:r>
            <a:endParaRPr lang="en-US" altLang="zh-CN" sz="1200" b="1" dirty="0">
              <a:latin typeface="+mn-ea"/>
            </a:endParaRPr>
          </a:p>
          <a:p>
            <a:pPr marL="171450" indent="-171450">
              <a:lnSpc>
                <a:spcPct val="150000"/>
              </a:lnSpc>
              <a:buFont typeface="Wingdings" panose="05000000000000000000" pitchFamily="2" charset="2"/>
              <a:buChar char="Ø"/>
            </a:pPr>
            <a:r>
              <a:rPr lang="zh-CN" altLang="en-US" sz="1100" dirty="0">
                <a:latin typeface="+mn-ea"/>
              </a:rPr>
              <a:t>序列、配体和共价键</a:t>
            </a:r>
            <a:endParaRPr lang="en-US" altLang="zh-CN" sz="1100" dirty="0">
              <a:latin typeface="+mn-ea"/>
            </a:endParaRPr>
          </a:p>
          <a:p>
            <a:pPr marL="171450" indent="-171450">
              <a:lnSpc>
                <a:spcPct val="150000"/>
              </a:lnSpc>
              <a:buFont typeface="Wingdings" panose="05000000000000000000" pitchFamily="2" charset="2"/>
              <a:buChar char="Ø"/>
            </a:pPr>
            <a:r>
              <a:rPr lang="zh-CN" altLang="en-US" sz="1100" dirty="0">
                <a:latin typeface="+mn-ea"/>
              </a:rPr>
              <a:t>检索模板结构：</a:t>
            </a:r>
            <a:r>
              <a:rPr lang="en-US" altLang="zh-CN" sz="1100" dirty="0">
                <a:latin typeface="+mn-ea"/>
              </a:rPr>
              <a:t>PDB </a:t>
            </a:r>
            <a:r>
              <a:rPr lang="en-US" altLang="zh-CN" sz="1100" dirty="0" err="1">
                <a:latin typeface="+mn-ea"/>
              </a:rPr>
              <a:t>mmCIF</a:t>
            </a:r>
            <a:r>
              <a:rPr lang="en-US" altLang="zh-CN" sz="1100" dirty="0">
                <a:latin typeface="+mn-ea"/>
              </a:rPr>
              <a:t> </a:t>
            </a:r>
            <a:r>
              <a:rPr lang="zh-CN" altLang="en-US" sz="1100" dirty="0">
                <a:latin typeface="+mn-ea"/>
              </a:rPr>
              <a:t>文件</a:t>
            </a:r>
            <a:endParaRPr lang="en-US" altLang="zh-CN" sz="1100" dirty="0">
              <a:latin typeface="+mn-ea"/>
            </a:endParaRPr>
          </a:p>
          <a:p>
            <a:pPr marL="171450" indent="-171450">
              <a:lnSpc>
                <a:spcPct val="150000"/>
              </a:lnSpc>
              <a:buFont typeface="Wingdings" panose="05000000000000000000" pitchFamily="2" charset="2"/>
              <a:buChar char="Ø"/>
            </a:pPr>
            <a:r>
              <a:rPr lang="zh-CN" altLang="en-US" sz="1100" dirty="0">
                <a:latin typeface="+mn-ea"/>
              </a:rPr>
              <a:t>多序列比对：从数据库中检索蛋白质、</a:t>
            </a:r>
            <a:r>
              <a:rPr lang="en-US" altLang="zh-CN" sz="1100" dirty="0">
                <a:latin typeface="+mn-ea"/>
              </a:rPr>
              <a:t>RNA </a:t>
            </a:r>
            <a:r>
              <a:rPr lang="zh-CN" altLang="en-US" sz="1100" dirty="0">
                <a:latin typeface="+mn-ea"/>
              </a:rPr>
              <a:t>序列</a:t>
            </a:r>
            <a:endParaRPr lang="en-US" altLang="zh-CN" sz="1100" dirty="0">
              <a:latin typeface="+mn-ea"/>
            </a:endParaRPr>
          </a:p>
          <a:p>
            <a:pPr marL="171450" indent="-171450">
              <a:lnSpc>
                <a:spcPct val="150000"/>
              </a:lnSpc>
              <a:buFont typeface="Wingdings" panose="05000000000000000000" pitchFamily="2" charset="2"/>
              <a:buChar char="Ø"/>
            </a:pPr>
            <a:r>
              <a:rPr lang="zh-CN" altLang="en-US" sz="1100" dirty="0">
                <a:latin typeface="+mn-ea"/>
              </a:rPr>
              <a:t>生成参考构象</a:t>
            </a:r>
            <a:endParaRPr lang="en-US" altLang="zh-CN" sz="1100" dirty="0">
              <a:latin typeface="+mn-ea"/>
            </a:endParaRPr>
          </a:p>
          <a:p>
            <a:pPr algn="ctr">
              <a:lnSpc>
                <a:spcPct val="150000"/>
              </a:lnSpc>
            </a:pPr>
            <a:r>
              <a:rPr lang="zh-CN" altLang="en-US" sz="1200" b="1" dirty="0">
                <a:latin typeface="+mn-ea"/>
              </a:rPr>
              <a:t>特征提取</a:t>
            </a:r>
            <a:endParaRPr lang="en-US" altLang="zh-CN" sz="1200" b="1" dirty="0">
              <a:latin typeface="+mn-ea"/>
            </a:endParaRPr>
          </a:p>
          <a:p>
            <a:pPr marL="171450" indent="-171450">
              <a:lnSpc>
                <a:spcPct val="150000"/>
              </a:lnSpc>
              <a:buFont typeface="Wingdings" panose="05000000000000000000" pitchFamily="2" charset="2"/>
              <a:buChar char="Ø"/>
            </a:pPr>
            <a:r>
              <a:rPr lang="zh-CN" altLang="en-US" sz="1100" dirty="0">
                <a:latin typeface="+mn-ea"/>
              </a:rPr>
              <a:t>标准氨基酸、核苷酸残基：残基作为一个 </a:t>
            </a:r>
            <a:r>
              <a:rPr lang="en-US" altLang="zh-CN" sz="1100" dirty="0">
                <a:latin typeface="+mn-ea"/>
              </a:rPr>
              <a:t>token</a:t>
            </a:r>
          </a:p>
          <a:p>
            <a:pPr marL="171450" indent="-171450">
              <a:lnSpc>
                <a:spcPct val="150000"/>
              </a:lnSpc>
              <a:buFont typeface="Wingdings" panose="05000000000000000000" pitchFamily="2" charset="2"/>
              <a:buChar char="Ø"/>
            </a:pPr>
            <a:r>
              <a:rPr lang="zh-CN" altLang="en-US" sz="1100" dirty="0">
                <a:latin typeface="+mn-ea"/>
              </a:rPr>
              <a:t>修饰氨基酸或核苷酸残基：每个原子作为一个 </a:t>
            </a:r>
            <a:r>
              <a:rPr lang="en-US" altLang="zh-CN" sz="1100" dirty="0">
                <a:latin typeface="+mn-ea"/>
              </a:rPr>
              <a:t>token</a:t>
            </a:r>
          </a:p>
          <a:p>
            <a:pPr marL="171450" indent="-171450">
              <a:lnSpc>
                <a:spcPct val="150000"/>
              </a:lnSpc>
              <a:buFont typeface="Wingdings" panose="05000000000000000000" pitchFamily="2" charset="2"/>
              <a:buChar char="Ø"/>
            </a:pPr>
            <a:r>
              <a:rPr lang="zh-CN" altLang="en-US" sz="1100" dirty="0">
                <a:latin typeface="+mn-ea"/>
              </a:rPr>
              <a:t>小分子配体：每个原子作为一个 </a:t>
            </a:r>
            <a:r>
              <a:rPr lang="en-US" altLang="zh-CN" sz="1100" dirty="0">
                <a:latin typeface="+mn-ea"/>
              </a:rPr>
              <a:t>token</a:t>
            </a:r>
          </a:p>
          <a:p>
            <a:pPr marL="171450" indent="-171450">
              <a:lnSpc>
                <a:spcPct val="150000"/>
              </a:lnSpc>
              <a:buFont typeface="Wingdings" panose="05000000000000000000" pitchFamily="2" charset="2"/>
              <a:buChar char="Ø"/>
            </a:pPr>
            <a:r>
              <a:rPr lang="zh-CN" altLang="en-US" sz="1100" dirty="0">
                <a:latin typeface="+mn-ea"/>
              </a:rPr>
              <a:t>为每个</a:t>
            </a:r>
            <a:r>
              <a:rPr lang="en-US" altLang="zh-CN" sz="1100" dirty="0">
                <a:latin typeface="+mn-ea"/>
              </a:rPr>
              <a:t>token</a:t>
            </a:r>
            <a:r>
              <a:rPr lang="zh-CN" altLang="en-US" sz="1100" dirty="0">
                <a:latin typeface="+mn-ea"/>
              </a:rPr>
              <a:t>分配</a:t>
            </a:r>
            <a:r>
              <a:rPr lang="en-US" altLang="zh-CN" sz="1100" dirty="0">
                <a:latin typeface="+mn-ea"/>
              </a:rPr>
              <a:t>384</a:t>
            </a:r>
            <a:r>
              <a:rPr lang="zh-CN" altLang="en-US" sz="1100" dirty="0">
                <a:latin typeface="+mn-ea"/>
              </a:rPr>
              <a:t>维的向量长度（配对关系之间信息进行嵌入时向量长度为</a:t>
            </a:r>
            <a:r>
              <a:rPr lang="en-US" altLang="zh-CN" sz="1100" dirty="0">
                <a:latin typeface="+mn-ea"/>
              </a:rPr>
              <a:t>128</a:t>
            </a:r>
            <a:r>
              <a:rPr lang="zh-CN" altLang="en-US" sz="1100" dirty="0">
                <a:latin typeface="+mn-ea"/>
              </a:rPr>
              <a:t>）</a:t>
            </a:r>
            <a:endParaRPr lang="en-US" altLang="zh-CN" sz="1100" dirty="0">
              <a:latin typeface="+mn-ea"/>
            </a:endParaRPr>
          </a:p>
        </p:txBody>
      </p:sp>
      <p:grpSp>
        <p:nvGrpSpPr>
          <p:cNvPr id="9" name="组合 8">
            <a:extLst>
              <a:ext uri="{FF2B5EF4-FFF2-40B4-BE49-F238E27FC236}">
                <a16:creationId xmlns:a16="http://schemas.microsoft.com/office/drawing/2014/main" id="{89FD169E-9F5B-41D5-9319-30D58226B8FD}"/>
              </a:ext>
            </a:extLst>
          </p:cNvPr>
          <p:cNvGrpSpPr/>
          <p:nvPr/>
        </p:nvGrpSpPr>
        <p:grpSpPr>
          <a:xfrm>
            <a:off x="2446940" y="995644"/>
            <a:ext cx="7440272" cy="2103926"/>
            <a:chOff x="2446940" y="995644"/>
            <a:chExt cx="7440272" cy="2103926"/>
          </a:xfrm>
        </p:grpSpPr>
        <p:grpSp>
          <p:nvGrpSpPr>
            <p:cNvPr id="57" name="组合 56">
              <a:extLst>
                <a:ext uri="{FF2B5EF4-FFF2-40B4-BE49-F238E27FC236}">
                  <a16:creationId xmlns:a16="http://schemas.microsoft.com/office/drawing/2014/main" id="{7648D322-2600-4352-BCB5-3889C500EEBA}"/>
                </a:ext>
              </a:extLst>
            </p:cNvPr>
            <p:cNvGrpSpPr/>
            <p:nvPr/>
          </p:nvGrpSpPr>
          <p:grpSpPr>
            <a:xfrm>
              <a:off x="2446940" y="995644"/>
              <a:ext cx="7440272" cy="2103926"/>
              <a:chOff x="1045360" y="4203428"/>
              <a:chExt cx="7440272" cy="2103926"/>
            </a:xfrm>
          </p:grpSpPr>
          <p:grpSp>
            <p:nvGrpSpPr>
              <p:cNvPr id="58" name="组合 57">
                <a:extLst>
                  <a:ext uri="{FF2B5EF4-FFF2-40B4-BE49-F238E27FC236}">
                    <a16:creationId xmlns:a16="http://schemas.microsoft.com/office/drawing/2014/main" id="{229B1B2A-4613-4613-AE26-09D333810446}"/>
                  </a:ext>
                </a:extLst>
              </p:cNvPr>
              <p:cNvGrpSpPr/>
              <p:nvPr/>
            </p:nvGrpSpPr>
            <p:grpSpPr>
              <a:xfrm>
                <a:off x="1045360" y="4203428"/>
                <a:ext cx="7440272" cy="2103926"/>
                <a:chOff x="1045360" y="4139420"/>
                <a:chExt cx="7440272" cy="2103926"/>
              </a:xfrm>
            </p:grpSpPr>
            <p:grpSp>
              <p:nvGrpSpPr>
                <p:cNvPr id="62" name="组合 61">
                  <a:extLst>
                    <a:ext uri="{FF2B5EF4-FFF2-40B4-BE49-F238E27FC236}">
                      <a16:creationId xmlns:a16="http://schemas.microsoft.com/office/drawing/2014/main" id="{67E57885-E9D2-48FA-9FC9-8CC7C47E64FA}"/>
                    </a:ext>
                  </a:extLst>
                </p:cNvPr>
                <p:cNvGrpSpPr/>
                <p:nvPr/>
              </p:nvGrpSpPr>
              <p:grpSpPr>
                <a:xfrm>
                  <a:off x="1045360" y="4139420"/>
                  <a:ext cx="7440272" cy="2103926"/>
                  <a:chOff x="1045360" y="1666617"/>
                  <a:chExt cx="6126120" cy="2103926"/>
                </a:xfrm>
              </p:grpSpPr>
              <p:sp>
                <p:nvSpPr>
                  <p:cNvPr id="69" name="矩形 68">
                    <a:extLst>
                      <a:ext uri="{FF2B5EF4-FFF2-40B4-BE49-F238E27FC236}">
                        <a16:creationId xmlns:a16="http://schemas.microsoft.com/office/drawing/2014/main" id="{E734301F-1F36-4E40-ABB0-098D405D1BB5}"/>
                      </a:ext>
                    </a:extLst>
                  </p:cNvPr>
                  <p:cNvSpPr/>
                  <p:nvPr/>
                </p:nvSpPr>
                <p:spPr>
                  <a:xfrm>
                    <a:off x="1045360" y="1666617"/>
                    <a:ext cx="6126120" cy="2103926"/>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n-ea"/>
                    </a:endParaRPr>
                  </a:p>
                </p:txBody>
              </p:sp>
              <p:sp>
                <p:nvSpPr>
                  <p:cNvPr id="70" name="矩形 69">
                    <a:extLst>
                      <a:ext uri="{FF2B5EF4-FFF2-40B4-BE49-F238E27FC236}">
                        <a16:creationId xmlns:a16="http://schemas.microsoft.com/office/drawing/2014/main" id="{3D802D4B-D211-40A5-A14F-EAE1E235C95C}"/>
                      </a:ext>
                    </a:extLst>
                  </p:cNvPr>
                  <p:cNvSpPr/>
                  <p:nvPr/>
                </p:nvSpPr>
                <p:spPr>
                  <a:xfrm>
                    <a:off x="1189720" y="1729499"/>
                    <a:ext cx="613202" cy="360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63" name="组合 62">
                  <a:extLst>
                    <a:ext uri="{FF2B5EF4-FFF2-40B4-BE49-F238E27FC236}">
                      <a16:creationId xmlns:a16="http://schemas.microsoft.com/office/drawing/2014/main" id="{C8E4BAF8-5F3B-4251-987B-B732FA42A7A7}"/>
                    </a:ext>
                  </a:extLst>
                </p:cNvPr>
                <p:cNvGrpSpPr/>
                <p:nvPr/>
              </p:nvGrpSpPr>
              <p:grpSpPr>
                <a:xfrm>
                  <a:off x="1177619" y="4221236"/>
                  <a:ext cx="7228674" cy="1867210"/>
                  <a:chOff x="1496321" y="5088277"/>
                  <a:chExt cx="8853487" cy="2082805"/>
                </a:xfrm>
              </p:grpSpPr>
              <p:pic>
                <p:nvPicPr>
                  <p:cNvPr id="67" name="Picture 4" descr="Fig. 1">
                    <a:extLst>
                      <a:ext uri="{FF2B5EF4-FFF2-40B4-BE49-F238E27FC236}">
                        <a16:creationId xmlns:a16="http://schemas.microsoft.com/office/drawing/2014/main" id="{3960BFCF-7847-4198-B88F-20B3135189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9630"/>
                  <a:stretch/>
                </p:blipFill>
                <p:spPr bwMode="auto">
                  <a:xfrm>
                    <a:off x="1496321" y="5088277"/>
                    <a:ext cx="8853487" cy="2082805"/>
                  </a:xfrm>
                  <a:prstGeom prst="rect">
                    <a:avLst/>
                  </a:prstGeom>
                  <a:noFill/>
                  <a:extLst>
                    <a:ext uri="{909E8E84-426E-40DD-AFC4-6F175D3DCCD1}">
                      <a14:hiddenFill xmlns:a14="http://schemas.microsoft.com/office/drawing/2010/main">
                        <a:solidFill>
                          <a:srgbClr val="FFFFFF"/>
                        </a:solidFill>
                      </a14:hiddenFill>
                    </a:ext>
                  </a:extLst>
                </p:spPr>
              </p:pic>
              <p:sp>
                <p:nvSpPr>
                  <p:cNvPr id="68" name="矩形 67">
                    <a:extLst>
                      <a:ext uri="{FF2B5EF4-FFF2-40B4-BE49-F238E27FC236}">
                        <a16:creationId xmlns:a16="http://schemas.microsoft.com/office/drawing/2014/main" id="{570895D1-D980-4A7C-94B3-85731EBA84E4}"/>
                      </a:ext>
                    </a:extLst>
                  </p:cNvPr>
                  <p:cNvSpPr/>
                  <p:nvPr/>
                </p:nvSpPr>
                <p:spPr>
                  <a:xfrm>
                    <a:off x="1496321" y="5171785"/>
                    <a:ext cx="613202" cy="360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64" name="矩形: 圆角 63">
                  <a:extLst>
                    <a:ext uri="{FF2B5EF4-FFF2-40B4-BE49-F238E27FC236}">
                      <a16:creationId xmlns:a16="http://schemas.microsoft.com/office/drawing/2014/main" id="{F2E75E7B-2D1A-4683-BC14-CA43133A9F32}"/>
                    </a:ext>
                  </a:extLst>
                </p:cNvPr>
                <p:cNvSpPr/>
                <p:nvPr/>
              </p:nvSpPr>
              <p:spPr>
                <a:xfrm>
                  <a:off x="1172541" y="4212332"/>
                  <a:ext cx="2311324" cy="1958101"/>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5" name="矩形: 圆角 64">
                  <a:extLst>
                    <a:ext uri="{FF2B5EF4-FFF2-40B4-BE49-F238E27FC236}">
                      <a16:creationId xmlns:a16="http://schemas.microsoft.com/office/drawing/2014/main" id="{6A9E0BAA-9C03-4A01-9410-BA9FFE3B2B60}"/>
                    </a:ext>
                  </a:extLst>
                </p:cNvPr>
                <p:cNvSpPr/>
                <p:nvPr/>
              </p:nvSpPr>
              <p:spPr>
                <a:xfrm>
                  <a:off x="3581982" y="4202302"/>
                  <a:ext cx="2311323" cy="195810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6" name="矩形: 圆角 65">
                  <a:extLst>
                    <a:ext uri="{FF2B5EF4-FFF2-40B4-BE49-F238E27FC236}">
                      <a16:creationId xmlns:a16="http://schemas.microsoft.com/office/drawing/2014/main" id="{F0903A9E-8CAD-4800-AA74-E0FE435FC164}"/>
                    </a:ext>
                  </a:extLst>
                </p:cNvPr>
                <p:cNvSpPr/>
                <p:nvPr/>
              </p:nvSpPr>
              <p:spPr>
                <a:xfrm>
                  <a:off x="6041454" y="4202302"/>
                  <a:ext cx="2369917" cy="195810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60" name="文本框 59">
                <a:extLst>
                  <a:ext uri="{FF2B5EF4-FFF2-40B4-BE49-F238E27FC236}">
                    <a16:creationId xmlns:a16="http://schemas.microsoft.com/office/drawing/2014/main" id="{09A22241-D91F-4E21-934F-E41FF1F387F9}"/>
                  </a:ext>
                </a:extLst>
              </p:cNvPr>
              <p:cNvSpPr txBox="1"/>
              <p:nvPr/>
            </p:nvSpPr>
            <p:spPr>
              <a:xfrm>
                <a:off x="4351168" y="4330287"/>
                <a:ext cx="723275" cy="307777"/>
              </a:xfrm>
              <a:prstGeom prst="rect">
                <a:avLst/>
              </a:prstGeom>
              <a:noFill/>
            </p:spPr>
            <p:txBody>
              <a:bodyPr wrap="none" rtlCol="0">
                <a:spAutoFit/>
              </a:bodyPr>
              <a:lstStyle/>
              <a:p>
                <a:r>
                  <a:rPr lang="zh-CN" altLang="en-US" sz="1400" b="1" dirty="0">
                    <a:solidFill>
                      <a:srgbClr val="00B050"/>
                    </a:solidFill>
                    <a:latin typeface="+mn-ea"/>
                  </a:rPr>
                  <a:t>编码器</a:t>
                </a:r>
              </a:p>
            </p:txBody>
          </p:sp>
          <p:sp>
            <p:nvSpPr>
              <p:cNvPr id="61" name="文本框 60">
                <a:extLst>
                  <a:ext uri="{FF2B5EF4-FFF2-40B4-BE49-F238E27FC236}">
                    <a16:creationId xmlns:a16="http://schemas.microsoft.com/office/drawing/2014/main" id="{63B0C0A9-0ADF-4AD5-9DA9-F68209619528}"/>
                  </a:ext>
                </a:extLst>
              </p:cNvPr>
              <p:cNvSpPr txBox="1"/>
              <p:nvPr/>
            </p:nvSpPr>
            <p:spPr>
              <a:xfrm>
                <a:off x="6925975" y="4330287"/>
                <a:ext cx="723275" cy="307777"/>
              </a:xfrm>
              <a:prstGeom prst="rect">
                <a:avLst/>
              </a:prstGeom>
              <a:noFill/>
            </p:spPr>
            <p:txBody>
              <a:bodyPr wrap="none" rtlCol="0">
                <a:spAutoFit/>
              </a:bodyPr>
              <a:lstStyle/>
              <a:p>
                <a:r>
                  <a:rPr lang="zh-CN" altLang="en-US" sz="1400" b="1" dirty="0">
                    <a:solidFill>
                      <a:srgbClr val="FFC000"/>
                    </a:solidFill>
                    <a:latin typeface="+mn-ea"/>
                  </a:rPr>
                  <a:t>解码器</a:t>
                </a:r>
              </a:p>
            </p:txBody>
          </p:sp>
        </p:grpSp>
        <p:cxnSp>
          <p:nvCxnSpPr>
            <p:cNvPr id="8" name="直接连接符 7">
              <a:extLst>
                <a:ext uri="{FF2B5EF4-FFF2-40B4-BE49-F238E27FC236}">
                  <a16:creationId xmlns:a16="http://schemas.microsoft.com/office/drawing/2014/main" id="{1BCEDBAD-ABF8-4CDB-93DD-0B0B4191FAA4}"/>
                </a:ext>
              </a:extLst>
            </p:cNvPr>
            <p:cNvCxnSpPr/>
            <p:nvPr/>
          </p:nvCxnSpPr>
          <p:spPr>
            <a:xfrm>
              <a:off x="3971372" y="1077460"/>
              <a:ext cx="0" cy="193916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71" name="文本框 70">
            <a:extLst>
              <a:ext uri="{FF2B5EF4-FFF2-40B4-BE49-F238E27FC236}">
                <a16:creationId xmlns:a16="http://schemas.microsoft.com/office/drawing/2014/main" id="{F6B33270-D28F-44DD-934F-3CC72D737A94}"/>
              </a:ext>
            </a:extLst>
          </p:cNvPr>
          <p:cNvSpPr txBox="1"/>
          <p:nvPr/>
        </p:nvSpPr>
        <p:spPr>
          <a:xfrm>
            <a:off x="2982611" y="2670669"/>
            <a:ext cx="902811" cy="307777"/>
          </a:xfrm>
          <a:prstGeom prst="rect">
            <a:avLst/>
          </a:prstGeom>
          <a:noFill/>
        </p:spPr>
        <p:txBody>
          <a:bodyPr wrap="none" rtlCol="0">
            <a:spAutoFit/>
          </a:bodyPr>
          <a:lstStyle/>
          <a:p>
            <a:r>
              <a:rPr lang="zh-CN" altLang="en-US" sz="1400" b="1" dirty="0">
                <a:solidFill>
                  <a:schemeClr val="accent1">
                    <a:lumMod val="75000"/>
                  </a:schemeClr>
                </a:solidFill>
                <a:latin typeface="+mn-ea"/>
              </a:rPr>
              <a:t>模型输入</a:t>
            </a:r>
          </a:p>
        </p:txBody>
      </p:sp>
      <p:sp>
        <p:nvSpPr>
          <p:cNvPr id="72" name="文本框 71">
            <a:extLst>
              <a:ext uri="{FF2B5EF4-FFF2-40B4-BE49-F238E27FC236}">
                <a16:creationId xmlns:a16="http://schemas.microsoft.com/office/drawing/2014/main" id="{322615CF-9D51-4384-AA73-6E21E588C89D}"/>
              </a:ext>
            </a:extLst>
          </p:cNvPr>
          <p:cNvSpPr txBox="1"/>
          <p:nvPr/>
        </p:nvSpPr>
        <p:spPr>
          <a:xfrm>
            <a:off x="3962703" y="2675634"/>
            <a:ext cx="902811" cy="307777"/>
          </a:xfrm>
          <a:prstGeom prst="rect">
            <a:avLst/>
          </a:prstGeom>
          <a:noFill/>
        </p:spPr>
        <p:txBody>
          <a:bodyPr wrap="none" rtlCol="0">
            <a:spAutoFit/>
          </a:bodyPr>
          <a:lstStyle/>
          <a:p>
            <a:r>
              <a:rPr lang="zh-CN" altLang="en-US" sz="1400" b="1" dirty="0">
                <a:solidFill>
                  <a:schemeClr val="accent1">
                    <a:lumMod val="75000"/>
                  </a:schemeClr>
                </a:solidFill>
                <a:latin typeface="+mn-ea"/>
              </a:rPr>
              <a:t>特征提取</a:t>
            </a:r>
          </a:p>
        </p:txBody>
      </p:sp>
      <p:sp>
        <p:nvSpPr>
          <p:cNvPr id="73" name="矩形 72">
            <a:extLst>
              <a:ext uri="{FF2B5EF4-FFF2-40B4-BE49-F238E27FC236}">
                <a16:creationId xmlns:a16="http://schemas.microsoft.com/office/drawing/2014/main" id="{51ACC7C7-4748-4F9C-89D4-AE71FCC44A6A}"/>
              </a:ext>
            </a:extLst>
          </p:cNvPr>
          <p:cNvSpPr/>
          <p:nvPr/>
        </p:nvSpPr>
        <p:spPr>
          <a:xfrm>
            <a:off x="4279934" y="3264494"/>
            <a:ext cx="3648172" cy="2601610"/>
          </a:xfrm>
          <a:prstGeom prst="rect">
            <a:avLst/>
          </a:prstGeom>
        </p:spPr>
        <p:txBody>
          <a:bodyPr wrap="square">
            <a:spAutoFit/>
          </a:bodyPr>
          <a:lstStyle/>
          <a:p>
            <a:pPr algn="ctr">
              <a:lnSpc>
                <a:spcPct val="150000"/>
              </a:lnSpc>
            </a:pPr>
            <a:r>
              <a:rPr lang="en-US" altLang="zh-CN" sz="1100" b="1" dirty="0">
                <a:latin typeface="+mn-ea"/>
              </a:rPr>
              <a:t>Template module</a:t>
            </a:r>
            <a:endParaRPr lang="en-US" altLang="zh-CN" sz="1100" dirty="0">
              <a:latin typeface="+mn-ea"/>
            </a:endParaRPr>
          </a:p>
          <a:p>
            <a:pPr marL="171450" indent="-171450">
              <a:lnSpc>
                <a:spcPct val="150000"/>
              </a:lnSpc>
              <a:buFont typeface="Wingdings" panose="05000000000000000000" pitchFamily="2" charset="2"/>
              <a:buChar char="Ø"/>
            </a:pPr>
            <a:r>
              <a:rPr lang="zh-CN" altLang="en-US" sz="1100" dirty="0">
                <a:latin typeface="+mn-ea"/>
              </a:rPr>
              <a:t>整合在结构数据库中检索到的模板信息，关注对结构更重要的区域，然后再整合特征提取模块输出的 </a:t>
            </a:r>
            <a:r>
              <a:rPr lang="en-US" altLang="zh-CN" sz="1100" dirty="0">
                <a:latin typeface="+mn-ea"/>
              </a:rPr>
              <a:t>Pair embeddings</a:t>
            </a:r>
            <a:r>
              <a:rPr lang="zh-CN" altLang="en-US" sz="1100" dirty="0">
                <a:latin typeface="+mn-ea"/>
              </a:rPr>
              <a:t>，得到 </a:t>
            </a:r>
            <a:r>
              <a:rPr lang="en-US" altLang="zh-CN" sz="1100" dirty="0">
                <a:latin typeface="+mn-ea"/>
              </a:rPr>
              <a:t>Pair representation</a:t>
            </a:r>
          </a:p>
          <a:p>
            <a:pPr algn="ctr">
              <a:lnSpc>
                <a:spcPct val="150000"/>
              </a:lnSpc>
            </a:pPr>
            <a:r>
              <a:rPr lang="en-US" altLang="zh-CN" sz="1100" b="1" dirty="0">
                <a:latin typeface="+mn-ea"/>
              </a:rPr>
              <a:t>MSA module</a:t>
            </a:r>
            <a:endParaRPr lang="en-US" altLang="zh-CN" sz="1100" dirty="0">
              <a:latin typeface="+mn-ea"/>
            </a:endParaRPr>
          </a:p>
          <a:p>
            <a:pPr marL="171450" indent="-171450">
              <a:lnSpc>
                <a:spcPct val="150000"/>
              </a:lnSpc>
              <a:buFont typeface="Wingdings" panose="05000000000000000000" pitchFamily="2" charset="2"/>
              <a:buChar char="Ø"/>
            </a:pPr>
            <a:r>
              <a:rPr lang="zh-CN" altLang="en-US" sz="1100" dirty="0">
                <a:latin typeface="+mn-ea"/>
              </a:rPr>
              <a:t>在上一步的 </a:t>
            </a:r>
            <a:r>
              <a:rPr lang="en-US" altLang="zh-CN" sz="1100" dirty="0">
                <a:latin typeface="+mn-ea"/>
              </a:rPr>
              <a:t>Pair representation </a:t>
            </a:r>
            <a:r>
              <a:rPr lang="zh-CN" altLang="en-US" sz="1100" dirty="0">
                <a:latin typeface="+mn-ea"/>
              </a:rPr>
              <a:t>的基础上，添加多序列比对信息，更新 </a:t>
            </a:r>
            <a:r>
              <a:rPr lang="en-US" altLang="zh-CN" sz="1100" dirty="0">
                <a:latin typeface="+mn-ea"/>
              </a:rPr>
              <a:t>Pair representation</a:t>
            </a:r>
          </a:p>
          <a:p>
            <a:pPr algn="ctr">
              <a:lnSpc>
                <a:spcPct val="150000"/>
              </a:lnSpc>
            </a:pPr>
            <a:r>
              <a:rPr lang="en-US" altLang="zh-CN" sz="1100" b="1" dirty="0" err="1">
                <a:latin typeface="+mn-ea"/>
              </a:rPr>
              <a:t>Pairformer</a:t>
            </a:r>
            <a:r>
              <a:rPr lang="en-US" altLang="zh-CN" sz="1100" b="1" dirty="0">
                <a:latin typeface="+mn-ea"/>
              </a:rPr>
              <a:t> module</a:t>
            </a:r>
          </a:p>
          <a:p>
            <a:pPr marL="171450" indent="-171450">
              <a:lnSpc>
                <a:spcPct val="150000"/>
              </a:lnSpc>
              <a:buFont typeface="Wingdings" panose="05000000000000000000" pitchFamily="2" charset="2"/>
              <a:buChar char="Ø"/>
            </a:pPr>
            <a:r>
              <a:rPr lang="zh-CN" altLang="en-US" sz="1100" dirty="0">
                <a:latin typeface="+mn-ea"/>
              </a:rPr>
              <a:t>是一个 </a:t>
            </a:r>
            <a:r>
              <a:rPr lang="en-US" altLang="zh-CN" sz="1100" dirty="0">
                <a:latin typeface="+mn-ea"/>
              </a:rPr>
              <a:t>Transformer module</a:t>
            </a:r>
            <a:r>
              <a:rPr lang="zh-CN" altLang="en-US" sz="1100" dirty="0">
                <a:latin typeface="+mn-ea"/>
              </a:rPr>
              <a:t>，用于更新 </a:t>
            </a:r>
            <a:r>
              <a:rPr lang="en-US" altLang="zh-CN" sz="1100" dirty="0">
                <a:latin typeface="+mn-ea"/>
              </a:rPr>
              <a:t>Pair representation </a:t>
            </a:r>
            <a:r>
              <a:rPr lang="zh-CN" altLang="en-US" sz="1100" dirty="0">
                <a:latin typeface="+mn-ea"/>
              </a:rPr>
              <a:t>和 </a:t>
            </a:r>
            <a:r>
              <a:rPr lang="en-US" altLang="zh-CN" sz="1100" dirty="0">
                <a:latin typeface="+mn-ea"/>
              </a:rPr>
              <a:t>Single representation</a:t>
            </a:r>
          </a:p>
        </p:txBody>
      </p:sp>
    </p:spTree>
    <p:extLst>
      <p:ext uri="{BB962C8B-B14F-4D97-AF65-F5344CB8AC3E}">
        <p14:creationId xmlns:p14="http://schemas.microsoft.com/office/powerpoint/2010/main" val="56419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2">
            <a:extLst>
              <a:ext uri="{FF2B5EF4-FFF2-40B4-BE49-F238E27FC236}">
                <a16:creationId xmlns:a16="http://schemas.microsoft.com/office/drawing/2014/main" id="{8338EF33-7887-4245-BDE7-B47A9E020E53}"/>
              </a:ext>
            </a:extLst>
          </p:cNvPr>
          <p:cNvSpPr>
            <a:spLocks noChangeArrowheads="1"/>
          </p:cNvSpPr>
          <p:nvPr/>
        </p:nvSpPr>
        <p:spPr bwMode="auto">
          <a:xfrm>
            <a:off x="8020" y="738881"/>
            <a:ext cx="12192000" cy="92859"/>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pic>
        <p:nvPicPr>
          <p:cNvPr id="7" name="图片 6">
            <a:extLst>
              <a:ext uri="{FF2B5EF4-FFF2-40B4-BE49-F238E27FC236}">
                <a16:creationId xmlns:a16="http://schemas.microsoft.com/office/drawing/2014/main" id="{F1E021BD-7FC5-45DC-8F52-C936FC651D01}"/>
              </a:ext>
            </a:extLst>
          </p:cNvPr>
          <p:cNvPicPr>
            <a:picLocks noChangeAspect="1"/>
          </p:cNvPicPr>
          <p:nvPr/>
        </p:nvPicPr>
        <p:blipFill>
          <a:blip r:embed="rId3" cstate="email"/>
          <a:stretch>
            <a:fillRect/>
          </a:stretch>
        </p:blipFill>
        <p:spPr>
          <a:xfrm>
            <a:off x="11532093" y="1"/>
            <a:ext cx="584079" cy="685700"/>
          </a:xfrm>
          <a:prstGeom prst="rect">
            <a:avLst/>
          </a:prstGeom>
        </p:spPr>
      </p:pic>
      <p:sp>
        <p:nvSpPr>
          <p:cNvPr id="10" name="圆角矩形 13">
            <a:extLst>
              <a:ext uri="{FF2B5EF4-FFF2-40B4-BE49-F238E27FC236}">
                <a16:creationId xmlns:a16="http://schemas.microsoft.com/office/drawing/2014/main" id="{5D92CD0F-0EE3-4A79-A492-0157044EF2B8}"/>
              </a:ext>
            </a:extLst>
          </p:cNvPr>
          <p:cNvSpPr/>
          <p:nvPr/>
        </p:nvSpPr>
        <p:spPr>
          <a:xfrm>
            <a:off x="285083" y="1158069"/>
            <a:ext cx="5997184" cy="5092281"/>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圆角矩形 13">
            <a:extLst>
              <a:ext uri="{FF2B5EF4-FFF2-40B4-BE49-F238E27FC236}">
                <a16:creationId xmlns:a16="http://schemas.microsoft.com/office/drawing/2014/main" id="{3109154B-BE7E-4BDF-8F54-67EB586544CC}"/>
              </a:ext>
            </a:extLst>
          </p:cNvPr>
          <p:cNvSpPr/>
          <p:nvPr/>
        </p:nvSpPr>
        <p:spPr>
          <a:xfrm>
            <a:off x="6641558" y="1158070"/>
            <a:ext cx="5265359" cy="5092281"/>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矩形 16">
            <a:extLst>
              <a:ext uri="{FF2B5EF4-FFF2-40B4-BE49-F238E27FC236}">
                <a16:creationId xmlns:a16="http://schemas.microsoft.com/office/drawing/2014/main" id="{CC594614-60BE-47F9-85F9-E5D48C94B869}"/>
              </a:ext>
            </a:extLst>
          </p:cNvPr>
          <p:cNvSpPr/>
          <p:nvPr/>
        </p:nvSpPr>
        <p:spPr>
          <a:xfrm>
            <a:off x="750076" y="4475629"/>
            <a:ext cx="5161175" cy="1526187"/>
          </a:xfrm>
          <a:prstGeom prst="rect">
            <a:avLst/>
          </a:prstGeom>
        </p:spPr>
        <p:txBody>
          <a:bodyPr wrap="square">
            <a:spAutoFit/>
          </a:bodyPr>
          <a:lstStyle/>
          <a:p>
            <a:pPr lvl="0">
              <a:lnSpc>
                <a:spcPct val="150000"/>
              </a:lnSpc>
              <a:defRPr/>
            </a:pP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网址</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en-US" altLang="zh-CN" sz="1600" dirty="0">
                <a:solidFill>
                  <a:prstClr val="black"/>
                </a:solidFill>
                <a:latin typeface="微软雅黑" panose="020B0503020204020204" pitchFamily="34" charset="-122"/>
                <a:hlinkClick r:id="rId4"/>
              </a:rPr>
              <a:t>https://alphafoldserver.com/welcome</a:t>
            </a:r>
            <a:endParaRPr lang="en-US" altLang="zh-CN" sz="1600" dirty="0">
              <a:solidFill>
                <a:prstClr val="black"/>
              </a:solidFill>
              <a:latin typeface="微软雅黑" panose="020B0503020204020204" pitchFamily="34" charset="-122"/>
            </a:endParaRPr>
          </a:p>
          <a:p>
            <a:pPr lvl="0">
              <a:lnSpc>
                <a:spcPct val="150000"/>
              </a:lnSpc>
              <a:defRPr/>
            </a:pPr>
            <a:r>
              <a:rPr lang="zh-CN" altLang="en-US" sz="1600" b="1" dirty="0">
                <a:solidFill>
                  <a:prstClr val="black"/>
                </a:solidFill>
                <a:latin typeface="微软雅黑" panose="020B0503020204020204" pitchFamily="34" charset="-122"/>
              </a:rPr>
              <a:t>工具</a:t>
            </a:r>
            <a:r>
              <a:rPr lang="zh-CN" altLang="en-US" sz="1600" dirty="0">
                <a:solidFill>
                  <a:prstClr val="black"/>
                </a:solidFill>
                <a:latin typeface="微软雅黑" panose="020B0503020204020204" pitchFamily="34" charset="-122"/>
              </a:rPr>
              <a:t>：科学上网工具、一个谷歌账号</a:t>
            </a:r>
            <a:endParaRPr lang="en-US" altLang="zh-CN" sz="1600" dirty="0">
              <a:solidFill>
                <a:prstClr val="black"/>
              </a:solidFill>
              <a:latin typeface="微软雅黑" panose="020B0503020204020204" pitchFamily="34" charset="-122"/>
            </a:endParaRPr>
          </a:p>
          <a:p>
            <a:pPr lvl="0">
              <a:lnSpc>
                <a:spcPct val="150000"/>
              </a:lnSpc>
              <a:defRPr/>
            </a:pPr>
            <a:r>
              <a:rPr lang="zh-CN" altLang="en-US" sz="1600" b="1" dirty="0">
                <a:solidFill>
                  <a:prstClr val="black"/>
                </a:solidFill>
                <a:latin typeface="微软雅黑" panose="020B0503020204020204" pitchFamily="34" charset="-122"/>
              </a:rPr>
              <a:t>限制</a:t>
            </a:r>
            <a:r>
              <a:rPr lang="zh-CN" altLang="en-US" sz="1600" dirty="0">
                <a:solidFill>
                  <a:prstClr val="black"/>
                </a:solidFill>
                <a:latin typeface="微软雅黑" panose="020B0503020204020204" pitchFamily="34" charset="-122"/>
              </a:rPr>
              <a:t>：每个账号每天只能运行</a:t>
            </a:r>
            <a:r>
              <a:rPr lang="en-US" altLang="zh-CN" sz="1600" dirty="0">
                <a:solidFill>
                  <a:prstClr val="black"/>
                </a:solidFill>
                <a:latin typeface="微软雅黑" panose="020B0503020204020204" pitchFamily="34" charset="-122"/>
              </a:rPr>
              <a:t>20</a:t>
            </a:r>
            <a:r>
              <a:rPr lang="zh-CN" altLang="en-US" sz="1600" dirty="0">
                <a:solidFill>
                  <a:prstClr val="black"/>
                </a:solidFill>
                <a:latin typeface="微软雅黑" panose="020B0503020204020204" pitchFamily="34" charset="-122"/>
              </a:rPr>
              <a:t>次任务；网页端只支持</a:t>
            </a:r>
            <a:r>
              <a:rPr lang="en-US" altLang="zh-CN" sz="1600" dirty="0">
                <a:solidFill>
                  <a:prstClr val="black"/>
                </a:solidFill>
                <a:latin typeface="微软雅黑" panose="020B0503020204020204" pitchFamily="34" charset="-122"/>
              </a:rPr>
              <a:t>14</a:t>
            </a:r>
            <a:r>
              <a:rPr lang="zh-CN" altLang="en-US" sz="1600" dirty="0">
                <a:solidFill>
                  <a:prstClr val="black"/>
                </a:solidFill>
                <a:latin typeface="微软雅黑" panose="020B0503020204020204" pitchFamily="34" charset="-122"/>
              </a:rPr>
              <a:t>种配体小分子、</a:t>
            </a:r>
            <a:r>
              <a:rPr lang="en-US" altLang="zh-CN" sz="1600" dirty="0">
                <a:solidFill>
                  <a:prstClr val="black"/>
                </a:solidFill>
                <a:latin typeface="微软雅黑" panose="020B0503020204020204" pitchFamily="34" charset="-122"/>
              </a:rPr>
              <a:t>10</a:t>
            </a:r>
            <a:r>
              <a:rPr lang="zh-CN" altLang="en-US" sz="1600" dirty="0">
                <a:solidFill>
                  <a:prstClr val="black"/>
                </a:solidFill>
                <a:latin typeface="微软雅黑" panose="020B0503020204020204" pitchFamily="34" charset="-122"/>
              </a:rPr>
              <a:t>种离子等的预测</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副标题 2">
            <a:extLst>
              <a:ext uri="{FF2B5EF4-FFF2-40B4-BE49-F238E27FC236}">
                <a16:creationId xmlns:a16="http://schemas.microsoft.com/office/drawing/2014/main" id="{BC6FB51C-EB67-40A5-AC22-85A6D7BC208C}"/>
              </a:ext>
            </a:extLst>
          </p:cNvPr>
          <p:cNvSpPr txBox="1"/>
          <p:nvPr/>
        </p:nvSpPr>
        <p:spPr>
          <a:xfrm>
            <a:off x="1524000" y="198642"/>
            <a:ext cx="9144000" cy="637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8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8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8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9pPr>
          </a:lstStyle>
          <a:p>
            <a:r>
              <a:rPr lang="en-US" altLang="zh-CN" sz="3200" b="1" dirty="0">
                <a:solidFill>
                  <a:prstClr val="black"/>
                </a:solidFill>
                <a:latin typeface="+mn-ea"/>
              </a:rPr>
              <a:t>AlphaFold3</a:t>
            </a:r>
            <a:r>
              <a:rPr lang="zh-CN" altLang="en-US" sz="3200" b="1" dirty="0">
                <a:solidFill>
                  <a:prstClr val="black"/>
                </a:solidFill>
                <a:latin typeface="+mn-ea"/>
              </a:rPr>
              <a:t>的使用</a:t>
            </a:r>
          </a:p>
        </p:txBody>
      </p:sp>
      <p:pic>
        <p:nvPicPr>
          <p:cNvPr id="12" name="图片 11">
            <a:extLst>
              <a:ext uri="{FF2B5EF4-FFF2-40B4-BE49-F238E27FC236}">
                <a16:creationId xmlns:a16="http://schemas.microsoft.com/office/drawing/2014/main" id="{5B3596AF-DAF9-44E6-9010-12E03ADE74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308" y="1652358"/>
            <a:ext cx="5546712" cy="2660118"/>
          </a:xfrm>
          <a:prstGeom prst="rect">
            <a:avLst/>
          </a:prstGeom>
        </p:spPr>
      </p:pic>
      <p:sp>
        <p:nvSpPr>
          <p:cNvPr id="29" name="矩形 28">
            <a:extLst>
              <a:ext uri="{FF2B5EF4-FFF2-40B4-BE49-F238E27FC236}">
                <a16:creationId xmlns:a16="http://schemas.microsoft.com/office/drawing/2014/main" id="{5D836775-BF20-4A63-9F48-D6FE891705CA}"/>
              </a:ext>
            </a:extLst>
          </p:cNvPr>
          <p:cNvSpPr/>
          <p:nvPr/>
        </p:nvSpPr>
        <p:spPr>
          <a:xfrm>
            <a:off x="2806621" y="1119778"/>
            <a:ext cx="954108" cy="499624"/>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在线版</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矩形 29">
            <a:extLst>
              <a:ext uri="{FF2B5EF4-FFF2-40B4-BE49-F238E27FC236}">
                <a16:creationId xmlns:a16="http://schemas.microsoft.com/office/drawing/2014/main" id="{3B0A68F0-C05D-4A3A-979E-5FE5362E2CDE}"/>
              </a:ext>
            </a:extLst>
          </p:cNvPr>
          <p:cNvSpPr/>
          <p:nvPr/>
        </p:nvSpPr>
        <p:spPr>
          <a:xfrm>
            <a:off x="8857178" y="1113611"/>
            <a:ext cx="954108" cy="499624"/>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本地版</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灯片编号占位符 1">
            <a:extLst>
              <a:ext uri="{FF2B5EF4-FFF2-40B4-BE49-F238E27FC236}">
                <a16:creationId xmlns:a16="http://schemas.microsoft.com/office/drawing/2014/main" id="{9DAAFEDF-0BFF-438E-BB0B-FE45A1DD0BB6}"/>
              </a:ext>
            </a:extLst>
          </p:cNvPr>
          <p:cNvSpPr>
            <a:spLocks noGrp="1"/>
          </p:cNvSpPr>
          <p:nvPr>
            <p:ph type="sldNum" sz="quarter" idx="12"/>
          </p:nvPr>
        </p:nvSpPr>
        <p:spPr>
          <a:xfrm>
            <a:off x="10028902" y="6356350"/>
            <a:ext cx="1324897" cy="365125"/>
          </a:xfrm>
        </p:spPr>
        <p:txBody>
          <a:bodyPr/>
          <a:lstStyle/>
          <a:p>
            <a:fld id="{5B8AC867-72ED-42EA-92C6-36FC511EE56C}" type="slidenum">
              <a:rPr lang="zh-CN" altLang="en-US" smtClean="0">
                <a:solidFill>
                  <a:prstClr val="black">
                    <a:tint val="75000"/>
                  </a:prstClr>
                </a:solidFill>
                <a:latin typeface="+mn-ea"/>
              </a:rPr>
              <a:pPr/>
              <a:t>3</a:t>
            </a:fld>
            <a:endParaRPr lang="zh-CN" altLang="en-US" dirty="0">
              <a:solidFill>
                <a:prstClr val="black">
                  <a:tint val="75000"/>
                </a:prstClr>
              </a:solidFill>
              <a:latin typeface="+mn-ea"/>
            </a:endParaRPr>
          </a:p>
        </p:txBody>
      </p:sp>
      <p:sp>
        <p:nvSpPr>
          <p:cNvPr id="4" name="矩形 3">
            <a:extLst>
              <a:ext uri="{FF2B5EF4-FFF2-40B4-BE49-F238E27FC236}">
                <a16:creationId xmlns:a16="http://schemas.microsoft.com/office/drawing/2014/main" id="{90E11B35-6822-7A51-58B4-B55C3A4C83FD}"/>
              </a:ext>
            </a:extLst>
          </p:cNvPr>
          <p:cNvSpPr/>
          <p:nvPr/>
        </p:nvSpPr>
        <p:spPr>
          <a:xfrm>
            <a:off x="6745742" y="3916689"/>
            <a:ext cx="5161175" cy="787523"/>
          </a:xfrm>
          <a:prstGeom prst="rect">
            <a:avLst/>
          </a:prstGeom>
        </p:spPr>
        <p:txBody>
          <a:bodyPr wrap="square">
            <a:spAutoFit/>
          </a:bodyPr>
          <a:lstStyle/>
          <a:p>
            <a:pPr lvl="0">
              <a:lnSpc>
                <a:spcPct val="150000"/>
              </a:lnSpc>
              <a:defRPr/>
            </a:pPr>
            <a:r>
              <a:rPr lang="zh-CN" altLang="en-US" sz="1600" b="1" dirty="0">
                <a:solidFill>
                  <a:prstClr val="black"/>
                </a:solidFill>
                <a:latin typeface="微软雅黑" panose="020B0503020204020204" pitchFamily="34" charset="-122"/>
              </a:rPr>
              <a:t>限制</a:t>
            </a:r>
            <a:r>
              <a:rPr lang="zh-CN" altLang="en-US" sz="1600" dirty="0">
                <a:solidFill>
                  <a:prstClr val="black"/>
                </a:solidFill>
                <a:latin typeface="微软雅黑" panose="020B0503020204020204" pitchFamily="34" charset="-122"/>
              </a:rPr>
              <a:t>：对系统配置有一定要求（硬盘</a:t>
            </a:r>
            <a:r>
              <a:rPr lang="en-US" altLang="zh-CN" sz="1600" dirty="0">
                <a:solidFill>
                  <a:prstClr val="black"/>
                </a:solidFill>
                <a:latin typeface="微软雅黑" panose="020B0503020204020204" pitchFamily="34" charset="-122"/>
              </a:rPr>
              <a:t>&gt;1TB</a:t>
            </a:r>
            <a:r>
              <a:rPr lang="zh-CN" altLang="en-US" sz="1600" dirty="0">
                <a:solidFill>
                  <a:prstClr val="black"/>
                </a:solidFill>
                <a:latin typeface="微软雅黑" panose="020B0503020204020204" pitchFamily="34" charset="-122"/>
              </a:rPr>
              <a:t>，大内存，大显存英伟达显卡等）</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8" name="图片 7">
            <a:extLst>
              <a:ext uri="{FF2B5EF4-FFF2-40B4-BE49-F238E27FC236}">
                <a16:creationId xmlns:a16="http://schemas.microsoft.com/office/drawing/2014/main" id="{695BD57E-ECD5-2701-882A-C5D4C58CE7AB}"/>
              </a:ext>
            </a:extLst>
          </p:cNvPr>
          <p:cNvPicPr>
            <a:picLocks noChangeAspect="1"/>
          </p:cNvPicPr>
          <p:nvPr/>
        </p:nvPicPr>
        <p:blipFill>
          <a:blip r:embed="rId6"/>
          <a:srcRect t="45581"/>
          <a:stretch/>
        </p:blipFill>
        <p:spPr>
          <a:xfrm>
            <a:off x="7188382" y="1652358"/>
            <a:ext cx="4164065" cy="2264336"/>
          </a:xfrm>
          <a:prstGeom prst="rect">
            <a:avLst/>
          </a:prstGeom>
        </p:spPr>
      </p:pic>
      <p:pic>
        <p:nvPicPr>
          <p:cNvPr id="11" name="图片 10">
            <a:extLst>
              <a:ext uri="{FF2B5EF4-FFF2-40B4-BE49-F238E27FC236}">
                <a16:creationId xmlns:a16="http://schemas.microsoft.com/office/drawing/2014/main" id="{83A94E86-B36F-5F1F-B57B-B371C1BCBC2B}"/>
              </a:ext>
            </a:extLst>
          </p:cNvPr>
          <p:cNvPicPr>
            <a:picLocks noChangeAspect="1"/>
          </p:cNvPicPr>
          <p:nvPr/>
        </p:nvPicPr>
        <p:blipFill>
          <a:blip r:embed="rId7"/>
          <a:stretch>
            <a:fillRect/>
          </a:stretch>
        </p:blipFill>
        <p:spPr>
          <a:xfrm>
            <a:off x="7317763" y="4836666"/>
            <a:ext cx="3905301" cy="1327292"/>
          </a:xfrm>
          <a:prstGeom prst="rect">
            <a:avLst/>
          </a:prstGeom>
        </p:spPr>
      </p:pic>
    </p:spTree>
    <p:extLst>
      <p:ext uri="{BB962C8B-B14F-4D97-AF65-F5344CB8AC3E}">
        <p14:creationId xmlns:p14="http://schemas.microsoft.com/office/powerpoint/2010/main" val="347687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2">
            <a:extLst>
              <a:ext uri="{FF2B5EF4-FFF2-40B4-BE49-F238E27FC236}">
                <a16:creationId xmlns:a16="http://schemas.microsoft.com/office/drawing/2014/main" id="{8338EF33-7887-4245-BDE7-B47A9E020E53}"/>
              </a:ext>
            </a:extLst>
          </p:cNvPr>
          <p:cNvSpPr>
            <a:spLocks noChangeArrowheads="1"/>
          </p:cNvSpPr>
          <p:nvPr/>
        </p:nvSpPr>
        <p:spPr bwMode="auto">
          <a:xfrm>
            <a:off x="8020" y="738881"/>
            <a:ext cx="12192000" cy="92859"/>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pic>
        <p:nvPicPr>
          <p:cNvPr id="7" name="图片 6">
            <a:extLst>
              <a:ext uri="{FF2B5EF4-FFF2-40B4-BE49-F238E27FC236}">
                <a16:creationId xmlns:a16="http://schemas.microsoft.com/office/drawing/2014/main" id="{F1E021BD-7FC5-45DC-8F52-C936FC651D01}"/>
              </a:ext>
            </a:extLst>
          </p:cNvPr>
          <p:cNvPicPr>
            <a:picLocks noChangeAspect="1"/>
          </p:cNvPicPr>
          <p:nvPr/>
        </p:nvPicPr>
        <p:blipFill>
          <a:blip r:embed="rId3" cstate="email"/>
          <a:stretch>
            <a:fillRect/>
          </a:stretch>
        </p:blipFill>
        <p:spPr>
          <a:xfrm>
            <a:off x="11532093" y="1"/>
            <a:ext cx="584079" cy="685700"/>
          </a:xfrm>
          <a:prstGeom prst="rect">
            <a:avLst/>
          </a:prstGeom>
        </p:spPr>
      </p:pic>
      <p:sp>
        <p:nvSpPr>
          <p:cNvPr id="10" name="圆角矩形 13">
            <a:extLst>
              <a:ext uri="{FF2B5EF4-FFF2-40B4-BE49-F238E27FC236}">
                <a16:creationId xmlns:a16="http://schemas.microsoft.com/office/drawing/2014/main" id="{5D92CD0F-0EE3-4A79-A492-0157044EF2B8}"/>
              </a:ext>
            </a:extLst>
          </p:cNvPr>
          <p:cNvSpPr/>
          <p:nvPr/>
        </p:nvSpPr>
        <p:spPr>
          <a:xfrm>
            <a:off x="285083" y="1192190"/>
            <a:ext cx="5997184" cy="1441830"/>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圆角矩形 13">
            <a:extLst>
              <a:ext uri="{FF2B5EF4-FFF2-40B4-BE49-F238E27FC236}">
                <a16:creationId xmlns:a16="http://schemas.microsoft.com/office/drawing/2014/main" id="{3109154B-BE7E-4BDF-8F54-67EB586544CC}"/>
              </a:ext>
            </a:extLst>
          </p:cNvPr>
          <p:cNvSpPr/>
          <p:nvPr/>
        </p:nvSpPr>
        <p:spPr>
          <a:xfrm>
            <a:off x="6641558" y="1158070"/>
            <a:ext cx="5265359" cy="5092281"/>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矩形 16">
            <a:extLst>
              <a:ext uri="{FF2B5EF4-FFF2-40B4-BE49-F238E27FC236}">
                <a16:creationId xmlns:a16="http://schemas.microsoft.com/office/drawing/2014/main" id="{CC594614-60BE-47F9-85F9-E5D48C94B869}"/>
              </a:ext>
            </a:extLst>
          </p:cNvPr>
          <p:cNvSpPr/>
          <p:nvPr/>
        </p:nvSpPr>
        <p:spPr>
          <a:xfrm>
            <a:off x="285083" y="1178544"/>
            <a:ext cx="5997183" cy="1480021"/>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a:t>
            </a:r>
            <a:r>
              <a:rPr lang="zh-CN" altLang="en-US" sz="1600" b="1" dirty="0">
                <a:solidFill>
                  <a:prstClr val="black"/>
                </a:solidFill>
                <a:latin typeface="微软雅黑" panose="020B0503020204020204" pitchFamily="34" charset="-122"/>
                <a:ea typeface="微软雅黑" panose="020B0503020204020204" pitchFamily="34" charset="-122"/>
              </a:rPr>
              <a:t>准备</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工作</a:t>
            </a:r>
            <a:r>
              <a:rPr lang="zh-CN" altLang="en-US" sz="1600" b="1" dirty="0">
                <a:solidFill>
                  <a:prstClr val="black"/>
                </a:solidFill>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申请模型权重</a:t>
            </a:r>
            <a:endPar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申请</a:t>
            </a:r>
            <a:r>
              <a:rPr kumimoji="0" lang="en-US" altLang="zh-CN"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AlphaFold3</a:t>
            </a: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模型参数需要</a:t>
            </a:r>
            <a:r>
              <a:rPr kumimoji="0" lang="en-US" altLang="zh-CN"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2-3</a:t>
            </a: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个工作日的时间，先填写申请表单，等待 </a:t>
            </a:r>
            <a:r>
              <a:rPr kumimoji="0" lang="en-US" altLang="zh-CN"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Google DeepMind </a:t>
            </a: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团队审核。</a:t>
            </a:r>
            <a:endParaRPr kumimoji="0" lang="en-US" altLang="zh-CN"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lang="en-US" altLang="zh-CN" sz="1400" dirty="0">
                <a:solidFill>
                  <a:prstClr val="black"/>
                </a:solidFill>
                <a:latin typeface="微软雅黑" panose="020B0503020204020204" pitchFamily="34" charset="-122"/>
                <a:ea typeface="微软雅黑" panose="020B0503020204020204" pitchFamily="34" charset="-122"/>
              </a:rPr>
              <a:t>  </a:t>
            </a:r>
            <a:r>
              <a:rPr lang="zh-CN" altLang="en-US" sz="1400" dirty="0">
                <a:solidFill>
                  <a:prstClr val="black"/>
                </a:solidFill>
                <a:latin typeface="微软雅黑" panose="020B0503020204020204" pitchFamily="34" charset="-122"/>
                <a:ea typeface="微软雅黑" panose="020B0503020204020204" pitchFamily="34" charset="-122"/>
              </a:rPr>
              <a:t>模型获取后解压存放于</a:t>
            </a:r>
            <a:r>
              <a:rPr lang="en-US" altLang="zh-CN" sz="1400" dirty="0">
                <a:solidFill>
                  <a:prstClr val="black"/>
                </a:solidFill>
                <a:latin typeface="微软雅黑" panose="020B0503020204020204" pitchFamily="34" charset="-122"/>
                <a:ea typeface="微软雅黑" panose="020B0503020204020204" pitchFamily="34" charset="-122"/>
              </a:rPr>
              <a:t>xxx/models </a:t>
            </a:r>
            <a:r>
              <a:rPr lang="zh-CN" altLang="en-US" sz="1400" dirty="0">
                <a:solidFill>
                  <a:prstClr val="black"/>
                </a:solidFill>
                <a:latin typeface="微软雅黑" panose="020B0503020204020204" pitchFamily="34" charset="-122"/>
                <a:ea typeface="微软雅黑" panose="020B0503020204020204" pitchFamily="34" charset="-122"/>
              </a:rPr>
              <a:t>路径下</a:t>
            </a:r>
            <a:endParaRPr kumimoji="0" lang="en-US" altLang="zh-CN"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矩形 20">
            <a:extLst>
              <a:ext uri="{FF2B5EF4-FFF2-40B4-BE49-F238E27FC236}">
                <a16:creationId xmlns:a16="http://schemas.microsoft.com/office/drawing/2014/main" id="{68DDD400-DCEF-4621-B1C2-F6F1CC252A81}"/>
              </a:ext>
            </a:extLst>
          </p:cNvPr>
          <p:cNvSpPr/>
          <p:nvPr/>
        </p:nvSpPr>
        <p:spPr>
          <a:xfrm>
            <a:off x="6641557" y="1152891"/>
            <a:ext cx="2831224" cy="418191"/>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 </a:t>
            </a:r>
            <a:r>
              <a:rPr lang="en-US" altLang="zh-CN" sz="1600" b="1" dirty="0">
                <a:solidFill>
                  <a:prstClr val="black"/>
                </a:solidFill>
                <a:latin typeface="微软雅黑" panose="020B0503020204020204" pitchFamily="34" charset="-122"/>
                <a:ea typeface="微软雅黑" panose="020B0503020204020204" pitchFamily="34" charset="-122"/>
              </a:rPr>
              <a:t>AF3</a:t>
            </a:r>
            <a:r>
              <a:rPr lang="zh-CN" altLang="en-US" sz="1600" b="1" dirty="0">
                <a:solidFill>
                  <a:prstClr val="black"/>
                </a:solidFill>
                <a:latin typeface="微软雅黑" panose="020B0503020204020204" pitchFamily="34" charset="-122"/>
                <a:ea typeface="微软雅黑" panose="020B0503020204020204" pitchFamily="34" charset="-122"/>
              </a:rPr>
              <a:t>环境配置：</a:t>
            </a:r>
            <a:r>
              <a:rPr lang="en-US" altLang="zh-CN" sz="1600" b="1" dirty="0" err="1">
                <a:solidFill>
                  <a:prstClr val="black"/>
                </a:solidFill>
                <a:latin typeface="微软雅黑" panose="020B0503020204020204" pitchFamily="34" charset="-122"/>
                <a:ea typeface="微软雅黑" panose="020B0503020204020204" pitchFamily="34" charset="-122"/>
              </a:rPr>
              <a:t>conda</a:t>
            </a:r>
            <a:r>
              <a:rPr lang="zh-CN" altLang="en-US" sz="1600" b="1" dirty="0">
                <a:solidFill>
                  <a:prstClr val="black"/>
                </a:solidFill>
                <a:latin typeface="微软雅黑" panose="020B0503020204020204" pitchFamily="34" charset="-122"/>
                <a:ea typeface="微软雅黑" panose="020B0503020204020204" pitchFamily="34" charset="-122"/>
              </a:rPr>
              <a:t>版本</a:t>
            </a:r>
            <a:endPar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矩形 21">
            <a:extLst>
              <a:ext uri="{FF2B5EF4-FFF2-40B4-BE49-F238E27FC236}">
                <a16:creationId xmlns:a16="http://schemas.microsoft.com/office/drawing/2014/main" id="{4B87E26C-3688-4CE0-BBE6-709865FC44A8}"/>
              </a:ext>
            </a:extLst>
          </p:cNvPr>
          <p:cNvSpPr/>
          <p:nvPr/>
        </p:nvSpPr>
        <p:spPr>
          <a:xfrm>
            <a:off x="6863610" y="1529803"/>
            <a:ext cx="4826163" cy="4578561"/>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Database</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文件</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（可参考网上分享的百度网盘资源</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~600GB</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）解压后存放于</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xxx/af3_db </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路径下</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indent="-285750">
              <a:lnSpc>
                <a:spcPct val="150000"/>
              </a:lnSpc>
              <a:buFont typeface="Arial" panose="020B0604020202020204" pitchFamily="34" charset="0"/>
              <a:buChar char="•"/>
              <a:defRPr/>
            </a:pPr>
            <a:r>
              <a:rPr kumimoji="0" lang="en-US" altLang="zh-CN" sz="14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Conda</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环境</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zh-CN" altLang="en-US" sz="1400" dirty="0">
                <a:solidFill>
                  <a:prstClr val="black"/>
                </a:solidFill>
                <a:latin typeface="微软雅黑" panose="020B0503020204020204" pitchFamily="34" charset="-122"/>
                <a:ea typeface="微软雅黑" panose="020B0503020204020204" pitchFamily="34" charset="-122"/>
              </a:rPr>
              <a:t>下载</a:t>
            </a:r>
            <a:r>
              <a:rPr lang="en-US" altLang="zh-CN" sz="1400" dirty="0">
                <a:solidFill>
                  <a:prstClr val="black"/>
                </a:solidFill>
                <a:latin typeface="微软雅黑" panose="020B0503020204020204" pitchFamily="34" charset="-122"/>
                <a:ea typeface="微软雅黑" panose="020B0503020204020204" pitchFamily="34" charset="-122"/>
              </a:rPr>
              <a:t>AF3 </a:t>
            </a:r>
            <a:r>
              <a:rPr lang="en-US" altLang="zh-CN" sz="1400" dirty="0" err="1">
                <a:solidFill>
                  <a:prstClr val="black"/>
                </a:solidFill>
                <a:latin typeface="微软雅黑" panose="020B0503020204020204" pitchFamily="34" charset="-122"/>
                <a:ea typeface="微软雅黑" panose="020B0503020204020204" pitchFamily="34" charset="-122"/>
              </a:rPr>
              <a:t>github</a:t>
            </a:r>
            <a:r>
              <a:rPr lang="en-US" altLang="zh-CN" sz="1400" dirty="0">
                <a:solidFill>
                  <a:prstClr val="black"/>
                </a:solidFill>
                <a:latin typeface="微软雅黑" panose="020B0503020204020204" pitchFamily="34" charset="-122"/>
                <a:ea typeface="微软雅黑" panose="020B0503020204020204" pitchFamily="34" charset="-122"/>
              </a:rPr>
              <a:t> </a:t>
            </a:r>
            <a:r>
              <a:rPr lang="zh-CN" altLang="en-US" sz="1400" dirty="0">
                <a:solidFill>
                  <a:prstClr val="black"/>
                </a:solidFill>
                <a:latin typeface="微软雅黑" panose="020B0503020204020204" pitchFamily="34" charset="-122"/>
                <a:ea typeface="微软雅黑" panose="020B0503020204020204" pitchFamily="34" charset="-122"/>
              </a:rPr>
              <a:t>的代码仓库</a:t>
            </a:r>
            <a:endParaRPr lang="en-US" altLang="zh-CN" sz="1400" dirty="0">
              <a:solidFill>
                <a:prstClr val="black"/>
              </a:solidFill>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altLang="zh-CN" sz="1400" dirty="0" err="1">
                <a:solidFill>
                  <a:prstClr val="black"/>
                </a:solidFill>
                <a:latin typeface="微软雅黑" panose="020B0503020204020204" pitchFamily="34" charset="-122"/>
                <a:ea typeface="微软雅黑" panose="020B0503020204020204" pitchFamily="34" charset="-122"/>
              </a:rPr>
              <a:t>conda</a:t>
            </a:r>
            <a:r>
              <a:rPr lang="en-US" altLang="zh-CN" sz="1400" dirty="0">
                <a:solidFill>
                  <a:prstClr val="black"/>
                </a:solidFill>
                <a:latin typeface="微软雅黑" panose="020B0503020204020204" pitchFamily="34" charset="-122"/>
                <a:ea typeface="微软雅黑" panose="020B0503020204020204" pitchFamily="34" charset="-122"/>
              </a:rPr>
              <a:t> create -n af3_test python=3.11</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altLang="zh-CN" sz="1400" dirty="0" err="1">
                <a:solidFill>
                  <a:prstClr val="black"/>
                </a:solidFill>
                <a:latin typeface="微软雅黑" panose="020B0503020204020204" pitchFamily="34" charset="-122"/>
                <a:ea typeface="微软雅黑" panose="020B0503020204020204" pitchFamily="34" charset="-122"/>
              </a:rPr>
              <a:t>conda</a:t>
            </a:r>
            <a:r>
              <a:rPr lang="en-US" altLang="zh-CN" sz="1400" dirty="0">
                <a:solidFill>
                  <a:prstClr val="black"/>
                </a:solidFill>
                <a:latin typeface="微软雅黑" panose="020B0503020204020204" pitchFamily="34" charset="-122"/>
                <a:ea typeface="微软雅黑" panose="020B0503020204020204" pitchFamily="34" charset="-122"/>
              </a:rPr>
              <a:t> activate af3_test</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使用</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pip</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安装</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requirements.txt</a:t>
            </a:r>
            <a:r>
              <a:rPr lang="zh-CN" altLang="en-US" sz="1400" dirty="0">
                <a:solidFill>
                  <a:prstClr val="black"/>
                </a:solidFill>
                <a:latin typeface="微软雅黑" panose="020B0503020204020204" pitchFamily="34" charset="-122"/>
                <a:ea typeface="微软雅黑" panose="020B0503020204020204" pitchFamily="34" charset="-122"/>
              </a:rPr>
              <a:t>中相应版本的包（对于搜索失败的包，可以从</a:t>
            </a:r>
            <a:r>
              <a:rPr lang="en-US" altLang="zh-CN" sz="1400" dirty="0" err="1">
                <a:solidFill>
                  <a:prstClr val="black"/>
                </a:solidFill>
                <a:latin typeface="微软雅黑" panose="020B0503020204020204" pitchFamily="34" charset="-122"/>
                <a:ea typeface="微软雅黑" panose="020B0503020204020204" pitchFamily="34" charset="-122"/>
              </a:rPr>
              <a:t>PyPI</a:t>
            </a:r>
            <a:r>
              <a:rPr lang="zh-CN" altLang="en-US" sz="1400" dirty="0">
                <a:solidFill>
                  <a:prstClr val="black"/>
                </a:solidFill>
                <a:latin typeface="微软雅黑" panose="020B0503020204020204" pitchFamily="34" charset="-122"/>
                <a:ea typeface="微软雅黑" panose="020B0503020204020204" pitchFamily="34" charset="-122"/>
              </a:rPr>
              <a:t>下载相应版本的</a:t>
            </a:r>
            <a:r>
              <a:rPr lang="en-US" altLang="zh-CN" sz="1400" dirty="0">
                <a:solidFill>
                  <a:prstClr val="black"/>
                </a:solidFill>
                <a:latin typeface="微软雅黑" panose="020B0503020204020204" pitchFamily="34" charset="-122"/>
                <a:ea typeface="微软雅黑" panose="020B0503020204020204" pitchFamily="34" charset="-122"/>
              </a:rPr>
              <a:t>.</a:t>
            </a:r>
            <a:r>
              <a:rPr lang="en-US" altLang="zh-CN" sz="1400" dirty="0" err="1">
                <a:solidFill>
                  <a:prstClr val="black"/>
                </a:solidFill>
                <a:latin typeface="微软雅黑" panose="020B0503020204020204" pitchFamily="34" charset="-122"/>
                <a:ea typeface="微软雅黑" panose="020B0503020204020204" pitchFamily="34" charset="-122"/>
              </a:rPr>
              <a:t>whl</a:t>
            </a:r>
            <a:r>
              <a:rPr lang="zh-CN" altLang="en-US" sz="1400" dirty="0">
                <a:solidFill>
                  <a:prstClr val="black"/>
                </a:solidFill>
                <a:latin typeface="微软雅黑" panose="020B0503020204020204" pitchFamily="34" charset="-122"/>
                <a:ea typeface="微软雅黑" panose="020B0503020204020204" pitchFamily="34" charset="-122"/>
              </a:rPr>
              <a:t>文件，并尝试手动安装。）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检查有无遗漏的依赖包：</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pip install -r dev-requirements.txt</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打包依赖项并尝试安装</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alphafold3</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包：</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pip install . --no-deps –verbose</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安装</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AF3</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推理过程依赖的数据：</a:t>
            </a:r>
            <a:r>
              <a:rPr kumimoji="0" lang="en-US"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build_data</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圆角矩形 13">
            <a:extLst>
              <a:ext uri="{FF2B5EF4-FFF2-40B4-BE49-F238E27FC236}">
                <a16:creationId xmlns:a16="http://schemas.microsoft.com/office/drawing/2014/main" id="{C2619C1C-C352-44E2-9DF9-827F10AB56B6}"/>
              </a:ext>
            </a:extLst>
          </p:cNvPr>
          <p:cNvSpPr/>
          <p:nvPr/>
        </p:nvSpPr>
        <p:spPr>
          <a:xfrm>
            <a:off x="285082" y="2921875"/>
            <a:ext cx="5997184" cy="3328475"/>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副标题 2">
            <a:extLst>
              <a:ext uri="{FF2B5EF4-FFF2-40B4-BE49-F238E27FC236}">
                <a16:creationId xmlns:a16="http://schemas.microsoft.com/office/drawing/2014/main" id="{672F21D1-A159-412C-BEE7-AE5E6E228280}"/>
              </a:ext>
            </a:extLst>
          </p:cNvPr>
          <p:cNvSpPr txBox="1"/>
          <p:nvPr/>
        </p:nvSpPr>
        <p:spPr>
          <a:xfrm>
            <a:off x="1524000" y="198642"/>
            <a:ext cx="9144000" cy="637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8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8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8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9pPr>
          </a:lstStyle>
          <a:p>
            <a:r>
              <a:rPr lang="en-US" altLang="zh-CN" sz="3200" b="1" dirty="0">
                <a:solidFill>
                  <a:prstClr val="black"/>
                </a:solidFill>
                <a:latin typeface="+mn-ea"/>
              </a:rPr>
              <a:t>AlphaFold3</a:t>
            </a:r>
            <a:r>
              <a:rPr lang="zh-CN" altLang="en-US" sz="3200" b="1" dirty="0">
                <a:solidFill>
                  <a:prstClr val="black"/>
                </a:solidFill>
                <a:latin typeface="+mn-ea"/>
              </a:rPr>
              <a:t>本地版使用</a:t>
            </a:r>
          </a:p>
        </p:txBody>
      </p:sp>
      <p:sp>
        <p:nvSpPr>
          <p:cNvPr id="28" name="矩形 27">
            <a:extLst>
              <a:ext uri="{FF2B5EF4-FFF2-40B4-BE49-F238E27FC236}">
                <a16:creationId xmlns:a16="http://schemas.microsoft.com/office/drawing/2014/main" id="{087BA36E-8177-41C3-A061-90DF780B6E9E}"/>
              </a:ext>
            </a:extLst>
          </p:cNvPr>
          <p:cNvSpPr/>
          <p:nvPr/>
        </p:nvSpPr>
        <p:spPr>
          <a:xfrm>
            <a:off x="285082" y="2921875"/>
            <a:ext cx="1192955" cy="418191"/>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 </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运行</a:t>
            </a:r>
            <a:r>
              <a:rPr lang="zh-CN" altLang="en-US" sz="1600" b="1" dirty="0">
                <a:solidFill>
                  <a:prstClr val="black"/>
                </a:solidFill>
                <a:latin typeface="微软雅黑" panose="020B0503020204020204" pitchFamily="34" charset="-122"/>
                <a:ea typeface="微软雅黑" panose="020B0503020204020204" pitchFamily="34" charset="-122"/>
              </a:rPr>
              <a:t>测试</a:t>
            </a:r>
            <a:endPar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文本框 18">
            <a:extLst>
              <a:ext uri="{FF2B5EF4-FFF2-40B4-BE49-F238E27FC236}">
                <a16:creationId xmlns:a16="http://schemas.microsoft.com/office/drawing/2014/main" id="{B2B54722-9415-00D3-00DE-B1505271D9CF}"/>
              </a:ext>
            </a:extLst>
          </p:cNvPr>
          <p:cNvSpPr txBox="1"/>
          <p:nvPr/>
        </p:nvSpPr>
        <p:spPr>
          <a:xfrm>
            <a:off x="431285" y="3277726"/>
            <a:ext cx="5850981" cy="2962734"/>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使用 </a:t>
            </a:r>
            <a:r>
              <a:rPr kumimoji="0" lang="en-US" altLang="zh-CN" sz="1400" b="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github</a:t>
            </a:r>
            <a:r>
              <a:rPr kumimoji="0" lang="en-US" altLang="zh-CN" sz="1400" b="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alphafold3</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文档的一个例子</a:t>
            </a:r>
            <a:r>
              <a:rPr kumimoji="0" lang="en-US" altLang="zh-CN" sz="14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alphafold_input.json</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进行测试</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没有指定</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GPU flag</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，用</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export CUDA_VISIBLE_DEVICES</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指定</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GPU</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，不指定就调用所有可</a:t>
            </a:r>
            <a:r>
              <a:rPr lang="zh-CN" altLang="en-US" sz="1400" dirty="0">
                <a:solidFill>
                  <a:prstClr val="black"/>
                </a:solidFill>
                <a:latin typeface="微软雅黑" panose="020B0503020204020204" pitchFamily="34" charset="-122"/>
                <a:ea typeface="微软雅黑" panose="020B0503020204020204" pitchFamily="34" charset="-122"/>
              </a:rPr>
              <a:t>用</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GPU</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python run_alphafold.py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db_dir</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=xxx/af3_db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model_dir</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=xxx/models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json_path</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=xxx/</a:t>
            </a:r>
            <a:r>
              <a:rPr kumimoji="0" lang="en-US"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alphafold_input.json</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output_dir</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=xxx/output</a:t>
            </a:r>
          </a:p>
        </p:txBody>
      </p:sp>
    </p:spTree>
    <p:extLst>
      <p:ext uri="{BB962C8B-B14F-4D97-AF65-F5344CB8AC3E}">
        <p14:creationId xmlns:p14="http://schemas.microsoft.com/office/powerpoint/2010/main" val="167855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12">
            <a:extLst>
              <a:ext uri="{FF2B5EF4-FFF2-40B4-BE49-F238E27FC236}">
                <a16:creationId xmlns:a16="http://schemas.microsoft.com/office/drawing/2014/main" id="{831F05DF-53FE-4C7F-85D3-41554E855139}"/>
              </a:ext>
            </a:extLst>
          </p:cNvPr>
          <p:cNvSpPr>
            <a:spLocks noChangeArrowheads="1"/>
          </p:cNvSpPr>
          <p:nvPr/>
        </p:nvSpPr>
        <p:spPr bwMode="auto">
          <a:xfrm>
            <a:off x="8020" y="738881"/>
            <a:ext cx="12192000" cy="92859"/>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lstStyle/>
          <a:p>
            <a:pPr>
              <a:defRPr/>
            </a:pPr>
            <a:endParaRPr lang="zh-CN" altLang="en-US">
              <a:solidFill>
                <a:prstClr val="black"/>
              </a:solidFill>
            </a:endParaRPr>
          </a:p>
        </p:txBody>
      </p:sp>
      <p:sp>
        <p:nvSpPr>
          <p:cNvPr id="2" name="灯片编号占位符 1">
            <a:extLst>
              <a:ext uri="{FF2B5EF4-FFF2-40B4-BE49-F238E27FC236}">
                <a16:creationId xmlns:a16="http://schemas.microsoft.com/office/drawing/2014/main" id="{2A6D7891-4CA6-4AC2-BA8C-CE686ABB7C9C}"/>
              </a:ext>
            </a:extLst>
          </p:cNvPr>
          <p:cNvSpPr>
            <a:spLocks noGrp="1"/>
          </p:cNvSpPr>
          <p:nvPr>
            <p:ph type="sldNum" sz="quarter" idx="12"/>
          </p:nvPr>
        </p:nvSpPr>
        <p:spPr>
          <a:xfrm>
            <a:off x="10028902" y="6356350"/>
            <a:ext cx="1324897" cy="365125"/>
          </a:xfrm>
        </p:spPr>
        <p:txBody>
          <a:bodyPr/>
          <a:lstStyle/>
          <a:p>
            <a:fld id="{5B8AC867-72ED-42EA-92C6-36FC511EE56C}" type="slidenum">
              <a:rPr lang="zh-CN" altLang="en-US" smtClean="0">
                <a:solidFill>
                  <a:prstClr val="black">
                    <a:tint val="75000"/>
                  </a:prstClr>
                </a:solidFill>
              </a:rPr>
              <a:pPr/>
              <a:t>5</a:t>
            </a:fld>
            <a:endParaRPr lang="zh-CN" altLang="en-US" dirty="0">
              <a:solidFill>
                <a:prstClr val="black">
                  <a:tint val="75000"/>
                </a:prstClr>
              </a:solidFill>
            </a:endParaRPr>
          </a:p>
        </p:txBody>
      </p:sp>
      <p:pic>
        <p:nvPicPr>
          <p:cNvPr id="36" name="图片 35"/>
          <p:cNvPicPr>
            <a:picLocks noChangeAspect="1"/>
          </p:cNvPicPr>
          <p:nvPr/>
        </p:nvPicPr>
        <p:blipFill>
          <a:blip r:embed="rId3" cstate="email"/>
          <a:stretch>
            <a:fillRect/>
          </a:stretch>
        </p:blipFill>
        <p:spPr>
          <a:xfrm>
            <a:off x="11532093" y="1"/>
            <a:ext cx="584079" cy="685700"/>
          </a:xfrm>
          <a:prstGeom prst="rect">
            <a:avLst/>
          </a:prstGeom>
        </p:spPr>
      </p:pic>
      <p:sp>
        <p:nvSpPr>
          <p:cNvPr id="39" name="文本框 38">
            <a:extLst>
              <a:ext uri="{FF2B5EF4-FFF2-40B4-BE49-F238E27FC236}">
                <a16:creationId xmlns:a16="http://schemas.microsoft.com/office/drawing/2014/main" id="{F1F19165-4A3F-44CE-B552-0A62F54EBCCC}"/>
              </a:ext>
            </a:extLst>
          </p:cNvPr>
          <p:cNvSpPr txBox="1"/>
          <p:nvPr/>
        </p:nvSpPr>
        <p:spPr>
          <a:xfrm>
            <a:off x="535042" y="1118492"/>
            <a:ext cx="3145011" cy="787523"/>
          </a:xfrm>
          <a:prstGeom prst="rect">
            <a:avLst/>
          </a:prstGeom>
          <a:noFill/>
        </p:spPr>
        <p:txBody>
          <a:bodyPr wrap="square" rtlCol="0">
            <a:spAutoFit/>
          </a:bodyPr>
          <a:lstStyle/>
          <a:p>
            <a:pPr algn="ctr">
              <a:lnSpc>
                <a:spcPct val="150000"/>
              </a:lnSpc>
            </a:pPr>
            <a:r>
              <a:rPr lang="en-US" altLang="zh-CN" sz="1600" b="1" dirty="0">
                <a:latin typeface="微软雅黑" panose="020B0503020204020204" pitchFamily="34" charset="-122"/>
                <a:ea typeface="微软雅黑" panose="020B0503020204020204" pitchFamily="34" charset="-122"/>
              </a:rPr>
              <a:t>Af3</a:t>
            </a:r>
            <a:r>
              <a:rPr lang="zh-CN" altLang="en-US" sz="1600" b="1" dirty="0">
                <a:latin typeface="微软雅黑" panose="020B0503020204020204" pitchFamily="34" charset="-122"/>
                <a:ea typeface="微软雅黑" panose="020B0503020204020204" pitchFamily="34" charset="-122"/>
              </a:rPr>
              <a:t>输出目录结构</a:t>
            </a:r>
            <a:endParaRPr lang="en-US" altLang="zh-CN" sz="1600" b="1" dirty="0">
              <a:latin typeface="微软雅黑" panose="020B0503020204020204" pitchFamily="34" charset="-122"/>
              <a:ea typeface="微软雅黑" panose="020B0503020204020204" pitchFamily="34" charset="-122"/>
            </a:endParaRPr>
          </a:p>
          <a:p>
            <a:pPr algn="ct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对每个种子采样 </a:t>
            </a:r>
            <a:r>
              <a:rPr lang="en-US" altLang="zh-CN" sz="1600" b="1" dirty="0">
                <a:solidFill>
                  <a:srgbClr val="0000FF"/>
                </a:solidFill>
                <a:latin typeface="微软雅黑" panose="020B0503020204020204" pitchFamily="34" charset="-122"/>
                <a:ea typeface="微软雅黑" panose="020B0503020204020204" pitchFamily="34" charset="-122"/>
              </a:rPr>
              <a:t>5 </a:t>
            </a:r>
            <a:r>
              <a:rPr lang="zh-CN" altLang="en-US" sz="1600" b="1" dirty="0">
                <a:solidFill>
                  <a:srgbClr val="0000FF"/>
                </a:solidFill>
                <a:latin typeface="微软雅黑" panose="020B0503020204020204" pitchFamily="34" charset="-122"/>
                <a:ea typeface="微软雅黑" panose="020B0503020204020204" pitchFamily="34" charset="-122"/>
              </a:rPr>
              <a:t>个预测值</a:t>
            </a:r>
          </a:p>
        </p:txBody>
      </p:sp>
      <p:sp>
        <p:nvSpPr>
          <p:cNvPr id="19" name="圆角矩形 18"/>
          <p:cNvSpPr/>
          <p:nvPr/>
        </p:nvSpPr>
        <p:spPr>
          <a:xfrm>
            <a:off x="4094541" y="1089764"/>
            <a:ext cx="3843930" cy="5169630"/>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8222380" y="1089764"/>
            <a:ext cx="3648172" cy="5169630"/>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C56591C4-9AA8-4139-8794-351DCBA0328C}"/>
              </a:ext>
            </a:extLst>
          </p:cNvPr>
          <p:cNvSpPr txBox="1"/>
          <p:nvPr/>
        </p:nvSpPr>
        <p:spPr>
          <a:xfrm>
            <a:off x="8385465" y="1085006"/>
            <a:ext cx="3358351" cy="4901726"/>
          </a:xfrm>
          <a:prstGeom prst="rect">
            <a:avLst/>
          </a:prstGeom>
          <a:noFill/>
        </p:spPr>
        <p:txBody>
          <a:bodyPr wrap="square" rtlCol="0">
            <a:spAutoFit/>
          </a:bodyPr>
          <a:lstStyle/>
          <a:p>
            <a:pPr algn="ctr">
              <a:lnSpc>
                <a:spcPct val="150000"/>
              </a:lnSpc>
            </a:pPr>
            <a:r>
              <a:rPr lang="en-US" altLang="zh-CN" sz="1400" b="1" dirty="0">
                <a:latin typeface="微软雅黑" panose="020B0503020204020204" pitchFamily="34" charset="-122"/>
                <a:ea typeface="微软雅黑" panose="020B0503020204020204" pitchFamily="34" charset="-122"/>
              </a:rPr>
              <a:t>ranking_scores.csv</a:t>
            </a:r>
          </a:p>
          <a:p>
            <a:pPr algn="ctr">
              <a:lnSpc>
                <a:spcPct val="150000"/>
              </a:lnSpc>
            </a:pPr>
            <a:r>
              <a:rPr lang="zh-CN" altLang="en-US" sz="1400" dirty="0">
                <a:solidFill>
                  <a:srgbClr val="0000FF"/>
                </a:solidFill>
                <a:latin typeface="微软雅黑" panose="020B0503020204020204" pitchFamily="34" charset="-122"/>
                <a:ea typeface="微软雅黑" panose="020B0503020204020204" pitchFamily="34" charset="-122"/>
              </a:rPr>
              <a:t>每个采样样本的预测结果的打分情况</a:t>
            </a:r>
            <a:endParaRPr lang="en-US" altLang="zh-CN" sz="1400" dirty="0">
              <a:solidFill>
                <a:srgbClr val="0000FF"/>
              </a:solidFill>
              <a:latin typeface="微软雅黑" panose="020B0503020204020204" pitchFamily="34" charset="-122"/>
              <a:ea typeface="微软雅黑" panose="020B0503020204020204" pitchFamily="34" charset="-122"/>
            </a:endParaRPr>
          </a:p>
          <a:p>
            <a:pPr algn="ctr">
              <a:lnSpc>
                <a:spcPct val="150000"/>
              </a:lnSpc>
            </a:pPr>
            <a:r>
              <a:rPr lang="en-US" altLang="zh-CN" sz="1400" b="1" dirty="0" err="1">
                <a:latin typeface="微软雅黑" panose="020B0503020204020204" pitchFamily="34" charset="-122"/>
              </a:rPr>
              <a:t>xxx_summary_confidences.json</a:t>
            </a:r>
            <a:endParaRPr lang="en-US" altLang="zh-CN" sz="1400" b="1" dirty="0">
              <a:latin typeface="微软雅黑" panose="020B0503020204020204" pitchFamily="34" charset="-122"/>
            </a:endParaRPr>
          </a:p>
          <a:p>
            <a:pPr algn="ctr">
              <a:lnSpc>
                <a:spcPct val="150000"/>
              </a:lnSpc>
            </a:pPr>
            <a:r>
              <a:rPr lang="zh-CN" altLang="en-US" sz="1400" dirty="0">
                <a:solidFill>
                  <a:srgbClr val="0000FF"/>
                </a:solidFill>
                <a:latin typeface="微软雅黑" panose="020B0503020204020204" pitchFamily="34" charset="-122"/>
                <a:ea typeface="微软雅黑" panose="020B0503020204020204" pitchFamily="34" charset="-122"/>
              </a:rPr>
              <a:t>打分最高的样本的整体置信度指标</a:t>
            </a:r>
            <a:endParaRPr lang="en-US" altLang="zh-CN" sz="1400" dirty="0">
              <a:solidFill>
                <a:srgbClr val="0000FF"/>
              </a:solidFill>
              <a:latin typeface="微软雅黑" panose="020B0503020204020204" pitchFamily="34" charset="-122"/>
              <a:ea typeface="微软雅黑" panose="020B0503020204020204" pitchFamily="34" charset="-122"/>
            </a:endParaRPr>
          </a:p>
          <a:p>
            <a:pPr algn="ctr">
              <a:lnSpc>
                <a:spcPct val="150000"/>
              </a:lnSpc>
            </a:pPr>
            <a:r>
              <a:rPr lang="en-US" altLang="zh-CN" sz="1400" b="1" dirty="0" err="1">
                <a:latin typeface="微软雅黑" panose="020B0503020204020204" pitchFamily="34" charset="-122"/>
              </a:rPr>
              <a:t>xxx_confidences.json</a:t>
            </a:r>
            <a:endParaRPr lang="en-US" altLang="zh-CN" sz="1400" b="1" dirty="0">
              <a:latin typeface="微软雅黑" panose="020B0503020204020204" pitchFamily="34" charset="-122"/>
            </a:endParaRPr>
          </a:p>
          <a:p>
            <a:pPr algn="ctr">
              <a:lnSpc>
                <a:spcPct val="150000"/>
              </a:lnSpc>
            </a:pPr>
            <a:r>
              <a:rPr lang="zh-CN" altLang="en-US" sz="1400" dirty="0">
                <a:solidFill>
                  <a:srgbClr val="0000FF"/>
                </a:solidFill>
                <a:latin typeface="微软雅黑" panose="020B0503020204020204" pitchFamily="34" charset="-122"/>
                <a:ea typeface="微软雅黑" panose="020B0503020204020204" pitchFamily="34" charset="-122"/>
              </a:rPr>
              <a:t>打分最高的样本的原子层面置信度指标</a:t>
            </a:r>
            <a:endParaRPr lang="en-US" altLang="zh-CN" sz="1400" dirty="0">
              <a:solidFill>
                <a:srgbClr val="0000FF"/>
              </a:solidFill>
              <a:latin typeface="微软雅黑" panose="020B0503020204020204" pitchFamily="34" charset="-122"/>
              <a:ea typeface="微软雅黑" panose="020B0503020204020204" pitchFamily="34" charset="-122"/>
            </a:endParaRPr>
          </a:p>
          <a:p>
            <a:pPr algn="ctr">
              <a:lnSpc>
                <a:spcPct val="150000"/>
              </a:lnSpc>
            </a:pPr>
            <a:r>
              <a:rPr lang="en-US" altLang="zh-CN" sz="1400" b="1" dirty="0" err="1">
                <a:latin typeface="微软雅黑" panose="020B0503020204020204" pitchFamily="34" charset="-122"/>
              </a:rPr>
              <a:t>xxx_data.json</a:t>
            </a:r>
            <a:endParaRPr lang="en-US" altLang="zh-CN" sz="1400" b="1" dirty="0">
              <a:latin typeface="微软雅黑" panose="020B0503020204020204" pitchFamily="34" charset="-122"/>
            </a:endParaRPr>
          </a:p>
          <a:p>
            <a:pPr algn="ctr">
              <a:lnSpc>
                <a:spcPct val="150000"/>
              </a:lnSpc>
            </a:pPr>
            <a:r>
              <a:rPr lang="zh-CN" altLang="en-US" sz="1400" dirty="0">
                <a:solidFill>
                  <a:srgbClr val="0000FF"/>
                </a:solidFill>
                <a:latin typeface="微软雅黑" panose="020B0503020204020204" pitchFamily="34" charset="-122"/>
                <a:ea typeface="微软雅黑" panose="020B0503020204020204" pitchFamily="34" charset="-122"/>
              </a:rPr>
              <a:t>模型的输入文件副本（包括模板搜索后的结果，可用于重复试验）</a:t>
            </a:r>
            <a:endParaRPr lang="en-US" altLang="zh-CN" sz="1400" dirty="0">
              <a:solidFill>
                <a:srgbClr val="0000FF"/>
              </a:solidFill>
              <a:latin typeface="微软雅黑" panose="020B0503020204020204" pitchFamily="34" charset="-122"/>
              <a:ea typeface="微软雅黑" panose="020B0503020204020204" pitchFamily="34" charset="-122"/>
            </a:endParaRPr>
          </a:p>
          <a:p>
            <a:pPr algn="ctr">
              <a:lnSpc>
                <a:spcPct val="150000"/>
              </a:lnSpc>
            </a:pPr>
            <a:r>
              <a:rPr lang="en-US" altLang="zh-CN" sz="1400" b="1" dirty="0" err="1">
                <a:latin typeface="微软雅黑" panose="020B0503020204020204" pitchFamily="34" charset="-122"/>
              </a:rPr>
              <a:t>xxx_model.cif</a:t>
            </a:r>
            <a:endParaRPr lang="en-US" altLang="zh-CN" sz="1400" b="1" dirty="0">
              <a:latin typeface="微软雅黑" panose="020B0503020204020204" pitchFamily="34" charset="-122"/>
            </a:endParaRPr>
          </a:p>
          <a:p>
            <a:pPr algn="ctr">
              <a:lnSpc>
                <a:spcPct val="150000"/>
              </a:lnSpc>
            </a:pPr>
            <a:r>
              <a:rPr lang="zh-CN" altLang="en-US" sz="1400" dirty="0">
                <a:solidFill>
                  <a:srgbClr val="0000FF"/>
                </a:solidFill>
                <a:latin typeface="微软雅黑" panose="020B0503020204020204" pitchFamily="34" charset="-122"/>
                <a:ea typeface="微软雅黑" panose="020B0503020204020204" pitchFamily="34" charset="-122"/>
              </a:rPr>
              <a:t>打分最高的样本的预测结构</a:t>
            </a:r>
            <a:endParaRPr lang="en-US" altLang="zh-CN" sz="1400" dirty="0">
              <a:solidFill>
                <a:srgbClr val="0000FF"/>
              </a:solidFill>
              <a:latin typeface="微软雅黑" panose="020B0503020204020204" pitchFamily="34" charset="-122"/>
              <a:ea typeface="微软雅黑" panose="020B0503020204020204" pitchFamily="34" charset="-122"/>
            </a:endParaRPr>
          </a:p>
          <a:p>
            <a:pPr algn="ctr">
              <a:lnSpc>
                <a:spcPct val="150000"/>
              </a:lnSpc>
            </a:pPr>
            <a:endParaRPr lang="en-US" altLang="zh-CN" sz="1400" dirty="0">
              <a:solidFill>
                <a:srgbClr val="0000FF"/>
              </a:solidFill>
              <a:latin typeface="微软雅黑" panose="020B0503020204020204" pitchFamily="34" charset="-122"/>
              <a:ea typeface="微软雅黑" panose="020B0503020204020204" pitchFamily="34" charset="-122"/>
            </a:endParaRPr>
          </a:p>
          <a:p>
            <a:pPr>
              <a:lnSpc>
                <a:spcPct val="150000"/>
              </a:lnSpc>
            </a:pPr>
            <a:r>
              <a:rPr lang="en-US" altLang="zh-CN" sz="1400" b="1"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若需其他采样的结构，可进一步使用子目录中的结构（需排除掉打分最高的样本所在的子目录）</a:t>
            </a:r>
            <a:endParaRPr lang="en-US" altLang="zh-CN" sz="14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B66FADF4-F4D6-9EC3-B163-470D1463F7B2}"/>
              </a:ext>
            </a:extLst>
          </p:cNvPr>
          <p:cNvPicPr>
            <a:picLocks noChangeAspect="1"/>
          </p:cNvPicPr>
          <p:nvPr/>
        </p:nvPicPr>
        <p:blipFill>
          <a:blip r:embed="rId4"/>
          <a:stretch>
            <a:fillRect/>
          </a:stretch>
        </p:blipFill>
        <p:spPr>
          <a:xfrm>
            <a:off x="923041" y="1971090"/>
            <a:ext cx="2369014" cy="4150344"/>
          </a:xfrm>
          <a:prstGeom prst="rect">
            <a:avLst/>
          </a:prstGeom>
        </p:spPr>
      </p:pic>
      <p:sp>
        <p:nvSpPr>
          <p:cNvPr id="9" name="副标题 2">
            <a:extLst>
              <a:ext uri="{FF2B5EF4-FFF2-40B4-BE49-F238E27FC236}">
                <a16:creationId xmlns:a16="http://schemas.microsoft.com/office/drawing/2014/main" id="{DBE65B0A-531D-C5A9-6407-FB8BC8459247}"/>
              </a:ext>
            </a:extLst>
          </p:cNvPr>
          <p:cNvSpPr txBox="1"/>
          <p:nvPr/>
        </p:nvSpPr>
        <p:spPr>
          <a:xfrm>
            <a:off x="1524000" y="198642"/>
            <a:ext cx="9144000" cy="637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8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8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8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9pPr>
          </a:lstStyle>
          <a:p>
            <a:r>
              <a:rPr lang="en-US" altLang="zh-CN" sz="3200" b="1" dirty="0">
                <a:solidFill>
                  <a:prstClr val="black"/>
                </a:solidFill>
                <a:latin typeface="+mn-ea"/>
              </a:rPr>
              <a:t>AlphaFold3</a:t>
            </a:r>
            <a:r>
              <a:rPr lang="zh-CN" altLang="en-US" sz="3200" b="1" dirty="0">
                <a:solidFill>
                  <a:prstClr val="black"/>
                </a:solidFill>
                <a:latin typeface="+mn-ea"/>
              </a:rPr>
              <a:t>输出文件</a:t>
            </a:r>
          </a:p>
        </p:txBody>
      </p:sp>
      <p:sp>
        <p:nvSpPr>
          <p:cNvPr id="13" name="文本框 12">
            <a:extLst>
              <a:ext uri="{FF2B5EF4-FFF2-40B4-BE49-F238E27FC236}">
                <a16:creationId xmlns:a16="http://schemas.microsoft.com/office/drawing/2014/main" id="{9BDCD83F-4081-11F0-048D-B1B554310FEE}"/>
              </a:ext>
            </a:extLst>
          </p:cNvPr>
          <p:cNvSpPr txBox="1"/>
          <p:nvPr/>
        </p:nvSpPr>
        <p:spPr>
          <a:xfrm>
            <a:off x="4197927" y="1085006"/>
            <a:ext cx="3690617" cy="5224892"/>
          </a:xfrm>
          <a:prstGeom prst="rect">
            <a:avLst/>
          </a:prstGeom>
          <a:noFill/>
        </p:spPr>
        <p:txBody>
          <a:bodyPr wrap="square">
            <a:spAutoFit/>
          </a:bodyPr>
          <a:lstStyle/>
          <a:p>
            <a:pPr algn="ctr">
              <a:lnSpc>
                <a:spcPct val="150000"/>
              </a:lnSpc>
            </a:pPr>
            <a:r>
              <a:rPr lang="zh-CN" altLang="en-US" sz="1400" b="1" dirty="0">
                <a:latin typeface="微软雅黑" panose="020B0503020204020204" pitchFamily="34" charset="-122"/>
                <a:ea typeface="微软雅黑" panose="020B0503020204020204" pitchFamily="34" charset="-122"/>
              </a:rPr>
              <a:t>置信度指标</a:t>
            </a:r>
            <a:endParaRPr lang="en-US" altLang="zh-CN" sz="14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err="1">
                <a:latin typeface="微软雅黑" panose="020B0503020204020204" pitchFamily="34" charset="-122"/>
                <a:ea typeface="微软雅黑" panose="020B0503020204020204" pitchFamily="34" charset="-122"/>
              </a:rPr>
              <a:t>pLDDT</a:t>
            </a:r>
            <a:r>
              <a:rPr lang="zh-CN" altLang="en-US" sz="1400" dirty="0">
                <a:latin typeface="微软雅黑" panose="020B0503020204020204" pitchFamily="34" charset="-122"/>
                <a:ea typeface="微软雅黑" panose="020B0503020204020204" pitchFamily="34" charset="-122"/>
              </a:rPr>
              <a:t>：每个原子的置信度估计值，数值越大表示置信度越高。</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a:latin typeface="微软雅黑" panose="020B0503020204020204" pitchFamily="34" charset="-122"/>
                <a:ea typeface="微软雅黑" panose="020B0503020204020204" pitchFamily="34" charset="-122"/>
              </a:rPr>
              <a:t>PAE</a:t>
            </a:r>
            <a:r>
              <a:rPr lang="zh-CN" altLang="en-US" sz="1400" dirty="0">
                <a:latin typeface="微软雅黑" panose="020B0503020204020204" pitchFamily="34" charset="-122"/>
                <a:ea typeface="微软雅黑" panose="020B0503020204020204" pitchFamily="34" charset="-122"/>
              </a:rPr>
              <a:t>：对预测结构中两个</a:t>
            </a:r>
            <a:r>
              <a:rPr lang="en-US" altLang="zh-CN" sz="1400" dirty="0">
                <a:latin typeface="微软雅黑" panose="020B0503020204020204" pitchFamily="34" charset="-122"/>
                <a:ea typeface="微软雅黑" panose="020B0503020204020204" pitchFamily="34" charset="-122"/>
              </a:rPr>
              <a:t>tokens</a:t>
            </a:r>
            <a:r>
              <a:rPr lang="zh-CN" altLang="en-US" sz="1400" dirty="0">
                <a:latin typeface="微软雅黑" panose="020B0503020204020204" pitchFamily="34" charset="-122"/>
                <a:ea typeface="微软雅黑" panose="020B0503020204020204" pitchFamily="34" charset="-122"/>
              </a:rPr>
              <a:t>之间相对位置和方向误差的估计。数值越大，表示预测误差越大，因此可信度越低。</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a:latin typeface="微软雅黑" panose="020B0503020204020204" pitchFamily="34" charset="-122"/>
                <a:ea typeface="微软雅黑" panose="020B0503020204020204" pitchFamily="34" charset="-122"/>
              </a:rPr>
              <a:t>PTM</a:t>
            </a:r>
            <a:r>
              <a:rPr lang="zh-CN" altLang="en-US" sz="1400" dirty="0">
                <a:latin typeface="微软雅黑" panose="020B0503020204020204" pitchFamily="34" charset="-122"/>
                <a:ea typeface="微软雅黑" panose="020B0503020204020204" pitchFamily="34" charset="-122"/>
              </a:rPr>
              <a:t>：表示完整结构来自模板建模（</a:t>
            </a:r>
            <a:r>
              <a:rPr lang="en-US" altLang="zh-CN" sz="1400" dirty="0">
                <a:latin typeface="微软雅黑" panose="020B0503020204020204" pitchFamily="34" charset="-122"/>
                <a:ea typeface="微软雅黑" panose="020B0503020204020204" pitchFamily="34" charset="-122"/>
              </a:rPr>
              <a:t>TM</a:t>
            </a:r>
            <a:r>
              <a:rPr lang="zh-CN" altLang="en-US" sz="1400" dirty="0">
                <a:latin typeface="微软雅黑" panose="020B0503020204020204" pitchFamily="34" charset="-122"/>
                <a:ea typeface="微软雅黑" panose="020B0503020204020204" pitchFamily="34" charset="-122"/>
              </a:rPr>
              <a:t>）得分。这衡量了整个结构的准确性。</a:t>
            </a:r>
            <a:r>
              <a:rPr lang="en-US" altLang="zh-CN" sz="1400" dirty="0" err="1">
                <a:latin typeface="微软雅黑" panose="020B0503020204020204" pitchFamily="34" charset="-122"/>
                <a:ea typeface="微软雅黑" panose="020B0503020204020204" pitchFamily="34" charset="-122"/>
              </a:rPr>
              <a:t>pTM</a:t>
            </a:r>
            <a:r>
              <a:rPr lang="en-US" altLang="zh-CN" sz="1400" dirty="0">
                <a:latin typeface="微软雅黑" panose="020B0503020204020204" pitchFamily="34" charset="-122"/>
                <a:ea typeface="微软雅黑" panose="020B0503020204020204" pitchFamily="34" charset="-122"/>
              </a:rPr>
              <a:t> &gt; 0.5 </a:t>
            </a:r>
            <a:r>
              <a:rPr lang="zh-CN" altLang="en-US" sz="1400" dirty="0">
                <a:latin typeface="微软雅黑" panose="020B0503020204020204" pitchFamily="34" charset="-122"/>
                <a:ea typeface="微软雅黑" panose="020B0503020204020204" pitchFamily="34" charset="-122"/>
              </a:rPr>
              <a:t>意味着预测的复合物整体折叠结构可能与真实结构相似。</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err="1">
                <a:latin typeface="微软雅黑" panose="020B0503020204020204" pitchFamily="34" charset="-122"/>
                <a:ea typeface="微软雅黑" panose="020B0503020204020204" pitchFamily="34" charset="-122"/>
              </a:rPr>
              <a:t>iPTM</a:t>
            </a:r>
            <a:r>
              <a:rPr lang="zh-CN" altLang="en-US" sz="1400" dirty="0">
                <a:latin typeface="微软雅黑" panose="020B0503020204020204" pitchFamily="34" charset="-122"/>
                <a:ea typeface="微软雅黑" panose="020B0503020204020204" pitchFamily="34" charset="-122"/>
              </a:rPr>
              <a:t>：表示完整结构中的界面预测 </a:t>
            </a:r>
            <a:r>
              <a:rPr lang="en-US" altLang="zh-CN" sz="1400" dirty="0">
                <a:latin typeface="微软雅黑" panose="020B0503020204020204" pitchFamily="34" charset="-122"/>
                <a:ea typeface="微软雅黑" panose="020B0503020204020204" pitchFamily="34" charset="-122"/>
              </a:rPr>
              <a:t>TM </a:t>
            </a:r>
            <a:r>
              <a:rPr lang="zh-CN" altLang="en-US" sz="1400" dirty="0">
                <a:latin typeface="微软雅黑" panose="020B0503020204020204" pitchFamily="34" charset="-122"/>
                <a:ea typeface="微软雅黑" panose="020B0503020204020204" pitchFamily="34" charset="-122"/>
              </a:rPr>
              <a:t>分数。</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err="1">
                <a:latin typeface="微软雅黑" panose="020B0503020204020204" pitchFamily="34" charset="-122"/>
                <a:ea typeface="微软雅黑" panose="020B0503020204020204" pitchFamily="34" charset="-122"/>
              </a:rPr>
              <a:t>has_clash</a:t>
            </a:r>
            <a:r>
              <a:rPr lang="zh-CN" altLang="en-US" sz="1400" dirty="0">
                <a:latin typeface="微软雅黑" panose="020B0503020204020204" pitchFamily="34" charset="-122"/>
                <a:ea typeface="微软雅黑" panose="020B0503020204020204" pitchFamily="34" charset="-122"/>
              </a:rPr>
              <a:t>：表示结构中是否存在大量冲突原子。</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err="1">
                <a:latin typeface="微软雅黑" panose="020B0503020204020204" pitchFamily="34" charset="-122"/>
                <a:ea typeface="微软雅黑" panose="020B0503020204020204" pitchFamily="34" charset="-122"/>
              </a:rPr>
              <a:t>ranking_score</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0.2pTM + 0.8ipTM + 0.5disorder - 100has_clash</a:t>
            </a:r>
            <a:endParaRPr lang="zh-CN" altLang="en-US" sz="1400" dirty="0">
              <a:latin typeface="微软雅黑" panose="020B0503020204020204" pitchFamily="34" charset="-122"/>
              <a:ea typeface="微软雅黑" panose="020B0503020204020204" pitchFamily="34" charset="-122"/>
            </a:endParaRPr>
          </a:p>
        </p:txBody>
      </p:sp>
      <p:sp>
        <p:nvSpPr>
          <p:cNvPr id="26" name="圆角矩形 19">
            <a:extLst>
              <a:ext uri="{FF2B5EF4-FFF2-40B4-BE49-F238E27FC236}">
                <a16:creationId xmlns:a16="http://schemas.microsoft.com/office/drawing/2014/main" id="{8D077CA0-14CA-1253-F704-2E0333777198}"/>
              </a:ext>
            </a:extLst>
          </p:cNvPr>
          <p:cNvSpPr/>
          <p:nvPr/>
        </p:nvSpPr>
        <p:spPr>
          <a:xfrm>
            <a:off x="206070" y="1089764"/>
            <a:ext cx="3648172" cy="5169630"/>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6247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2">
            <a:extLst>
              <a:ext uri="{FF2B5EF4-FFF2-40B4-BE49-F238E27FC236}">
                <a16:creationId xmlns:a16="http://schemas.microsoft.com/office/drawing/2014/main" id="{8338EF33-7887-4245-BDE7-B47A9E020E53}"/>
              </a:ext>
            </a:extLst>
          </p:cNvPr>
          <p:cNvSpPr>
            <a:spLocks noChangeArrowheads="1"/>
          </p:cNvSpPr>
          <p:nvPr/>
        </p:nvSpPr>
        <p:spPr bwMode="auto">
          <a:xfrm>
            <a:off x="8020" y="738881"/>
            <a:ext cx="12192000" cy="92859"/>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pic>
        <p:nvPicPr>
          <p:cNvPr id="7" name="图片 6">
            <a:extLst>
              <a:ext uri="{FF2B5EF4-FFF2-40B4-BE49-F238E27FC236}">
                <a16:creationId xmlns:a16="http://schemas.microsoft.com/office/drawing/2014/main" id="{F1E021BD-7FC5-45DC-8F52-C936FC651D01}"/>
              </a:ext>
            </a:extLst>
          </p:cNvPr>
          <p:cNvPicPr>
            <a:picLocks noChangeAspect="1"/>
          </p:cNvPicPr>
          <p:nvPr/>
        </p:nvPicPr>
        <p:blipFill>
          <a:blip r:embed="rId3" cstate="email"/>
          <a:stretch>
            <a:fillRect/>
          </a:stretch>
        </p:blipFill>
        <p:spPr>
          <a:xfrm>
            <a:off x="11532093" y="1"/>
            <a:ext cx="584079" cy="685700"/>
          </a:xfrm>
          <a:prstGeom prst="rect">
            <a:avLst/>
          </a:prstGeom>
        </p:spPr>
      </p:pic>
      <p:sp>
        <p:nvSpPr>
          <p:cNvPr id="25" name="圆角矩形 13">
            <a:extLst>
              <a:ext uri="{FF2B5EF4-FFF2-40B4-BE49-F238E27FC236}">
                <a16:creationId xmlns:a16="http://schemas.microsoft.com/office/drawing/2014/main" id="{C2619C1C-C352-44E2-9DF9-827F10AB56B6}"/>
              </a:ext>
            </a:extLst>
          </p:cNvPr>
          <p:cNvSpPr/>
          <p:nvPr/>
        </p:nvSpPr>
        <p:spPr>
          <a:xfrm>
            <a:off x="285081" y="970842"/>
            <a:ext cx="11737585" cy="5599291"/>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副标题 2">
            <a:extLst>
              <a:ext uri="{FF2B5EF4-FFF2-40B4-BE49-F238E27FC236}">
                <a16:creationId xmlns:a16="http://schemas.microsoft.com/office/drawing/2014/main" id="{672F21D1-A159-412C-BEE7-AE5E6E228280}"/>
              </a:ext>
            </a:extLst>
          </p:cNvPr>
          <p:cNvSpPr txBox="1"/>
          <p:nvPr/>
        </p:nvSpPr>
        <p:spPr>
          <a:xfrm>
            <a:off x="1524000" y="198642"/>
            <a:ext cx="9144000" cy="637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8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8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8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9pPr>
          </a:lstStyle>
          <a:p>
            <a:r>
              <a:rPr lang="en-US" altLang="zh-CN" sz="3200" b="1" dirty="0">
                <a:solidFill>
                  <a:prstClr val="black"/>
                </a:solidFill>
                <a:latin typeface="+mn-ea"/>
              </a:rPr>
              <a:t>AlphaFold3</a:t>
            </a:r>
            <a:r>
              <a:rPr lang="zh-CN" altLang="en-US" sz="3200" b="1" dirty="0">
                <a:solidFill>
                  <a:prstClr val="black"/>
                </a:solidFill>
                <a:latin typeface="+mn-ea"/>
              </a:rPr>
              <a:t>本地版使用（</a:t>
            </a:r>
            <a:r>
              <a:rPr lang="en-US" altLang="zh-CN" sz="3200" b="1" dirty="0">
                <a:solidFill>
                  <a:prstClr val="black"/>
                </a:solidFill>
                <a:latin typeface="+mn-ea"/>
              </a:rPr>
              <a:t>Zhu-lab</a:t>
            </a:r>
            <a:r>
              <a:rPr lang="zh-CN" altLang="en-US" sz="3200" b="1" dirty="0">
                <a:solidFill>
                  <a:prstClr val="black"/>
                </a:solidFill>
                <a:latin typeface="+mn-ea"/>
              </a:rPr>
              <a:t>）</a:t>
            </a:r>
          </a:p>
        </p:txBody>
      </p:sp>
      <p:sp>
        <p:nvSpPr>
          <p:cNvPr id="19" name="文本框 18">
            <a:extLst>
              <a:ext uri="{FF2B5EF4-FFF2-40B4-BE49-F238E27FC236}">
                <a16:creationId xmlns:a16="http://schemas.microsoft.com/office/drawing/2014/main" id="{B2B54722-9415-00D3-00DE-B1505271D9CF}"/>
              </a:ext>
            </a:extLst>
          </p:cNvPr>
          <p:cNvSpPr txBox="1"/>
          <p:nvPr/>
        </p:nvSpPr>
        <p:spPr>
          <a:xfrm>
            <a:off x="462844" y="975197"/>
            <a:ext cx="11444075" cy="5311839"/>
          </a:xfrm>
          <a:prstGeom prst="rect">
            <a:avLst/>
          </a:prstGeom>
          <a:noFill/>
        </p:spPr>
        <p:txBody>
          <a:bodyPr wrap="square">
            <a:spAutoFit/>
          </a:bodyPr>
          <a:lstStyle/>
          <a:p>
            <a:pPr marL="285750" indent="-285750">
              <a:lnSpc>
                <a:spcPct val="200000"/>
              </a:lnSpc>
              <a:buFont typeface="Wingdings" panose="05000000000000000000" pitchFamily="2" charset="2"/>
              <a:buChar char="Ø"/>
              <a:defRPr/>
            </a:pPr>
            <a:r>
              <a:rPr lang="zh-CN" altLang="en-US" sz="1400" dirty="0">
                <a:solidFill>
                  <a:prstClr val="black"/>
                </a:solidFill>
                <a:latin typeface="+mn-ea"/>
              </a:rPr>
              <a:t>服务器：</a:t>
            </a:r>
            <a:r>
              <a:rPr lang="en-US" altLang="zh-CN" sz="1400" dirty="0">
                <a:solidFill>
                  <a:prstClr val="black"/>
                </a:solidFill>
                <a:latin typeface="+mn-ea"/>
              </a:rPr>
              <a:t>172.21.75.1</a:t>
            </a:r>
            <a:endParaRPr lang="fr-FR" altLang="zh-CN" sz="1400" dirty="0">
              <a:solidFill>
                <a:prstClr val="black"/>
              </a:solidFill>
              <a:latin typeface="+mn-ea"/>
            </a:endParaRPr>
          </a:p>
          <a:p>
            <a:pPr marL="285750" indent="-285750">
              <a:lnSpc>
                <a:spcPct val="200000"/>
              </a:lnSpc>
              <a:buFont typeface="Wingdings" panose="05000000000000000000" pitchFamily="2" charset="2"/>
              <a:buChar char="Ø"/>
              <a:defRPr/>
            </a:pPr>
            <a:r>
              <a:rPr lang="fr-FR" altLang="zh-CN" sz="1400" dirty="0">
                <a:solidFill>
                  <a:prstClr val="black"/>
                </a:solidFill>
                <a:latin typeface="+mn-ea"/>
              </a:rPr>
              <a:t>conda activate </a:t>
            </a:r>
            <a:r>
              <a:rPr lang="en-US" altLang="zh-CN" sz="1400" dirty="0">
                <a:solidFill>
                  <a:prstClr val="black"/>
                </a:solidFill>
                <a:latin typeface="+mn-ea"/>
              </a:rPr>
              <a:t>AlphaFold3</a:t>
            </a:r>
            <a:endParaRPr lang="fr-FR" altLang="zh-CN" sz="1400" dirty="0">
              <a:solidFill>
                <a:prstClr val="black"/>
              </a:solidFill>
              <a:latin typeface="+mn-ea"/>
            </a:endParaRPr>
          </a:p>
          <a:p>
            <a:pPr marL="285750" indent="-285750">
              <a:lnSpc>
                <a:spcPct val="200000"/>
              </a:lnSpc>
              <a:buFont typeface="Wingdings" panose="05000000000000000000" pitchFamily="2" charset="2"/>
              <a:buChar char="Ø"/>
              <a:defRPr/>
            </a:pPr>
            <a:r>
              <a:rPr lang="en-US" altLang="zh-CN" sz="1400" dirty="0">
                <a:solidFill>
                  <a:prstClr val="black"/>
                </a:solidFill>
                <a:latin typeface="+mn-ea"/>
              </a:rPr>
              <a:t>AF3</a:t>
            </a:r>
            <a:r>
              <a:rPr lang="zh-CN" altLang="en-US" sz="1400" dirty="0">
                <a:solidFill>
                  <a:prstClr val="black"/>
                </a:solidFill>
                <a:latin typeface="+mn-ea"/>
              </a:rPr>
              <a:t>推理过程主要占显存，在使用前需要检查使用的</a:t>
            </a:r>
            <a:r>
              <a:rPr lang="en-US" altLang="zh-CN" sz="1400" dirty="0">
                <a:solidFill>
                  <a:prstClr val="black"/>
                </a:solidFill>
                <a:latin typeface="+mn-ea"/>
              </a:rPr>
              <a:t>GPU</a:t>
            </a:r>
            <a:r>
              <a:rPr lang="zh-CN" altLang="en-US" sz="1400" dirty="0">
                <a:solidFill>
                  <a:prstClr val="black"/>
                </a:solidFill>
                <a:latin typeface="+mn-ea"/>
              </a:rPr>
              <a:t>盘显存空间是否充足  </a:t>
            </a:r>
            <a:r>
              <a:rPr lang="fr-FR" altLang="zh-CN" sz="1400" dirty="0">
                <a:solidFill>
                  <a:prstClr val="black"/>
                </a:solidFill>
                <a:latin typeface="+mn-ea"/>
              </a:rPr>
              <a:t>export CUDA_VISIBLE_DEVICES=X</a:t>
            </a:r>
          </a:p>
          <a:p>
            <a:pPr marL="285750" lvl="0" indent="-285750">
              <a:lnSpc>
                <a:spcPct val="200000"/>
              </a:lnSpc>
              <a:buFont typeface="Wingdings" panose="05000000000000000000" pitchFamily="2" charset="2"/>
              <a:buChar char="Ø"/>
              <a:defRPr/>
            </a:pPr>
            <a:r>
              <a:rPr lang="zh-CN" altLang="en-US" sz="1400" dirty="0">
                <a:solidFill>
                  <a:prstClr val="black"/>
                </a:solidFill>
                <a:latin typeface="+mn-ea"/>
              </a:rPr>
              <a:t>为了方便后续空间整理，</a:t>
            </a:r>
            <a:r>
              <a:rPr lang="zh-CN" altLang="en-US" sz="1400" b="1" dirty="0">
                <a:solidFill>
                  <a:prstClr val="black"/>
                </a:solidFill>
                <a:highlight>
                  <a:srgbClr val="FFFF00"/>
                </a:highlight>
                <a:latin typeface="+mn-ea"/>
              </a:rPr>
              <a:t>请在 </a:t>
            </a:r>
            <a:r>
              <a:rPr lang="en-US" altLang="zh-CN" sz="1400" b="1" dirty="0">
                <a:solidFill>
                  <a:prstClr val="black"/>
                </a:solidFill>
                <a:highlight>
                  <a:srgbClr val="FFFF00"/>
                </a:highlight>
                <a:latin typeface="+mn-ea"/>
              </a:rPr>
              <a:t>/home/data/AlphaFold3/</a:t>
            </a:r>
            <a:r>
              <a:rPr lang="en-US" altLang="zh-CN" sz="1400" b="1" dirty="0" err="1">
                <a:solidFill>
                  <a:prstClr val="black"/>
                </a:solidFill>
                <a:highlight>
                  <a:srgbClr val="FFFF00"/>
                </a:highlight>
                <a:latin typeface="+mn-ea"/>
              </a:rPr>
              <a:t>prediction_tasks</a:t>
            </a:r>
            <a:r>
              <a:rPr lang="en-US" altLang="zh-CN" sz="1400" b="1" dirty="0">
                <a:solidFill>
                  <a:prstClr val="black"/>
                </a:solidFill>
                <a:highlight>
                  <a:srgbClr val="FFFF00"/>
                </a:highlight>
                <a:latin typeface="+mn-ea"/>
              </a:rPr>
              <a:t>/ </a:t>
            </a:r>
            <a:r>
              <a:rPr lang="zh-CN" altLang="en-US" sz="1400" b="1" dirty="0">
                <a:solidFill>
                  <a:prstClr val="black"/>
                </a:solidFill>
                <a:highlight>
                  <a:srgbClr val="FFFF00"/>
                </a:highlight>
                <a:latin typeface="+mn-ea"/>
              </a:rPr>
              <a:t>下建立自己个人的文件夹，在里面进行后续的操作</a:t>
            </a:r>
            <a:r>
              <a:rPr lang="zh-CN" altLang="en-US" sz="1400" dirty="0">
                <a:solidFill>
                  <a:prstClr val="black"/>
                </a:solidFill>
                <a:latin typeface="+mn-ea"/>
              </a:rPr>
              <a:t>（可参考：</a:t>
            </a:r>
            <a:r>
              <a:rPr lang="en-US" altLang="zh-CN" sz="1400" dirty="0">
                <a:solidFill>
                  <a:prstClr val="black"/>
                </a:solidFill>
                <a:latin typeface="+mn-ea"/>
              </a:rPr>
              <a:t>/home/data/AlphaFold3/</a:t>
            </a:r>
            <a:r>
              <a:rPr lang="en-US" altLang="zh-CN" sz="1400" dirty="0" err="1">
                <a:solidFill>
                  <a:prstClr val="black"/>
                </a:solidFill>
                <a:latin typeface="+mn-ea"/>
              </a:rPr>
              <a:t>prediction_tasks</a:t>
            </a:r>
            <a:r>
              <a:rPr lang="en-US" altLang="zh-CN" sz="1400" dirty="0">
                <a:solidFill>
                  <a:prstClr val="black"/>
                </a:solidFill>
                <a:latin typeface="+mn-ea"/>
              </a:rPr>
              <a:t>/jintian/</a:t>
            </a:r>
            <a:r>
              <a:rPr lang="zh-CN" altLang="en-US" sz="1400" dirty="0">
                <a:solidFill>
                  <a:prstClr val="black"/>
                </a:solidFill>
                <a:latin typeface="+mn-ea"/>
              </a:rPr>
              <a:t>）</a:t>
            </a:r>
            <a:endParaRPr lang="en-US" altLang="zh-CN" sz="1400" dirty="0">
              <a:solidFill>
                <a:prstClr val="black"/>
              </a:solidFill>
              <a:latin typeface="+mn-ea"/>
            </a:endParaRPr>
          </a:p>
          <a:p>
            <a:pPr marL="285750" lvl="0" indent="-285750">
              <a:lnSpc>
                <a:spcPct val="200000"/>
              </a:lnSpc>
              <a:buFont typeface="Wingdings" panose="05000000000000000000" pitchFamily="2" charset="2"/>
              <a:buChar char="Ø"/>
              <a:defRPr/>
            </a:pPr>
            <a:r>
              <a:rPr lang="zh-CN" altLang="en-US" sz="1400" dirty="0">
                <a:solidFill>
                  <a:prstClr val="black"/>
                </a:solidFill>
                <a:latin typeface="+mn-ea"/>
              </a:rPr>
              <a:t>推理需要两个文件，输入</a:t>
            </a:r>
            <a:r>
              <a:rPr lang="en-US" altLang="zh-CN" sz="1400" dirty="0">
                <a:solidFill>
                  <a:prstClr val="black"/>
                </a:solidFill>
                <a:latin typeface="+mn-ea"/>
              </a:rPr>
              <a:t>json</a:t>
            </a:r>
            <a:r>
              <a:rPr lang="zh-CN" altLang="en-US" sz="1400" dirty="0">
                <a:solidFill>
                  <a:prstClr val="black"/>
                </a:solidFill>
                <a:latin typeface="+mn-ea"/>
              </a:rPr>
              <a:t>文件和运行脚本，均已打包整理好，复制到自己任务的文件夹即可。根据自己的体系选择</a:t>
            </a:r>
            <a:r>
              <a:rPr lang="en-US" altLang="zh-CN" sz="1400" dirty="0">
                <a:solidFill>
                  <a:prstClr val="black"/>
                </a:solidFill>
                <a:latin typeface="+mn-ea"/>
              </a:rPr>
              <a:t>json</a:t>
            </a:r>
            <a:r>
              <a:rPr lang="zh-CN" altLang="en-US" sz="1400" dirty="0">
                <a:solidFill>
                  <a:prstClr val="black"/>
                </a:solidFill>
                <a:latin typeface="+mn-ea"/>
              </a:rPr>
              <a:t>，按照格式修改：</a:t>
            </a:r>
            <a:endParaRPr lang="en-US" altLang="zh-CN" sz="1400" dirty="0">
              <a:solidFill>
                <a:prstClr val="black"/>
              </a:solidFill>
              <a:latin typeface="+mn-ea"/>
            </a:endParaRPr>
          </a:p>
          <a:p>
            <a:pPr lvl="0">
              <a:lnSpc>
                <a:spcPct val="200000"/>
              </a:lnSpc>
              <a:defRPr/>
            </a:pPr>
            <a:endParaRPr lang="en-US" altLang="zh-CN" sz="1400" dirty="0">
              <a:solidFill>
                <a:prstClr val="black"/>
              </a:solidFill>
              <a:latin typeface="+mn-ea"/>
            </a:endParaRPr>
          </a:p>
          <a:p>
            <a:pPr lvl="0">
              <a:lnSpc>
                <a:spcPct val="200000"/>
              </a:lnSpc>
              <a:defRPr/>
            </a:pPr>
            <a:r>
              <a:rPr lang="en-US" altLang="zh-CN" sz="1400" dirty="0">
                <a:solidFill>
                  <a:prstClr val="black"/>
                </a:solidFill>
                <a:latin typeface="+mn-ea"/>
              </a:rPr>
              <a:t>cp /home/data/AlphaFold3/alphafold3_source/Template-ljt/run_AF3.sh ./</a:t>
            </a:r>
          </a:p>
          <a:p>
            <a:pPr>
              <a:lnSpc>
                <a:spcPct val="200000"/>
              </a:lnSpc>
              <a:defRPr/>
            </a:pPr>
            <a:r>
              <a:rPr lang="en-US" altLang="zh-CN" sz="1400" dirty="0">
                <a:solidFill>
                  <a:prstClr val="black"/>
                </a:solidFill>
                <a:latin typeface="+mn-ea"/>
              </a:rPr>
              <a:t>cp /home/data/AlphaFold3/alphafold3_source/Template-</a:t>
            </a:r>
            <a:r>
              <a:rPr lang="en-US" altLang="zh-CN" sz="1400" dirty="0" err="1">
                <a:solidFill>
                  <a:prstClr val="black"/>
                </a:solidFill>
                <a:latin typeface="+mn-ea"/>
              </a:rPr>
              <a:t>ljt</a:t>
            </a:r>
            <a:r>
              <a:rPr lang="en-US" altLang="zh-CN" sz="1400" dirty="0">
                <a:solidFill>
                  <a:prstClr val="black"/>
                </a:solidFill>
                <a:latin typeface="+mn-ea"/>
              </a:rPr>
              <a:t>/</a:t>
            </a:r>
            <a:r>
              <a:rPr lang="en-US" altLang="zh-CN" sz="1400" dirty="0" err="1">
                <a:solidFill>
                  <a:prstClr val="black"/>
                </a:solidFill>
                <a:latin typeface="+mn-ea"/>
              </a:rPr>
              <a:t>xxx.json</a:t>
            </a:r>
            <a:r>
              <a:rPr lang="en-US" altLang="zh-CN" sz="1400" dirty="0">
                <a:solidFill>
                  <a:prstClr val="black"/>
                </a:solidFill>
                <a:latin typeface="+mn-ea"/>
              </a:rPr>
              <a:t> ./</a:t>
            </a:r>
          </a:p>
          <a:p>
            <a:pPr>
              <a:lnSpc>
                <a:spcPct val="200000"/>
              </a:lnSpc>
              <a:defRPr/>
            </a:pPr>
            <a:r>
              <a:rPr lang="zh-CN" altLang="en-US" sz="1400" dirty="0">
                <a:solidFill>
                  <a:prstClr val="black"/>
                </a:solidFill>
                <a:latin typeface="+mn-ea"/>
              </a:rPr>
              <a:t>将</a:t>
            </a:r>
            <a:r>
              <a:rPr lang="en-US" altLang="zh-CN" sz="1400" dirty="0">
                <a:solidFill>
                  <a:prstClr val="black"/>
                </a:solidFill>
                <a:latin typeface="+mn-ea"/>
              </a:rPr>
              <a:t>run_AF3.sh </a:t>
            </a:r>
            <a:r>
              <a:rPr lang="zh-CN" altLang="en-US" sz="1400" dirty="0">
                <a:solidFill>
                  <a:prstClr val="black"/>
                </a:solidFill>
                <a:latin typeface="+mn-ea"/>
              </a:rPr>
              <a:t>的第一行修改为你的</a:t>
            </a:r>
            <a:r>
              <a:rPr lang="en-US" altLang="zh-CN" sz="1400" dirty="0">
                <a:solidFill>
                  <a:prstClr val="black"/>
                </a:solidFill>
                <a:latin typeface="+mn-ea"/>
              </a:rPr>
              <a:t>json</a:t>
            </a:r>
            <a:r>
              <a:rPr lang="zh-CN" altLang="en-US" sz="1400" dirty="0">
                <a:solidFill>
                  <a:prstClr val="black"/>
                </a:solidFill>
                <a:latin typeface="+mn-ea"/>
              </a:rPr>
              <a:t>名字即可，还有其他可调参数，有需要可查官网文件或讨论交流。</a:t>
            </a:r>
            <a:endParaRPr lang="en-US" altLang="zh-CN" sz="1400" dirty="0">
              <a:solidFill>
                <a:prstClr val="black"/>
              </a:solidFill>
              <a:latin typeface="+mn-ea"/>
            </a:endParaRPr>
          </a:p>
          <a:p>
            <a:pPr lvl="0">
              <a:lnSpc>
                <a:spcPct val="200000"/>
              </a:lnSpc>
              <a:defRPr/>
            </a:pPr>
            <a:r>
              <a:rPr lang="en-US" altLang="zh-CN" sz="1600" dirty="0">
                <a:solidFill>
                  <a:prstClr val="black"/>
                </a:solidFill>
                <a:latin typeface="+mn-ea"/>
              </a:rPr>
              <a:t>**</a:t>
            </a:r>
            <a:r>
              <a:rPr lang="zh-CN" altLang="en-US" sz="1600" b="1" dirty="0">
                <a:solidFill>
                  <a:prstClr val="black"/>
                </a:solidFill>
                <a:latin typeface="+mn-ea"/>
              </a:rPr>
              <a:t>如无特殊需要不要进入 </a:t>
            </a:r>
            <a:r>
              <a:rPr lang="en-US" altLang="zh-CN" sz="1600" b="1" dirty="0">
                <a:solidFill>
                  <a:prstClr val="black"/>
                </a:solidFill>
                <a:latin typeface="+mn-ea"/>
              </a:rPr>
              <a:t>/home/data/AlphaFold3/alphafold3_source </a:t>
            </a:r>
            <a:r>
              <a:rPr lang="zh-CN" altLang="en-US" sz="1600" b="1" dirty="0">
                <a:solidFill>
                  <a:prstClr val="black"/>
                </a:solidFill>
                <a:latin typeface="+mn-ea"/>
              </a:rPr>
              <a:t>进行任何操作</a:t>
            </a:r>
            <a:r>
              <a:rPr lang="zh-CN" altLang="en-US" sz="1600" dirty="0">
                <a:solidFill>
                  <a:prstClr val="black"/>
                </a:solidFill>
                <a:latin typeface="+mn-ea"/>
              </a:rPr>
              <a:t>（</a:t>
            </a:r>
            <a:r>
              <a:rPr lang="en-US" altLang="zh-CN" sz="1600" dirty="0">
                <a:solidFill>
                  <a:prstClr val="black"/>
                </a:solidFill>
                <a:latin typeface="+mn-ea"/>
              </a:rPr>
              <a:t>AF3</a:t>
            </a:r>
            <a:r>
              <a:rPr lang="zh-CN" altLang="en-US" sz="1600" dirty="0">
                <a:solidFill>
                  <a:prstClr val="black"/>
                </a:solidFill>
                <a:latin typeface="+mn-ea"/>
              </a:rPr>
              <a:t>的运行代码已封装到环境中，此文件夹下是我的调试空间，误操作会带来不必要的麻烦）</a:t>
            </a:r>
            <a:endParaRPr lang="en-US" altLang="zh-CN" sz="1600" dirty="0">
              <a:solidFill>
                <a:prstClr val="black"/>
              </a:solidFill>
              <a:latin typeface="+mn-ea"/>
            </a:endParaRPr>
          </a:p>
        </p:txBody>
      </p:sp>
      <p:pic>
        <p:nvPicPr>
          <p:cNvPr id="2" name="图片 1">
            <a:extLst>
              <a:ext uri="{FF2B5EF4-FFF2-40B4-BE49-F238E27FC236}">
                <a16:creationId xmlns:a16="http://schemas.microsoft.com/office/drawing/2014/main" id="{E72F041D-C7C9-42FC-840B-6DA7EA5D1F82}"/>
              </a:ext>
            </a:extLst>
          </p:cNvPr>
          <p:cNvPicPr>
            <a:picLocks noChangeAspect="1"/>
          </p:cNvPicPr>
          <p:nvPr/>
        </p:nvPicPr>
        <p:blipFill>
          <a:blip r:embed="rId4"/>
          <a:stretch>
            <a:fillRect/>
          </a:stretch>
        </p:blipFill>
        <p:spPr>
          <a:xfrm>
            <a:off x="1524000" y="3563382"/>
            <a:ext cx="9074322" cy="551328"/>
          </a:xfrm>
          <a:prstGeom prst="rect">
            <a:avLst/>
          </a:prstGeom>
        </p:spPr>
      </p:pic>
    </p:spTree>
    <p:extLst>
      <p:ext uri="{BB962C8B-B14F-4D97-AF65-F5344CB8AC3E}">
        <p14:creationId xmlns:p14="http://schemas.microsoft.com/office/powerpoint/2010/main" val="39573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12">
            <a:extLst>
              <a:ext uri="{FF2B5EF4-FFF2-40B4-BE49-F238E27FC236}">
                <a16:creationId xmlns:a16="http://schemas.microsoft.com/office/drawing/2014/main" id="{831F05DF-53FE-4C7F-85D3-41554E855139}"/>
              </a:ext>
            </a:extLst>
          </p:cNvPr>
          <p:cNvSpPr>
            <a:spLocks noChangeArrowheads="1"/>
          </p:cNvSpPr>
          <p:nvPr/>
        </p:nvSpPr>
        <p:spPr bwMode="auto">
          <a:xfrm>
            <a:off x="8020" y="738881"/>
            <a:ext cx="12192000" cy="92859"/>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lstStyle/>
          <a:p>
            <a:pPr>
              <a:defRPr/>
            </a:pPr>
            <a:endParaRPr lang="zh-CN" altLang="en-US">
              <a:solidFill>
                <a:prstClr val="black"/>
              </a:solidFill>
            </a:endParaRPr>
          </a:p>
        </p:txBody>
      </p:sp>
      <p:sp>
        <p:nvSpPr>
          <p:cNvPr id="2" name="灯片编号占位符 1">
            <a:extLst>
              <a:ext uri="{FF2B5EF4-FFF2-40B4-BE49-F238E27FC236}">
                <a16:creationId xmlns:a16="http://schemas.microsoft.com/office/drawing/2014/main" id="{2A6D7891-4CA6-4AC2-BA8C-CE686ABB7C9C}"/>
              </a:ext>
            </a:extLst>
          </p:cNvPr>
          <p:cNvSpPr>
            <a:spLocks noGrp="1"/>
          </p:cNvSpPr>
          <p:nvPr>
            <p:ph type="sldNum" sz="quarter" idx="12"/>
          </p:nvPr>
        </p:nvSpPr>
        <p:spPr>
          <a:xfrm>
            <a:off x="10028902" y="6356350"/>
            <a:ext cx="1324897" cy="365125"/>
          </a:xfrm>
        </p:spPr>
        <p:txBody>
          <a:bodyPr/>
          <a:lstStyle/>
          <a:p>
            <a:fld id="{5B8AC867-72ED-42EA-92C6-36FC511EE56C}" type="slidenum">
              <a:rPr lang="zh-CN" altLang="en-US" smtClean="0">
                <a:solidFill>
                  <a:prstClr val="black">
                    <a:tint val="75000"/>
                  </a:prstClr>
                </a:solidFill>
              </a:rPr>
              <a:pPr/>
              <a:t>7</a:t>
            </a:fld>
            <a:endParaRPr lang="zh-CN" altLang="en-US" dirty="0">
              <a:solidFill>
                <a:prstClr val="black">
                  <a:tint val="75000"/>
                </a:prstClr>
              </a:solidFill>
            </a:endParaRPr>
          </a:p>
        </p:txBody>
      </p:sp>
      <p:pic>
        <p:nvPicPr>
          <p:cNvPr id="36" name="图片 35"/>
          <p:cNvPicPr>
            <a:picLocks noChangeAspect="1"/>
          </p:cNvPicPr>
          <p:nvPr/>
        </p:nvPicPr>
        <p:blipFill>
          <a:blip r:embed="rId3" cstate="email"/>
          <a:stretch>
            <a:fillRect/>
          </a:stretch>
        </p:blipFill>
        <p:spPr>
          <a:xfrm>
            <a:off x="11532093" y="1"/>
            <a:ext cx="584079" cy="685700"/>
          </a:xfrm>
          <a:prstGeom prst="rect">
            <a:avLst/>
          </a:prstGeom>
        </p:spPr>
      </p:pic>
      <p:sp>
        <p:nvSpPr>
          <p:cNvPr id="39" name="文本框 38">
            <a:extLst>
              <a:ext uri="{FF2B5EF4-FFF2-40B4-BE49-F238E27FC236}">
                <a16:creationId xmlns:a16="http://schemas.microsoft.com/office/drawing/2014/main" id="{F1F19165-4A3F-44CE-B552-0A62F54EBCCC}"/>
              </a:ext>
            </a:extLst>
          </p:cNvPr>
          <p:cNvSpPr txBox="1"/>
          <p:nvPr/>
        </p:nvSpPr>
        <p:spPr>
          <a:xfrm>
            <a:off x="535042" y="1118492"/>
            <a:ext cx="3145011" cy="787523"/>
          </a:xfrm>
          <a:prstGeom prst="rect">
            <a:avLst/>
          </a:prstGeom>
          <a:noFill/>
        </p:spPr>
        <p:txBody>
          <a:bodyPr wrap="square" rtlCol="0">
            <a:spAutoFit/>
          </a:bodyPr>
          <a:lstStyle/>
          <a:p>
            <a:pPr algn="ctr">
              <a:lnSpc>
                <a:spcPct val="150000"/>
              </a:lnSpc>
            </a:pPr>
            <a:r>
              <a:rPr lang="en-US" altLang="zh-CN" sz="1600" b="1" dirty="0">
                <a:latin typeface="微软雅黑" panose="020B0503020204020204" pitchFamily="34" charset="-122"/>
                <a:ea typeface="微软雅黑" panose="020B0503020204020204" pitchFamily="34" charset="-122"/>
              </a:rPr>
              <a:t>Af3</a:t>
            </a:r>
            <a:r>
              <a:rPr lang="zh-CN" altLang="en-US" sz="1600" b="1" dirty="0">
                <a:latin typeface="微软雅黑" panose="020B0503020204020204" pitchFamily="34" charset="-122"/>
                <a:ea typeface="微软雅黑" panose="020B0503020204020204" pitchFamily="34" charset="-122"/>
              </a:rPr>
              <a:t>输出目录结构</a:t>
            </a:r>
            <a:endParaRPr lang="en-US" altLang="zh-CN" sz="1600" b="1" dirty="0">
              <a:latin typeface="微软雅黑" panose="020B0503020204020204" pitchFamily="34" charset="-122"/>
              <a:ea typeface="微软雅黑" panose="020B0503020204020204" pitchFamily="34" charset="-122"/>
            </a:endParaRPr>
          </a:p>
          <a:p>
            <a:pPr algn="ct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对每个种子采样 </a:t>
            </a:r>
            <a:r>
              <a:rPr lang="en-US" altLang="zh-CN" sz="1600" b="1" dirty="0">
                <a:solidFill>
                  <a:srgbClr val="0000FF"/>
                </a:solidFill>
                <a:latin typeface="微软雅黑" panose="020B0503020204020204" pitchFamily="34" charset="-122"/>
                <a:ea typeface="微软雅黑" panose="020B0503020204020204" pitchFamily="34" charset="-122"/>
              </a:rPr>
              <a:t>5 </a:t>
            </a:r>
            <a:r>
              <a:rPr lang="zh-CN" altLang="en-US" sz="1600" b="1" dirty="0">
                <a:solidFill>
                  <a:srgbClr val="0000FF"/>
                </a:solidFill>
                <a:latin typeface="微软雅黑" panose="020B0503020204020204" pitchFamily="34" charset="-122"/>
                <a:ea typeface="微软雅黑" panose="020B0503020204020204" pitchFamily="34" charset="-122"/>
              </a:rPr>
              <a:t>个预测值</a:t>
            </a:r>
          </a:p>
        </p:txBody>
      </p:sp>
      <p:sp>
        <p:nvSpPr>
          <p:cNvPr id="19" name="圆角矩形 18"/>
          <p:cNvSpPr/>
          <p:nvPr/>
        </p:nvSpPr>
        <p:spPr>
          <a:xfrm>
            <a:off x="4094541" y="1089764"/>
            <a:ext cx="3843930" cy="5169630"/>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8222380" y="1089764"/>
            <a:ext cx="3648172" cy="5169630"/>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C56591C4-9AA8-4139-8794-351DCBA0328C}"/>
              </a:ext>
            </a:extLst>
          </p:cNvPr>
          <p:cNvSpPr txBox="1"/>
          <p:nvPr/>
        </p:nvSpPr>
        <p:spPr>
          <a:xfrm>
            <a:off x="8385465" y="1085006"/>
            <a:ext cx="3358351" cy="4901726"/>
          </a:xfrm>
          <a:prstGeom prst="rect">
            <a:avLst/>
          </a:prstGeom>
          <a:noFill/>
        </p:spPr>
        <p:txBody>
          <a:bodyPr wrap="square" rtlCol="0">
            <a:spAutoFit/>
          </a:bodyPr>
          <a:lstStyle/>
          <a:p>
            <a:pPr algn="ctr">
              <a:lnSpc>
                <a:spcPct val="150000"/>
              </a:lnSpc>
            </a:pPr>
            <a:r>
              <a:rPr lang="en-US" altLang="zh-CN" sz="1400" b="1" dirty="0">
                <a:latin typeface="微软雅黑" panose="020B0503020204020204" pitchFamily="34" charset="-122"/>
                <a:ea typeface="微软雅黑" panose="020B0503020204020204" pitchFamily="34" charset="-122"/>
              </a:rPr>
              <a:t>ranking_scores.csv</a:t>
            </a:r>
          </a:p>
          <a:p>
            <a:pPr algn="ctr">
              <a:lnSpc>
                <a:spcPct val="150000"/>
              </a:lnSpc>
            </a:pPr>
            <a:r>
              <a:rPr lang="zh-CN" altLang="en-US" sz="1400" dirty="0">
                <a:solidFill>
                  <a:srgbClr val="0000FF"/>
                </a:solidFill>
                <a:latin typeface="微软雅黑" panose="020B0503020204020204" pitchFamily="34" charset="-122"/>
                <a:ea typeface="微软雅黑" panose="020B0503020204020204" pitchFamily="34" charset="-122"/>
              </a:rPr>
              <a:t>每个采样样本的预测结果的打分情况</a:t>
            </a:r>
            <a:endParaRPr lang="en-US" altLang="zh-CN" sz="1400" dirty="0">
              <a:solidFill>
                <a:srgbClr val="0000FF"/>
              </a:solidFill>
              <a:latin typeface="微软雅黑" panose="020B0503020204020204" pitchFamily="34" charset="-122"/>
              <a:ea typeface="微软雅黑" panose="020B0503020204020204" pitchFamily="34" charset="-122"/>
            </a:endParaRPr>
          </a:p>
          <a:p>
            <a:pPr algn="ctr">
              <a:lnSpc>
                <a:spcPct val="150000"/>
              </a:lnSpc>
            </a:pPr>
            <a:r>
              <a:rPr lang="en-US" altLang="zh-CN" sz="1400" b="1" dirty="0" err="1">
                <a:latin typeface="微软雅黑" panose="020B0503020204020204" pitchFamily="34" charset="-122"/>
              </a:rPr>
              <a:t>xxx_summary_confidences.json</a:t>
            </a:r>
            <a:endParaRPr lang="en-US" altLang="zh-CN" sz="1400" b="1" dirty="0">
              <a:latin typeface="微软雅黑" panose="020B0503020204020204" pitchFamily="34" charset="-122"/>
            </a:endParaRPr>
          </a:p>
          <a:p>
            <a:pPr algn="ctr">
              <a:lnSpc>
                <a:spcPct val="150000"/>
              </a:lnSpc>
            </a:pPr>
            <a:r>
              <a:rPr lang="zh-CN" altLang="en-US" sz="1400" dirty="0">
                <a:solidFill>
                  <a:srgbClr val="0000FF"/>
                </a:solidFill>
                <a:latin typeface="微软雅黑" panose="020B0503020204020204" pitchFamily="34" charset="-122"/>
                <a:ea typeface="微软雅黑" panose="020B0503020204020204" pitchFamily="34" charset="-122"/>
              </a:rPr>
              <a:t>打分最高的样本的整体置信度指标</a:t>
            </a:r>
            <a:endParaRPr lang="en-US" altLang="zh-CN" sz="1400" dirty="0">
              <a:solidFill>
                <a:srgbClr val="0000FF"/>
              </a:solidFill>
              <a:latin typeface="微软雅黑" panose="020B0503020204020204" pitchFamily="34" charset="-122"/>
              <a:ea typeface="微软雅黑" panose="020B0503020204020204" pitchFamily="34" charset="-122"/>
            </a:endParaRPr>
          </a:p>
          <a:p>
            <a:pPr algn="ctr">
              <a:lnSpc>
                <a:spcPct val="150000"/>
              </a:lnSpc>
            </a:pPr>
            <a:r>
              <a:rPr lang="en-US" altLang="zh-CN" sz="1400" b="1" dirty="0" err="1">
                <a:latin typeface="微软雅黑" panose="020B0503020204020204" pitchFamily="34" charset="-122"/>
              </a:rPr>
              <a:t>xxx_confidences.json</a:t>
            </a:r>
            <a:endParaRPr lang="en-US" altLang="zh-CN" sz="1400" b="1" dirty="0">
              <a:latin typeface="微软雅黑" panose="020B0503020204020204" pitchFamily="34" charset="-122"/>
            </a:endParaRPr>
          </a:p>
          <a:p>
            <a:pPr algn="ctr">
              <a:lnSpc>
                <a:spcPct val="150000"/>
              </a:lnSpc>
            </a:pPr>
            <a:r>
              <a:rPr lang="zh-CN" altLang="en-US" sz="1400" dirty="0">
                <a:solidFill>
                  <a:srgbClr val="0000FF"/>
                </a:solidFill>
                <a:latin typeface="微软雅黑" panose="020B0503020204020204" pitchFamily="34" charset="-122"/>
                <a:ea typeface="微软雅黑" panose="020B0503020204020204" pitchFamily="34" charset="-122"/>
              </a:rPr>
              <a:t>打分最高的样本的原子层面置信度指标</a:t>
            </a:r>
            <a:endParaRPr lang="en-US" altLang="zh-CN" sz="1400" dirty="0">
              <a:solidFill>
                <a:srgbClr val="0000FF"/>
              </a:solidFill>
              <a:latin typeface="微软雅黑" panose="020B0503020204020204" pitchFamily="34" charset="-122"/>
              <a:ea typeface="微软雅黑" panose="020B0503020204020204" pitchFamily="34" charset="-122"/>
            </a:endParaRPr>
          </a:p>
          <a:p>
            <a:pPr algn="ctr">
              <a:lnSpc>
                <a:spcPct val="150000"/>
              </a:lnSpc>
            </a:pPr>
            <a:r>
              <a:rPr lang="en-US" altLang="zh-CN" sz="1400" b="1" dirty="0" err="1">
                <a:latin typeface="微软雅黑" panose="020B0503020204020204" pitchFamily="34" charset="-122"/>
              </a:rPr>
              <a:t>xxx_data.json</a:t>
            </a:r>
            <a:endParaRPr lang="en-US" altLang="zh-CN" sz="1400" b="1" dirty="0">
              <a:latin typeface="微软雅黑" panose="020B0503020204020204" pitchFamily="34" charset="-122"/>
            </a:endParaRPr>
          </a:p>
          <a:p>
            <a:pPr algn="ctr">
              <a:lnSpc>
                <a:spcPct val="150000"/>
              </a:lnSpc>
            </a:pPr>
            <a:r>
              <a:rPr lang="zh-CN" altLang="en-US" sz="1400" dirty="0">
                <a:solidFill>
                  <a:srgbClr val="0000FF"/>
                </a:solidFill>
                <a:latin typeface="微软雅黑" panose="020B0503020204020204" pitchFamily="34" charset="-122"/>
                <a:ea typeface="微软雅黑" panose="020B0503020204020204" pitchFamily="34" charset="-122"/>
              </a:rPr>
              <a:t>模型的输入文件副本（包括模板搜索后的结果，可用于重复试验）</a:t>
            </a:r>
            <a:endParaRPr lang="en-US" altLang="zh-CN" sz="1400" dirty="0">
              <a:solidFill>
                <a:srgbClr val="0000FF"/>
              </a:solidFill>
              <a:latin typeface="微软雅黑" panose="020B0503020204020204" pitchFamily="34" charset="-122"/>
              <a:ea typeface="微软雅黑" panose="020B0503020204020204" pitchFamily="34" charset="-122"/>
            </a:endParaRPr>
          </a:p>
          <a:p>
            <a:pPr algn="ctr">
              <a:lnSpc>
                <a:spcPct val="150000"/>
              </a:lnSpc>
            </a:pPr>
            <a:r>
              <a:rPr lang="en-US" altLang="zh-CN" sz="1400" b="1" dirty="0" err="1">
                <a:latin typeface="微软雅黑" panose="020B0503020204020204" pitchFamily="34" charset="-122"/>
              </a:rPr>
              <a:t>xxx_model.cif</a:t>
            </a:r>
            <a:endParaRPr lang="en-US" altLang="zh-CN" sz="1400" b="1" dirty="0">
              <a:latin typeface="微软雅黑" panose="020B0503020204020204" pitchFamily="34" charset="-122"/>
            </a:endParaRPr>
          </a:p>
          <a:p>
            <a:pPr algn="ctr">
              <a:lnSpc>
                <a:spcPct val="150000"/>
              </a:lnSpc>
            </a:pPr>
            <a:r>
              <a:rPr lang="zh-CN" altLang="en-US" sz="1400" dirty="0">
                <a:solidFill>
                  <a:srgbClr val="0000FF"/>
                </a:solidFill>
                <a:latin typeface="微软雅黑" panose="020B0503020204020204" pitchFamily="34" charset="-122"/>
                <a:ea typeface="微软雅黑" panose="020B0503020204020204" pitchFamily="34" charset="-122"/>
              </a:rPr>
              <a:t>打分最高的样本的预测结构</a:t>
            </a:r>
            <a:endParaRPr lang="en-US" altLang="zh-CN" sz="1400" dirty="0">
              <a:solidFill>
                <a:srgbClr val="0000FF"/>
              </a:solidFill>
              <a:latin typeface="微软雅黑" panose="020B0503020204020204" pitchFamily="34" charset="-122"/>
              <a:ea typeface="微软雅黑" panose="020B0503020204020204" pitchFamily="34" charset="-122"/>
            </a:endParaRPr>
          </a:p>
          <a:p>
            <a:pPr algn="ctr">
              <a:lnSpc>
                <a:spcPct val="150000"/>
              </a:lnSpc>
            </a:pPr>
            <a:endParaRPr lang="en-US" altLang="zh-CN" sz="1400" dirty="0">
              <a:solidFill>
                <a:srgbClr val="0000FF"/>
              </a:solidFill>
              <a:latin typeface="微软雅黑" panose="020B0503020204020204" pitchFamily="34" charset="-122"/>
              <a:ea typeface="微软雅黑" panose="020B0503020204020204" pitchFamily="34" charset="-122"/>
            </a:endParaRPr>
          </a:p>
          <a:p>
            <a:pPr>
              <a:lnSpc>
                <a:spcPct val="150000"/>
              </a:lnSpc>
            </a:pPr>
            <a:r>
              <a:rPr lang="en-US" altLang="zh-CN" sz="1400" b="1"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若需其他采样的结构，可进一步使用子目录中的结构（需排除掉打分最高的样本所在的子目录）</a:t>
            </a:r>
            <a:endParaRPr lang="en-US" altLang="zh-CN" sz="14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B66FADF4-F4D6-9EC3-B163-470D1463F7B2}"/>
              </a:ext>
            </a:extLst>
          </p:cNvPr>
          <p:cNvPicPr>
            <a:picLocks noChangeAspect="1"/>
          </p:cNvPicPr>
          <p:nvPr/>
        </p:nvPicPr>
        <p:blipFill>
          <a:blip r:embed="rId4"/>
          <a:stretch>
            <a:fillRect/>
          </a:stretch>
        </p:blipFill>
        <p:spPr>
          <a:xfrm>
            <a:off x="923041" y="1971090"/>
            <a:ext cx="2369014" cy="4150344"/>
          </a:xfrm>
          <a:prstGeom prst="rect">
            <a:avLst/>
          </a:prstGeom>
        </p:spPr>
      </p:pic>
      <p:sp>
        <p:nvSpPr>
          <p:cNvPr id="9" name="副标题 2">
            <a:extLst>
              <a:ext uri="{FF2B5EF4-FFF2-40B4-BE49-F238E27FC236}">
                <a16:creationId xmlns:a16="http://schemas.microsoft.com/office/drawing/2014/main" id="{DBE65B0A-531D-C5A9-6407-FB8BC8459247}"/>
              </a:ext>
            </a:extLst>
          </p:cNvPr>
          <p:cNvSpPr txBox="1"/>
          <p:nvPr/>
        </p:nvSpPr>
        <p:spPr>
          <a:xfrm>
            <a:off x="1524000" y="198642"/>
            <a:ext cx="9144000" cy="637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8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8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8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80604020202020204" pitchFamily="34" charset="0"/>
              <a:buNone/>
              <a:defRPr sz="1600" kern="1200">
                <a:solidFill>
                  <a:schemeClr val="tx1"/>
                </a:solidFill>
                <a:latin typeface="+mn-lt"/>
                <a:ea typeface="+mn-ea"/>
                <a:cs typeface="+mn-cs"/>
              </a:defRPr>
            </a:lvl9pPr>
          </a:lstStyle>
          <a:p>
            <a:r>
              <a:rPr lang="en-US" altLang="zh-CN" sz="3200" b="1" dirty="0">
                <a:solidFill>
                  <a:prstClr val="black"/>
                </a:solidFill>
                <a:latin typeface="+mn-ea"/>
              </a:rPr>
              <a:t>AlphaFold3</a:t>
            </a:r>
            <a:r>
              <a:rPr lang="zh-CN" altLang="en-US" sz="3200" b="1" dirty="0">
                <a:solidFill>
                  <a:prstClr val="black"/>
                </a:solidFill>
                <a:latin typeface="+mn-ea"/>
              </a:rPr>
              <a:t>输出文件</a:t>
            </a:r>
          </a:p>
        </p:txBody>
      </p:sp>
      <p:sp>
        <p:nvSpPr>
          <p:cNvPr id="13" name="文本框 12">
            <a:extLst>
              <a:ext uri="{FF2B5EF4-FFF2-40B4-BE49-F238E27FC236}">
                <a16:creationId xmlns:a16="http://schemas.microsoft.com/office/drawing/2014/main" id="{9BDCD83F-4081-11F0-048D-B1B554310FEE}"/>
              </a:ext>
            </a:extLst>
          </p:cNvPr>
          <p:cNvSpPr txBox="1"/>
          <p:nvPr/>
        </p:nvSpPr>
        <p:spPr>
          <a:xfrm>
            <a:off x="4197927" y="1085006"/>
            <a:ext cx="3690617" cy="5224892"/>
          </a:xfrm>
          <a:prstGeom prst="rect">
            <a:avLst/>
          </a:prstGeom>
          <a:noFill/>
        </p:spPr>
        <p:txBody>
          <a:bodyPr wrap="square">
            <a:spAutoFit/>
          </a:bodyPr>
          <a:lstStyle/>
          <a:p>
            <a:pPr algn="ctr">
              <a:lnSpc>
                <a:spcPct val="150000"/>
              </a:lnSpc>
            </a:pPr>
            <a:r>
              <a:rPr lang="zh-CN" altLang="en-US" sz="1400" b="1" dirty="0">
                <a:latin typeface="微软雅黑" panose="020B0503020204020204" pitchFamily="34" charset="-122"/>
                <a:ea typeface="微软雅黑" panose="020B0503020204020204" pitchFamily="34" charset="-122"/>
              </a:rPr>
              <a:t>置信度指标</a:t>
            </a:r>
            <a:endParaRPr lang="en-US" altLang="zh-CN" sz="14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err="1">
                <a:latin typeface="微软雅黑" panose="020B0503020204020204" pitchFamily="34" charset="-122"/>
                <a:ea typeface="微软雅黑" panose="020B0503020204020204" pitchFamily="34" charset="-122"/>
              </a:rPr>
              <a:t>pLDDT</a:t>
            </a:r>
            <a:r>
              <a:rPr lang="zh-CN" altLang="en-US" sz="1400" dirty="0">
                <a:latin typeface="微软雅黑" panose="020B0503020204020204" pitchFamily="34" charset="-122"/>
                <a:ea typeface="微软雅黑" panose="020B0503020204020204" pitchFamily="34" charset="-122"/>
              </a:rPr>
              <a:t>：每个原子的置信度估计值，数值越大表示置信度越高。</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a:latin typeface="微软雅黑" panose="020B0503020204020204" pitchFamily="34" charset="-122"/>
                <a:ea typeface="微软雅黑" panose="020B0503020204020204" pitchFamily="34" charset="-122"/>
              </a:rPr>
              <a:t>PAE</a:t>
            </a:r>
            <a:r>
              <a:rPr lang="zh-CN" altLang="en-US" sz="1400" dirty="0">
                <a:latin typeface="微软雅黑" panose="020B0503020204020204" pitchFamily="34" charset="-122"/>
                <a:ea typeface="微软雅黑" panose="020B0503020204020204" pitchFamily="34" charset="-122"/>
              </a:rPr>
              <a:t>：对预测结构中两个</a:t>
            </a:r>
            <a:r>
              <a:rPr lang="en-US" altLang="zh-CN" sz="1400" dirty="0">
                <a:latin typeface="微软雅黑" panose="020B0503020204020204" pitchFamily="34" charset="-122"/>
                <a:ea typeface="微软雅黑" panose="020B0503020204020204" pitchFamily="34" charset="-122"/>
              </a:rPr>
              <a:t>tokens</a:t>
            </a:r>
            <a:r>
              <a:rPr lang="zh-CN" altLang="en-US" sz="1400" dirty="0">
                <a:latin typeface="微软雅黑" panose="020B0503020204020204" pitchFamily="34" charset="-122"/>
                <a:ea typeface="微软雅黑" panose="020B0503020204020204" pitchFamily="34" charset="-122"/>
              </a:rPr>
              <a:t>之间相对位置和方向误差的估计。数值越大，表示预测误差越大，因此可信度越低。</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a:latin typeface="微软雅黑" panose="020B0503020204020204" pitchFamily="34" charset="-122"/>
                <a:ea typeface="微软雅黑" panose="020B0503020204020204" pitchFamily="34" charset="-122"/>
              </a:rPr>
              <a:t>PTM</a:t>
            </a:r>
            <a:r>
              <a:rPr lang="zh-CN" altLang="en-US" sz="1400" dirty="0">
                <a:latin typeface="微软雅黑" panose="020B0503020204020204" pitchFamily="34" charset="-122"/>
                <a:ea typeface="微软雅黑" panose="020B0503020204020204" pitchFamily="34" charset="-122"/>
              </a:rPr>
              <a:t>：表示完整结构来自模板建模（</a:t>
            </a:r>
            <a:r>
              <a:rPr lang="en-US" altLang="zh-CN" sz="1400" dirty="0">
                <a:latin typeface="微软雅黑" panose="020B0503020204020204" pitchFamily="34" charset="-122"/>
                <a:ea typeface="微软雅黑" panose="020B0503020204020204" pitchFamily="34" charset="-122"/>
              </a:rPr>
              <a:t>TM</a:t>
            </a:r>
            <a:r>
              <a:rPr lang="zh-CN" altLang="en-US" sz="1400" dirty="0">
                <a:latin typeface="微软雅黑" panose="020B0503020204020204" pitchFamily="34" charset="-122"/>
                <a:ea typeface="微软雅黑" panose="020B0503020204020204" pitchFamily="34" charset="-122"/>
              </a:rPr>
              <a:t>）得分。这衡量了整个结构的准确性。</a:t>
            </a:r>
            <a:r>
              <a:rPr lang="en-US" altLang="zh-CN" sz="1400" dirty="0" err="1">
                <a:latin typeface="微软雅黑" panose="020B0503020204020204" pitchFamily="34" charset="-122"/>
                <a:ea typeface="微软雅黑" panose="020B0503020204020204" pitchFamily="34" charset="-122"/>
              </a:rPr>
              <a:t>pTM</a:t>
            </a:r>
            <a:r>
              <a:rPr lang="en-US" altLang="zh-CN" sz="1400" dirty="0">
                <a:latin typeface="微软雅黑" panose="020B0503020204020204" pitchFamily="34" charset="-122"/>
                <a:ea typeface="微软雅黑" panose="020B0503020204020204" pitchFamily="34" charset="-122"/>
              </a:rPr>
              <a:t> &gt; 0.5 </a:t>
            </a:r>
            <a:r>
              <a:rPr lang="zh-CN" altLang="en-US" sz="1400" dirty="0">
                <a:latin typeface="微软雅黑" panose="020B0503020204020204" pitchFamily="34" charset="-122"/>
                <a:ea typeface="微软雅黑" panose="020B0503020204020204" pitchFamily="34" charset="-122"/>
              </a:rPr>
              <a:t>意味着预测的复合物整体折叠结构可能与真实结构相似。</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err="1">
                <a:latin typeface="微软雅黑" panose="020B0503020204020204" pitchFamily="34" charset="-122"/>
                <a:ea typeface="微软雅黑" panose="020B0503020204020204" pitchFamily="34" charset="-122"/>
              </a:rPr>
              <a:t>iPTM</a:t>
            </a:r>
            <a:r>
              <a:rPr lang="zh-CN" altLang="en-US" sz="1400" dirty="0">
                <a:latin typeface="微软雅黑" panose="020B0503020204020204" pitchFamily="34" charset="-122"/>
                <a:ea typeface="微软雅黑" panose="020B0503020204020204" pitchFamily="34" charset="-122"/>
              </a:rPr>
              <a:t>：表示完整结构中的界面预测 </a:t>
            </a:r>
            <a:r>
              <a:rPr lang="en-US" altLang="zh-CN" sz="1400" dirty="0">
                <a:latin typeface="微软雅黑" panose="020B0503020204020204" pitchFamily="34" charset="-122"/>
                <a:ea typeface="微软雅黑" panose="020B0503020204020204" pitchFamily="34" charset="-122"/>
              </a:rPr>
              <a:t>TM </a:t>
            </a:r>
            <a:r>
              <a:rPr lang="zh-CN" altLang="en-US" sz="1400" dirty="0">
                <a:latin typeface="微软雅黑" panose="020B0503020204020204" pitchFamily="34" charset="-122"/>
                <a:ea typeface="微软雅黑" panose="020B0503020204020204" pitchFamily="34" charset="-122"/>
              </a:rPr>
              <a:t>分数。</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err="1">
                <a:latin typeface="微软雅黑" panose="020B0503020204020204" pitchFamily="34" charset="-122"/>
                <a:ea typeface="微软雅黑" panose="020B0503020204020204" pitchFamily="34" charset="-122"/>
              </a:rPr>
              <a:t>has_clash</a:t>
            </a:r>
            <a:r>
              <a:rPr lang="zh-CN" altLang="en-US" sz="1400" dirty="0">
                <a:latin typeface="微软雅黑" panose="020B0503020204020204" pitchFamily="34" charset="-122"/>
                <a:ea typeface="微软雅黑" panose="020B0503020204020204" pitchFamily="34" charset="-122"/>
              </a:rPr>
              <a:t>：表示结构中是否存在大量冲突原子。</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1400" dirty="0" err="1">
                <a:latin typeface="微软雅黑" panose="020B0503020204020204" pitchFamily="34" charset="-122"/>
                <a:ea typeface="微软雅黑" panose="020B0503020204020204" pitchFamily="34" charset="-122"/>
              </a:rPr>
              <a:t>ranking_score</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0.2pTM + 0.8ipTM + 0.5disorder - 100has_clash</a:t>
            </a:r>
            <a:endParaRPr lang="zh-CN" altLang="en-US" sz="1400" dirty="0">
              <a:latin typeface="微软雅黑" panose="020B0503020204020204" pitchFamily="34" charset="-122"/>
              <a:ea typeface="微软雅黑" panose="020B0503020204020204" pitchFamily="34" charset="-122"/>
            </a:endParaRPr>
          </a:p>
        </p:txBody>
      </p:sp>
      <p:sp>
        <p:nvSpPr>
          <p:cNvPr id="26" name="圆角矩形 19">
            <a:extLst>
              <a:ext uri="{FF2B5EF4-FFF2-40B4-BE49-F238E27FC236}">
                <a16:creationId xmlns:a16="http://schemas.microsoft.com/office/drawing/2014/main" id="{8D077CA0-14CA-1253-F704-2E0333777198}"/>
              </a:ext>
            </a:extLst>
          </p:cNvPr>
          <p:cNvSpPr/>
          <p:nvPr/>
        </p:nvSpPr>
        <p:spPr>
          <a:xfrm>
            <a:off x="206070" y="1089764"/>
            <a:ext cx="3648172" cy="5169630"/>
          </a:xfrm>
          <a:prstGeom prst="roundRect">
            <a:avLst>
              <a:gd name="adj" fmla="val 1405"/>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72310555"/>
      </p:ext>
    </p:extLst>
  </p:cSld>
  <p:clrMapOvr>
    <a:masterClrMapping/>
  </p:clrMapOvr>
</p:sld>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2429</Words>
  <Application>Microsoft Office PowerPoint</Application>
  <PresentationFormat>宽屏</PresentationFormat>
  <Paragraphs>168</Paragraphs>
  <Slides>7</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vt:i4>
      </vt:variant>
    </vt:vector>
  </HeadingPairs>
  <TitlesOfParts>
    <vt:vector size="15" baseType="lpstr">
      <vt:lpstr>等线</vt:lpstr>
      <vt:lpstr>宋体</vt:lpstr>
      <vt:lpstr>微软雅黑</vt:lpstr>
      <vt:lpstr>Arial</vt:lpstr>
      <vt:lpstr>Calibri</vt:lpstr>
      <vt:lpstr>Times New Roman</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lijintian</dc:creator>
  <cp:lastModifiedBy>lijintian</cp:lastModifiedBy>
  <cp:revision>558</cp:revision>
  <dcterms:created xsi:type="dcterms:W3CDTF">2023-08-09T12:44:55Z</dcterms:created>
  <dcterms:modified xsi:type="dcterms:W3CDTF">2025-01-08T02:07:55Z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2052-12.1.0.15259</vt:lpwstr>
  </property>
</Properties>
</file>