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handoutMasterIdLst>
    <p:handoutMasterId r:id="rId10"/>
  </p:handoutMasterIdLst>
  <p:sldIdLst>
    <p:sldId id="521" r:id="rId2"/>
    <p:sldId id="517" r:id="rId3"/>
    <p:sldId id="522" r:id="rId4"/>
    <p:sldId id="526" r:id="rId5"/>
    <p:sldId id="527" r:id="rId6"/>
    <p:sldId id="528" r:id="rId7"/>
    <p:sldId id="525" r:id="rId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7A16"/>
    <a:srgbClr val="D05F12"/>
    <a:srgbClr val="DF9003"/>
    <a:srgbClr val="0000CC"/>
    <a:srgbClr val="E8E810"/>
    <a:srgbClr val="E3DE00"/>
    <a:srgbClr val="AC23AC"/>
    <a:srgbClr val="0000FF"/>
    <a:srgbClr val="FF0000"/>
    <a:srgbClr val="ECF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35" autoAdjust="0"/>
    <p:restoredTop sz="88959" autoAdjust="0"/>
  </p:normalViewPr>
  <p:slideViewPr>
    <p:cSldViewPr snapToGrid="0">
      <p:cViewPr>
        <p:scale>
          <a:sx n="50" d="100"/>
          <a:sy n="50" d="100"/>
        </p:scale>
        <p:origin x="1264" y="3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2" d="100"/>
          <a:sy n="52" d="100"/>
        </p:scale>
        <p:origin x="2680" y="5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9E9A0-8747-49EA-9780-2B3AD1E61482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00772C-0466-44CB-B282-027A2396C2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895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3A3A5-2E5F-420B-9333-5CCC593BCAD9}" type="datetimeFigureOut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A3059-BD93-4B55-9741-1FEBFAD8FC2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7412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685800" y="1143000"/>
            <a:ext cx="54864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8407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2935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780537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18242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27981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A3059-BD93-4B55-9741-1FEBFAD8FC27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4379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44B7A-89B0-4708-90D9-4851185AB967}" type="datetime1">
              <a:rPr lang="zh-CN" altLang="en-US" smtClean="0"/>
              <a:t>2025/2/10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605010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CE6E85-5101-4F30-91E0-43D5E4CE8B33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92299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B2831D-05F0-48EB-AC61-FDBCF13AF6DD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66925635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F2F2F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组合 5"/>
          <p:cNvGrpSpPr/>
          <p:nvPr userDrawn="1"/>
        </p:nvGrpSpPr>
        <p:grpSpPr>
          <a:xfrm>
            <a:off x="0" y="0"/>
            <a:ext cx="5029200" cy="6858000"/>
            <a:chOff x="0" y="0"/>
            <a:chExt cx="4148829" cy="6858000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2" cstate="email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47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>
            <a:xfrm>
              <a:off x="0" y="0"/>
              <a:ext cx="4139952" cy="6858000"/>
            </a:xfrm>
            <a:prstGeom prst="rect">
              <a:avLst/>
            </a:prstGeom>
          </p:spPr>
        </p:pic>
        <p:sp>
          <p:nvSpPr>
            <p:cNvPr id="8" name="直角三角形 7"/>
            <p:cNvSpPr/>
            <p:nvPr/>
          </p:nvSpPr>
          <p:spPr>
            <a:xfrm flipH="1">
              <a:off x="1963322" y="0"/>
              <a:ext cx="2185507" cy="6858000"/>
            </a:xfrm>
            <a:prstGeom prst="rtTriangle">
              <a:avLst/>
            </a:prstGeom>
            <a:solidFill>
              <a:srgbClr val="F2F2F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9" name="Freeform 112"/>
          <p:cNvSpPr/>
          <p:nvPr userDrawn="1"/>
        </p:nvSpPr>
        <p:spPr bwMode="auto">
          <a:xfrm rot="3659971">
            <a:off x="473122" y="3501514"/>
            <a:ext cx="419162" cy="729391"/>
          </a:xfrm>
          <a:custGeom>
            <a:avLst/>
            <a:gdLst>
              <a:gd name="T0" fmla="*/ 0 w 107"/>
              <a:gd name="T1" fmla="*/ 171 h 171"/>
              <a:gd name="T2" fmla="*/ 107 w 107"/>
              <a:gd name="T3" fmla="*/ 121 h 171"/>
              <a:gd name="T4" fmla="*/ 38 w 107"/>
              <a:gd name="T5" fmla="*/ 0 h 171"/>
              <a:gd name="T6" fmla="*/ 0 w 107"/>
              <a:gd name="T7" fmla="*/ 171 h 1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" h="171">
                <a:moveTo>
                  <a:pt x="0" y="171"/>
                </a:moveTo>
                <a:lnTo>
                  <a:pt x="107" y="121"/>
                </a:lnTo>
                <a:lnTo>
                  <a:pt x="38" y="0"/>
                </a:lnTo>
                <a:lnTo>
                  <a:pt x="0" y="171"/>
                </a:lnTo>
                <a:close/>
              </a:path>
            </a:pathLst>
          </a:custGeom>
          <a:solidFill>
            <a:schemeClr val="bg1">
              <a:alpha val="11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0" name="Freeform 144"/>
          <p:cNvSpPr/>
          <p:nvPr userDrawn="1"/>
        </p:nvSpPr>
        <p:spPr bwMode="auto">
          <a:xfrm rot="6373555">
            <a:off x="42129" y="2705846"/>
            <a:ext cx="490660" cy="301595"/>
          </a:xfrm>
          <a:custGeom>
            <a:avLst/>
            <a:gdLst>
              <a:gd name="T0" fmla="*/ 19 w 74"/>
              <a:gd name="T1" fmla="*/ 88 h 88"/>
              <a:gd name="T2" fmla="*/ 74 w 74"/>
              <a:gd name="T3" fmla="*/ 0 h 88"/>
              <a:gd name="T4" fmla="*/ 0 w 74"/>
              <a:gd name="T5" fmla="*/ 3 h 88"/>
              <a:gd name="T6" fmla="*/ 19 w 74"/>
              <a:gd name="T7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88">
                <a:moveTo>
                  <a:pt x="19" y="88"/>
                </a:moveTo>
                <a:lnTo>
                  <a:pt x="74" y="0"/>
                </a:lnTo>
                <a:lnTo>
                  <a:pt x="0" y="3"/>
                </a:lnTo>
                <a:lnTo>
                  <a:pt x="19" y="88"/>
                </a:ln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Freeform 169"/>
          <p:cNvSpPr/>
          <p:nvPr userDrawn="1"/>
        </p:nvSpPr>
        <p:spPr bwMode="auto">
          <a:xfrm rot="645938">
            <a:off x="854231" y="3494627"/>
            <a:ext cx="769579" cy="467794"/>
          </a:xfrm>
          <a:custGeom>
            <a:avLst/>
            <a:gdLst>
              <a:gd name="T0" fmla="*/ 52 w 209"/>
              <a:gd name="T1" fmla="*/ 199 h 199"/>
              <a:gd name="T2" fmla="*/ 209 w 209"/>
              <a:gd name="T3" fmla="*/ 24 h 199"/>
              <a:gd name="T4" fmla="*/ 0 w 209"/>
              <a:gd name="T5" fmla="*/ 0 h 199"/>
              <a:gd name="T6" fmla="*/ 52 w 209"/>
              <a:gd name="T7" fmla="*/ 199 h 1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9" h="199">
                <a:moveTo>
                  <a:pt x="52" y="199"/>
                </a:moveTo>
                <a:lnTo>
                  <a:pt x="209" y="24"/>
                </a:lnTo>
                <a:lnTo>
                  <a:pt x="0" y="0"/>
                </a:lnTo>
                <a:lnTo>
                  <a:pt x="52" y="199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Freeform 170"/>
          <p:cNvSpPr/>
          <p:nvPr userDrawn="1"/>
        </p:nvSpPr>
        <p:spPr bwMode="auto">
          <a:xfrm rot="645938">
            <a:off x="840405" y="2700473"/>
            <a:ext cx="642297" cy="846472"/>
          </a:xfrm>
          <a:custGeom>
            <a:avLst/>
            <a:gdLst>
              <a:gd name="T0" fmla="*/ 14 w 126"/>
              <a:gd name="T1" fmla="*/ 161 h 161"/>
              <a:gd name="T2" fmla="*/ 126 w 126"/>
              <a:gd name="T3" fmla="*/ 107 h 161"/>
              <a:gd name="T4" fmla="*/ 0 w 126"/>
              <a:gd name="T5" fmla="*/ 0 h 161"/>
              <a:gd name="T6" fmla="*/ 14 w 12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161">
                <a:moveTo>
                  <a:pt x="14" y="161"/>
                </a:moveTo>
                <a:lnTo>
                  <a:pt x="126" y="107"/>
                </a:lnTo>
                <a:lnTo>
                  <a:pt x="0" y="0"/>
                </a:lnTo>
                <a:lnTo>
                  <a:pt x="14" y="161"/>
                </a:ln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191"/>
          <p:cNvSpPr/>
          <p:nvPr userDrawn="1"/>
        </p:nvSpPr>
        <p:spPr bwMode="auto">
          <a:xfrm rot="10385550">
            <a:off x="1927723" y="3572972"/>
            <a:ext cx="515427" cy="415282"/>
          </a:xfrm>
          <a:custGeom>
            <a:avLst/>
            <a:gdLst>
              <a:gd name="T0" fmla="*/ 34 w 124"/>
              <a:gd name="T1" fmla="*/ 137 h 137"/>
              <a:gd name="T2" fmla="*/ 124 w 124"/>
              <a:gd name="T3" fmla="*/ 0 h 137"/>
              <a:gd name="T4" fmla="*/ 0 w 124"/>
              <a:gd name="T5" fmla="*/ 47 h 137"/>
              <a:gd name="T6" fmla="*/ 34 w 124"/>
              <a:gd name="T7" fmla="*/ 137 h 1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4" h="137">
                <a:moveTo>
                  <a:pt x="34" y="137"/>
                </a:moveTo>
                <a:lnTo>
                  <a:pt x="124" y="0"/>
                </a:lnTo>
                <a:lnTo>
                  <a:pt x="0" y="47"/>
                </a:lnTo>
                <a:lnTo>
                  <a:pt x="34" y="137"/>
                </a:lnTo>
                <a:close/>
              </a:path>
            </a:pathLst>
          </a:custGeom>
          <a:solidFill>
            <a:schemeClr val="bg1">
              <a:alpha val="56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Freeform 128"/>
          <p:cNvSpPr/>
          <p:nvPr userDrawn="1"/>
        </p:nvSpPr>
        <p:spPr bwMode="auto">
          <a:xfrm rot="3531906">
            <a:off x="1612662" y="3005040"/>
            <a:ext cx="626975" cy="401920"/>
          </a:xfrm>
          <a:custGeom>
            <a:avLst/>
            <a:gdLst>
              <a:gd name="T0" fmla="*/ 50 w 50"/>
              <a:gd name="T1" fmla="*/ 59 h 59"/>
              <a:gd name="T2" fmla="*/ 34 w 50"/>
              <a:gd name="T3" fmla="*/ 0 h 59"/>
              <a:gd name="T4" fmla="*/ 0 w 50"/>
              <a:gd name="T5" fmla="*/ 45 h 59"/>
              <a:gd name="T6" fmla="*/ 50 w 50"/>
              <a:gd name="T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9">
                <a:moveTo>
                  <a:pt x="50" y="59"/>
                </a:moveTo>
                <a:lnTo>
                  <a:pt x="34" y="0"/>
                </a:lnTo>
                <a:lnTo>
                  <a:pt x="0" y="45"/>
                </a:lnTo>
                <a:lnTo>
                  <a:pt x="50" y="59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" name="Freeform 70"/>
          <p:cNvSpPr/>
          <p:nvPr userDrawn="1"/>
        </p:nvSpPr>
        <p:spPr bwMode="auto">
          <a:xfrm rot="18310363">
            <a:off x="114704" y="1326214"/>
            <a:ext cx="1095899" cy="549565"/>
          </a:xfrm>
          <a:custGeom>
            <a:avLst/>
            <a:gdLst>
              <a:gd name="T0" fmla="*/ 0 w 140"/>
              <a:gd name="T1" fmla="*/ 109 h 213"/>
              <a:gd name="T2" fmla="*/ 140 w 140"/>
              <a:gd name="T3" fmla="*/ 213 h 213"/>
              <a:gd name="T4" fmla="*/ 123 w 140"/>
              <a:gd name="T5" fmla="*/ 0 h 213"/>
              <a:gd name="T6" fmla="*/ 0 w 140"/>
              <a:gd name="T7" fmla="*/ 10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213">
                <a:moveTo>
                  <a:pt x="0" y="109"/>
                </a:moveTo>
                <a:lnTo>
                  <a:pt x="140" y="213"/>
                </a:lnTo>
                <a:lnTo>
                  <a:pt x="123" y="0"/>
                </a:lnTo>
                <a:lnTo>
                  <a:pt x="0" y="109"/>
                </a:lnTo>
                <a:close/>
              </a:path>
            </a:pathLst>
          </a:custGeom>
          <a:solidFill>
            <a:schemeClr val="bg1">
              <a:alpha val="3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6" name="Freeform 186"/>
          <p:cNvSpPr/>
          <p:nvPr userDrawn="1"/>
        </p:nvSpPr>
        <p:spPr bwMode="auto">
          <a:xfrm rot="5812239">
            <a:off x="801761" y="2648457"/>
            <a:ext cx="793616" cy="472055"/>
          </a:xfrm>
          <a:custGeom>
            <a:avLst/>
            <a:gdLst>
              <a:gd name="T0" fmla="*/ 0 w 295"/>
              <a:gd name="T1" fmla="*/ 135 h 178"/>
              <a:gd name="T2" fmla="*/ 295 w 295"/>
              <a:gd name="T3" fmla="*/ 178 h 178"/>
              <a:gd name="T4" fmla="*/ 129 w 295"/>
              <a:gd name="T5" fmla="*/ 0 h 178"/>
              <a:gd name="T6" fmla="*/ 0 w 295"/>
              <a:gd name="T7" fmla="*/ 13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178">
                <a:moveTo>
                  <a:pt x="0" y="135"/>
                </a:moveTo>
                <a:lnTo>
                  <a:pt x="295" y="178"/>
                </a:lnTo>
                <a:lnTo>
                  <a:pt x="129" y="0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7" name="Freeform 144"/>
          <p:cNvSpPr/>
          <p:nvPr userDrawn="1"/>
        </p:nvSpPr>
        <p:spPr bwMode="auto">
          <a:xfrm rot="20757585">
            <a:off x="195671" y="4065318"/>
            <a:ext cx="490660" cy="301594"/>
          </a:xfrm>
          <a:custGeom>
            <a:avLst/>
            <a:gdLst>
              <a:gd name="T0" fmla="*/ 19 w 74"/>
              <a:gd name="T1" fmla="*/ 88 h 88"/>
              <a:gd name="T2" fmla="*/ 74 w 74"/>
              <a:gd name="T3" fmla="*/ 0 h 88"/>
              <a:gd name="T4" fmla="*/ 0 w 74"/>
              <a:gd name="T5" fmla="*/ 3 h 88"/>
              <a:gd name="T6" fmla="*/ 19 w 74"/>
              <a:gd name="T7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88">
                <a:moveTo>
                  <a:pt x="19" y="88"/>
                </a:moveTo>
                <a:lnTo>
                  <a:pt x="74" y="0"/>
                </a:lnTo>
                <a:lnTo>
                  <a:pt x="0" y="3"/>
                </a:lnTo>
                <a:lnTo>
                  <a:pt x="19" y="88"/>
                </a:ln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8" name="Freeform 144"/>
          <p:cNvSpPr/>
          <p:nvPr userDrawn="1"/>
        </p:nvSpPr>
        <p:spPr bwMode="auto">
          <a:xfrm rot="6373555">
            <a:off x="940243" y="506219"/>
            <a:ext cx="490660" cy="301595"/>
          </a:xfrm>
          <a:custGeom>
            <a:avLst/>
            <a:gdLst>
              <a:gd name="T0" fmla="*/ 19 w 74"/>
              <a:gd name="T1" fmla="*/ 88 h 88"/>
              <a:gd name="T2" fmla="*/ 74 w 74"/>
              <a:gd name="T3" fmla="*/ 0 h 88"/>
              <a:gd name="T4" fmla="*/ 0 w 74"/>
              <a:gd name="T5" fmla="*/ 3 h 88"/>
              <a:gd name="T6" fmla="*/ 19 w 74"/>
              <a:gd name="T7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88">
                <a:moveTo>
                  <a:pt x="19" y="88"/>
                </a:moveTo>
                <a:lnTo>
                  <a:pt x="74" y="0"/>
                </a:lnTo>
                <a:lnTo>
                  <a:pt x="0" y="3"/>
                </a:lnTo>
                <a:lnTo>
                  <a:pt x="19" y="88"/>
                </a:ln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9" name="Freeform 144"/>
          <p:cNvSpPr/>
          <p:nvPr userDrawn="1"/>
        </p:nvSpPr>
        <p:spPr bwMode="auto">
          <a:xfrm rot="19632697">
            <a:off x="1754218" y="-31031"/>
            <a:ext cx="490660" cy="270410"/>
          </a:xfrm>
          <a:custGeom>
            <a:avLst/>
            <a:gdLst>
              <a:gd name="T0" fmla="*/ 19 w 74"/>
              <a:gd name="T1" fmla="*/ 88 h 88"/>
              <a:gd name="T2" fmla="*/ 74 w 74"/>
              <a:gd name="T3" fmla="*/ 0 h 88"/>
              <a:gd name="T4" fmla="*/ 0 w 74"/>
              <a:gd name="T5" fmla="*/ 3 h 88"/>
              <a:gd name="T6" fmla="*/ 19 w 74"/>
              <a:gd name="T7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88">
                <a:moveTo>
                  <a:pt x="19" y="88"/>
                </a:moveTo>
                <a:lnTo>
                  <a:pt x="74" y="0"/>
                </a:lnTo>
                <a:lnTo>
                  <a:pt x="0" y="3"/>
                </a:lnTo>
                <a:lnTo>
                  <a:pt x="19" y="88"/>
                </a:ln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0" name="Freeform 144"/>
          <p:cNvSpPr/>
          <p:nvPr userDrawn="1"/>
        </p:nvSpPr>
        <p:spPr bwMode="auto">
          <a:xfrm rot="19632697">
            <a:off x="1893775" y="4416075"/>
            <a:ext cx="490660" cy="270410"/>
          </a:xfrm>
          <a:custGeom>
            <a:avLst/>
            <a:gdLst>
              <a:gd name="T0" fmla="*/ 19 w 74"/>
              <a:gd name="T1" fmla="*/ 88 h 88"/>
              <a:gd name="T2" fmla="*/ 74 w 74"/>
              <a:gd name="T3" fmla="*/ 0 h 88"/>
              <a:gd name="T4" fmla="*/ 0 w 74"/>
              <a:gd name="T5" fmla="*/ 3 h 88"/>
              <a:gd name="T6" fmla="*/ 19 w 74"/>
              <a:gd name="T7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88">
                <a:moveTo>
                  <a:pt x="19" y="88"/>
                </a:moveTo>
                <a:lnTo>
                  <a:pt x="74" y="0"/>
                </a:lnTo>
                <a:lnTo>
                  <a:pt x="0" y="3"/>
                </a:lnTo>
                <a:lnTo>
                  <a:pt x="19" y="88"/>
                </a:ln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1" name="Freeform 170"/>
          <p:cNvSpPr/>
          <p:nvPr userDrawn="1"/>
        </p:nvSpPr>
        <p:spPr bwMode="auto">
          <a:xfrm rot="645938">
            <a:off x="1356176" y="1552218"/>
            <a:ext cx="642297" cy="846472"/>
          </a:xfrm>
          <a:custGeom>
            <a:avLst/>
            <a:gdLst>
              <a:gd name="T0" fmla="*/ 14 w 126"/>
              <a:gd name="T1" fmla="*/ 161 h 161"/>
              <a:gd name="T2" fmla="*/ 126 w 126"/>
              <a:gd name="T3" fmla="*/ 107 h 161"/>
              <a:gd name="T4" fmla="*/ 0 w 126"/>
              <a:gd name="T5" fmla="*/ 0 h 161"/>
              <a:gd name="T6" fmla="*/ 14 w 126"/>
              <a:gd name="T7" fmla="*/ 161 h 1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6" h="161">
                <a:moveTo>
                  <a:pt x="14" y="161"/>
                </a:moveTo>
                <a:lnTo>
                  <a:pt x="126" y="107"/>
                </a:lnTo>
                <a:lnTo>
                  <a:pt x="0" y="0"/>
                </a:lnTo>
                <a:lnTo>
                  <a:pt x="14" y="161"/>
                </a:lnTo>
                <a:close/>
              </a:path>
            </a:pathLst>
          </a:custGeom>
          <a:solidFill>
            <a:schemeClr val="bg1">
              <a:alpha val="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2" name="Freeform 128"/>
          <p:cNvSpPr/>
          <p:nvPr userDrawn="1"/>
        </p:nvSpPr>
        <p:spPr bwMode="auto">
          <a:xfrm rot="3531906">
            <a:off x="2322123" y="1957461"/>
            <a:ext cx="626975" cy="401920"/>
          </a:xfrm>
          <a:custGeom>
            <a:avLst/>
            <a:gdLst>
              <a:gd name="T0" fmla="*/ 50 w 50"/>
              <a:gd name="T1" fmla="*/ 59 h 59"/>
              <a:gd name="T2" fmla="*/ 34 w 50"/>
              <a:gd name="T3" fmla="*/ 0 h 59"/>
              <a:gd name="T4" fmla="*/ 0 w 50"/>
              <a:gd name="T5" fmla="*/ 45 h 59"/>
              <a:gd name="T6" fmla="*/ 50 w 50"/>
              <a:gd name="T7" fmla="*/ 59 h 5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0" h="59">
                <a:moveTo>
                  <a:pt x="50" y="59"/>
                </a:moveTo>
                <a:lnTo>
                  <a:pt x="34" y="0"/>
                </a:lnTo>
                <a:lnTo>
                  <a:pt x="0" y="45"/>
                </a:lnTo>
                <a:lnTo>
                  <a:pt x="50" y="59"/>
                </a:lnTo>
                <a:close/>
              </a:path>
            </a:pathLst>
          </a:custGeom>
          <a:solidFill>
            <a:schemeClr val="bg1">
              <a:alpha val="44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" name="Freeform 186"/>
          <p:cNvSpPr/>
          <p:nvPr userDrawn="1"/>
        </p:nvSpPr>
        <p:spPr bwMode="auto">
          <a:xfrm rot="5812239">
            <a:off x="1317532" y="1500202"/>
            <a:ext cx="793616" cy="472055"/>
          </a:xfrm>
          <a:custGeom>
            <a:avLst/>
            <a:gdLst>
              <a:gd name="T0" fmla="*/ 0 w 295"/>
              <a:gd name="T1" fmla="*/ 135 h 178"/>
              <a:gd name="T2" fmla="*/ 295 w 295"/>
              <a:gd name="T3" fmla="*/ 178 h 178"/>
              <a:gd name="T4" fmla="*/ 129 w 295"/>
              <a:gd name="T5" fmla="*/ 0 h 178"/>
              <a:gd name="T6" fmla="*/ 0 w 295"/>
              <a:gd name="T7" fmla="*/ 135 h 1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95" h="178">
                <a:moveTo>
                  <a:pt x="0" y="135"/>
                </a:moveTo>
                <a:lnTo>
                  <a:pt x="295" y="178"/>
                </a:lnTo>
                <a:lnTo>
                  <a:pt x="129" y="0"/>
                </a:lnTo>
                <a:lnTo>
                  <a:pt x="0" y="135"/>
                </a:lnTo>
                <a:close/>
              </a:path>
            </a:pathLst>
          </a:custGeom>
          <a:solidFill>
            <a:schemeClr val="bg1">
              <a:alpha val="35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4" name="Freeform 70"/>
          <p:cNvSpPr/>
          <p:nvPr userDrawn="1"/>
        </p:nvSpPr>
        <p:spPr bwMode="auto">
          <a:xfrm rot="18310363">
            <a:off x="392168" y="5275490"/>
            <a:ext cx="1095899" cy="549565"/>
          </a:xfrm>
          <a:custGeom>
            <a:avLst/>
            <a:gdLst>
              <a:gd name="T0" fmla="*/ 0 w 140"/>
              <a:gd name="T1" fmla="*/ 109 h 213"/>
              <a:gd name="T2" fmla="*/ 140 w 140"/>
              <a:gd name="T3" fmla="*/ 213 h 213"/>
              <a:gd name="T4" fmla="*/ 123 w 140"/>
              <a:gd name="T5" fmla="*/ 0 h 213"/>
              <a:gd name="T6" fmla="*/ 0 w 140"/>
              <a:gd name="T7" fmla="*/ 109 h 21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40" h="213">
                <a:moveTo>
                  <a:pt x="0" y="109"/>
                </a:moveTo>
                <a:lnTo>
                  <a:pt x="140" y="213"/>
                </a:lnTo>
                <a:lnTo>
                  <a:pt x="123" y="0"/>
                </a:lnTo>
                <a:lnTo>
                  <a:pt x="0" y="109"/>
                </a:lnTo>
                <a:close/>
              </a:path>
            </a:pathLst>
          </a:custGeom>
          <a:solidFill>
            <a:schemeClr val="bg1">
              <a:alpha val="1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5" name="Freeform 144"/>
          <p:cNvSpPr/>
          <p:nvPr userDrawn="1"/>
        </p:nvSpPr>
        <p:spPr bwMode="auto">
          <a:xfrm rot="6373555">
            <a:off x="1476101" y="4215165"/>
            <a:ext cx="490660" cy="301595"/>
          </a:xfrm>
          <a:custGeom>
            <a:avLst/>
            <a:gdLst>
              <a:gd name="T0" fmla="*/ 19 w 74"/>
              <a:gd name="T1" fmla="*/ 88 h 88"/>
              <a:gd name="T2" fmla="*/ 74 w 74"/>
              <a:gd name="T3" fmla="*/ 0 h 88"/>
              <a:gd name="T4" fmla="*/ 0 w 74"/>
              <a:gd name="T5" fmla="*/ 3 h 88"/>
              <a:gd name="T6" fmla="*/ 19 w 74"/>
              <a:gd name="T7" fmla="*/ 88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74" h="88">
                <a:moveTo>
                  <a:pt x="19" y="88"/>
                </a:moveTo>
                <a:lnTo>
                  <a:pt x="74" y="0"/>
                </a:lnTo>
                <a:lnTo>
                  <a:pt x="0" y="3"/>
                </a:lnTo>
                <a:lnTo>
                  <a:pt x="19" y="88"/>
                </a:lnTo>
                <a:close/>
              </a:path>
            </a:pathLst>
          </a:custGeom>
          <a:solidFill>
            <a:schemeClr val="bg1">
              <a:alpha val="38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Freeform 154"/>
          <p:cNvSpPr/>
          <p:nvPr userDrawn="1"/>
        </p:nvSpPr>
        <p:spPr bwMode="auto">
          <a:xfrm rot="13122619">
            <a:off x="1085627" y="4125026"/>
            <a:ext cx="312524" cy="349601"/>
          </a:xfrm>
          <a:custGeom>
            <a:avLst/>
            <a:gdLst>
              <a:gd name="T0" fmla="*/ 0 w 59"/>
              <a:gd name="T1" fmla="*/ 19 h 66"/>
              <a:gd name="T2" fmla="*/ 59 w 59"/>
              <a:gd name="T3" fmla="*/ 66 h 66"/>
              <a:gd name="T4" fmla="*/ 43 w 59"/>
              <a:gd name="T5" fmla="*/ 0 h 66"/>
              <a:gd name="T6" fmla="*/ 0 w 59"/>
              <a:gd name="T7" fmla="*/ 19 h 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59" h="66">
                <a:moveTo>
                  <a:pt x="0" y="19"/>
                </a:moveTo>
                <a:lnTo>
                  <a:pt x="59" y="66"/>
                </a:lnTo>
                <a:lnTo>
                  <a:pt x="43" y="0"/>
                </a:lnTo>
                <a:lnTo>
                  <a:pt x="0" y="19"/>
                </a:lnTo>
                <a:close/>
              </a:path>
            </a:pathLst>
          </a:custGeom>
          <a:solidFill>
            <a:schemeClr val="bg1">
              <a:alpha val="3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7" name="Freeform 190"/>
          <p:cNvSpPr/>
          <p:nvPr userDrawn="1"/>
        </p:nvSpPr>
        <p:spPr bwMode="auto">
          <a:xfrm rot="645938">
            <a:off x="-517069" y="6348116"/>
            <a:ext cx="284437" cy="246826"/>
          </a:xfrm>
          <a:custGeom>
            <a:avLst/>
            <a:gdLst>
              <a:gd name="T0" fmla="*/ 121 w 121"/>
              <a:gd name="T1" fmla="*/ 105 h 105"/>
              <a:gd name="T2" fmla="*/ 83 w 121"/>
              <a:gd name="T3" fmla="*/ 0 h 105"/>
              <a:gd name="T4" fmla="*/ 0 w 121"/>
              <a:gd name="T5" fmla="*/ 17 h 105"/>
              <a:gd name="T6" fmla="*/ 121 w 121"/>
              <a:gd name="T7" fmla="*/ 105 h 10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1" h="105">
                <a:moveTo>
                  <a:pt x="121" y="105"/>
                </a:moveTo>
                <a:lnTo>
                  <a:pt x="83" y="0"/>
                </a:lnTo>
                <a:lnTo>
                  <a:pt x="0" y="17"/>
                </a:lnTo>
                <a:lnTo>
                  <a:pt x="121" y="105"/>
                </a:lnTo>
                <a:close/>
              </a:path>
            </a:pathLst>
          </a:custGeom>
          <a:solidFill>
            <a:schemeClr val="bg1">
              <a:alpha val="12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黑体" panose="02010609060101010101" pitchFamily="49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8" name="平行四边形 27"/>
          <p:cNvSpPr/>
          <p:nvPr userDrawn="1"/>
        </p:nvSpPr>
        <p:spPr>
          <a:xfrm>
            <a:off x="2351056" y="2723462"/>
            <a:ext cx="1906075" cy="4142096"/>
          </a:xfrm>
          <a:prstGeom prst="parallelogram">
            <a:avLst>
              <a:gd name="adj" fmla="val 84608"/>
            </a:avLst>
          </a:prstGeom>
          <a:solidFill>
            <a:srgbClr val="B0000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405"/>
          </a:p>
        </p:txBody>
      </p: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10885617" y="5483826"/>
            <a:ext cx="892643" cy="1047948"/>
          </a:xfrm>
          <a:prstGeom prst="rect">
            <a:avLst/>
          </a:prstGeom>
          <a:effectLst>
            <a:outerShdw blurRad="38100" dist="38100" dir="2700000" algn="tl" rotWithShape="0">
              <a:sysClr val="window" lastClr="FFFFFF">
                <a:lumMod val="85000"/>
                <a:alpha val="40000"/>
              </a:sys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185722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2C16B0-41EA-4964-9422-BB0F2CF7D4B4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48374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D84556-FFFA-4F06-B1C0-2145885148D0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324879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D7A5D9-EB6E-40A7-999E-3636C7FD9FE5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7272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9FA6D4-9D2F-41BC-B089-08CE1C7CA19A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52135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D6D56-92EC-4EC7-AE10-A882F5209FA6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723355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C249D4-D4EA-453C-9A5E-4D60B279AEF4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30550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59B9C2-4314-4738-9763-842DF54F2218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34715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E112E3-CE56-4101-8F26-B4781A1234B7}" type="datetime1">
              <a:rPr lang="zh-CN" altLang="en-US" smtClean="0"/>
              <a:t>2025/2/10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984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B2831D-05F0-48EB-AC61-FDBCF13AF6DD}" type="datetime1">
              <a:rPr lang="zh-CN" altLang="en-US" smtClean="0"/>
              <a:t>2025/2/10</a:t>
            </a:fld>
            <a:endParaRPr lang="zh-CN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AC867-72ED-42EA-92C6-36FC511EE56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07825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9" name="AutoShape 12"/>
          <p:cNvSpPr>
            <a:spLocks noChangeArrowheads="1"/>
          </p:cNvSpPr>
          <p:nvPr/>
        </p:nvSpPr>
        <p:spPr bwMode="auto">
          <a:xfrm>
            <a:off x="1" y="931237"/>
            <a:ext cx="12191999" cy="102035"/>
          </a:xfrm>
          <a:custGeom>
            <a:avLst/>
            <a:gdLst>
              <a:gd name="T0" fmla="*/ 0 w 1000"/>
              <a:gd name="T1" fmla="*/ 0 h 1000"/>
              <a:gd name="T2" fmla="*/ 2147483647 w 1000"/>
              <a:gd name="T3" fmla="*/ 0 h 1000"/>
              <a:gd name="T4" fmla="*/ 2147483647 w 1000"/>
              <a:gd name="T5" fmla="*/ 2147483647 h 1000"/>
              <a:gd name="T6" fmla="*/ 0 w 1000"/>
              <a:gd name="T7" fmla="*/ 2147483647 h 1000"/>
              <a:gd name="T8" fmla="*/ 0 w 1000"/>
              <a:gd name="T9" fmla="*/ 0 h 1000"/>
              <a:gd name="T10" fmla="*/ 2147483647 w 1000"/>
              <a:gd name="T11" fmla="*/ 0 h 10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1000"/>
              <a:gd name="T19" fmla="*/ 0 h 1000"/>
              <a:gd name="T20" fmla="*/ 1000 w 1000"/>
              <a:gd name="T21" fmla="*/ 1000 h 10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lnTo>
                  <a:pt x="0" y="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</p:spPr>
        <p:txBody>
          <a:bodyPr/>
          <a:lstStyle/>
          <a:p>
            <a:endParaRPr lang="zh-CN" altLang="en-US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6" name="矩形 2"/>
          <p:cNvSpPr>
            <a:spLocks noChangeArrowheads="1"/>
          </p:cNvSpPr>
          <p:nvPr/>
        </p:nvSpPr>
        <p:spPr bwMode="auto">
          <a:xfrm>
            <a:off x="0" y="239412"/>
            <a:ext cx="12192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 eaLnBrk="0" hangingPunct="0"/>
            <a:r>
              <a:rPr lang="zh-C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年度总结</a:t>
            </a:r>
            <a:r>
              <a:rPr lang="zh-CN" altLang="en-US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Arial" pitchFamily="34" charset="0"/>
              </a:rPr>
              <a:t>与规划</a:t>
            </a:r>
          </a:p>
        </p:txBody>
      </p:sp>
      <p:sp>
        <p:nvSpPr>
          <p:cNvPr id="7" name="TextBox 4"/>
          <p:cNvSpPr txBox="1">
            <a:spLocks noChangeArrowheads="1"/>
          </p:cNvSpPr>
          <p:nvPr/>
        </p:nvSpPr>
        <p:spPr bwMode="auto">
          <a:xfrm>
            <a:off x="975672" y="1874317"/>
            <a:ext cx="10240651" cy="7694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2024</a:t>
            </a:r>
            <a:r>
              <a:rPr lang="zh-CN" altLang="en-US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年度学习</a:t>
            </a:r>
            <a:r>
              <a:rPr lang="zh-CN" altLang="en-US" sz="4400" b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工作总结及新学期规划</a:t>
            </a:r>
          </a:p>
        </p:txBody>
      </p:sp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-1" y="3484804"/>
            <a:ext cx="12191999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175" cap="rnd">
                <a:solidFill>
                  <a:srgbClr val="000000"/>
                </a:solidFill>
                <a:prstDash val="sysDot"/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zh-CN" altLang="en-US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吴乐云</a:t>
            </a:r>
            <a:endParaRPr lang="en-US" altLang="zh-CN" sz="2800" b="1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1"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中国科学院上海药物研究所</a:t>
            </a:r>
            <a:endParaRPr kumimoji="1" lang="en-US" altLang="zh-CN" sz="2800" dirty="0">
              <a:solidFill>
                <a:prstClr val="black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  <a:p>
            <a:pPr algn="ctr" eaLnBrk="1" hangingPunct="1">
              <a:lnSpc>
                <a:spcPct val="150000"/>
              </a:lnSpc>
            </a:pPr>
            <a:r>
              <a:rPr kumimoji="1"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kumimoji="1"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2025 </a:t>
            </a:r>
            <a:r>
              <a:rPr kumimoji="1"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年 </a:t>
            </a:r>
            <a:r>
              <a:rPr kumimoji="1"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02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kumimoji="1"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月 </a:t>
            </a:r>
            <a:r>
              <a:rPr kumimoji="1" lang="en-US" altLang="zh-CN" sz="2800" b="1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kumimoji="1" lang="en-US" altLang="zh-CN" sz="28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1</a:t>
            </a:r>
            <a:r>
              <a:rPr kumimoji="1" lang="en-US" altLang="zh-CN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 </a:t>
            </a:r>
            <a:r>
              <a:rPr kumimoji="1" lang="zh-CN" alt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微软雅黑" panose="020B0503020204020204" pitchFamily="34" charset="-122"/>
              </a:rPr>
              <a:t>日</a:t>
            </a: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198335" y="17526"/>
            <a:ext cx="839012" cy="740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94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AC867-72ED-42EA-92C6-36FC511EE56C}" type="slidenum">
              <a:rPr lang="zh-CN" altLang="en-US" smtClean="0"/>
              <a:t>2</a:t>
            </a:fld>
            <a:endParaRPr lang="zh-CN" altLang="en-US" dirty="0"/>
          </a:p>
        </p:txBody>
      </p:sp>
      <p:graphicFrame>
        <p:nvGraphicFramePr>
          <p:cNvPr id="3" name="表格 3">
            <a:extLst>
              <a:ext uri="{FF2B5EF4-FFF2-40B4-BE49-F238E27FC236}">
                <a16:creationId xmlns="" xmlns:a16="http://schemas.microsoft.com/office/drawing/2014/main" id="{7DBC01CE-3387-4BEE-8E1D-1AC13CAC8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1586886"/>
              </p:ext>
            </p:extLst>
          </p:nvPr>
        </p:nvGraphicFramePr>
        <p:xfrm>
          <a:off x="265632" y="681374"/>
          <a:ext cx="11561487" cy="5297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71299">
                  <a:extLst>
                    <a:ext uri="{9D8B030D-6E8A-4147-A177-3AD203B41FA5}">
                      <a16:colId xmlns="" xmlns:a16="http://schemas.microsoft.com/office/drawing/2014/main" val="3738759720"/>
                    </a:ext>
                  </a:extLst>
                </a:gridCol>
                <a:gridCol w="2618631">
                  <a:extLst>
                    <a:ext uri="{9D8B030D-6E8A-4147-A177-3AD203B41FA5}">
                      <a16:colId xmlns="" xmlns:a16="http://schemas.microsoft.com/office/drawing/2014/main" val="665558340"/>
                    </a:ext>
                  </a:extLst>
                </a:gridCol>
                <a:gridCol w="5101216">
                  <a:extLst>
                    <a:ext uri="{9D8B030D-6E8A-4147-A177-3AD203B41FA5}">
                      <a16:colId xmlns="" xmlns:a16="http://schemas.microsoft.com/office/drawing/2014/main" val="2050684029"/>
                    </a:ext>
                  </a:extLst>
                </a:gridCol>
                <a:gridCol w="2970341">
                  <a:extLst>
                    <a:ext uri="{9D8B030D-6E8A-4147-A177-3AD203B41FA5}">
                      <a16:colId xmlns="" xmlns:a16="http://schemas.microsoft.com/office/drawing/2014/main" val="1915905210"/>
                    </a:ext>
                  </a:extLst>
                </a:gridCol>
              </a:tblGrid>
              <a:tr h="39813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/>
                        <a:t>编号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/>
                        <a:t>课题名称</a:t>
                      </a:r>
                      <a:endParaRPr lang="zh-CN" altLang="en-US" sz="20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/>
                        <a:t>课题进展</a:t>
                      </a:r>
                      <a:endParaRPr lang="zh-CN" altLang="en-US" sz="20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/>
                        <a:t>后续计划</a:t>
                      </a:r>
                      <a:endParaRPr lang="zh-CN" altLang="en-US" sz="2000" b="1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blipFill>
                      <a:blip r:embed="rId3"/>
                      <a:tile tx="0" ty="0" sx="100000" sy="100000" flip="none" algn="tl"/>
                    </a:blipFill>
                  </a:tcPr>
                </a:tc>
                <a:extLst>
                  <a:ext uri="{0D108BD9-81ED-4DB2-BD59-A6C34878D82A}">
                    <a16:rowId xmlns="" xmlns:a16="http://schemas.microsoft.com/office/drawing/2014/main" val="23223322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/>
                        <a:t>1</a:t>
                      </a:r>
                      <a:endParaRPr lang="zh-CN" altLang="en-US" sz="2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zh-CN" altLang="en-US" sz="2000" b="1" dirty="0" smtClean="0"/>
                        <a:t>猴痘</a:t>
                      </a:r>
                      <a:r>
                        <a:rPr lang="en-US" altLang="zh-CN" sz="2000" b="1" dirty="0" smtClean="0"/>
                        <a:t>VP37</a:t>
                      </a:r>
                      <a:r>
                        <a:rPr lang="zh-CN" altLang="en-US" sz="2000" b="1" dirty="0" smtClean="0"/>
                        <a:t>课题</a:t>
                      </a:r>
                      <a:endParaRPr lang="en-US" altLang="zh-CN" sz="2000" b="1" dirty="0" smtClean="0"/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kumimoji="0" lang="zh-CN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kumimoji="0" lang="en-US" altLang="zh-CN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2024.01 – 2023.07</a:t>
                      </a:r>
                      <a:r>
                        <a:rPr kumimoji="0" lang="zh-CN" altLang="en-US" sz="16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kumimoji="0" lang="en-US" altLang="zh-CN" sz="16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zh-CN" altLang="en-US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审稿意见回复（已发表</a:t>
                      </a:r>
                      <a:r>
                        <a:rPr lang="zh-CN" altLang="en-US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en-US" altLang="zh-CN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MPXV-rc17</a:t>
                      </a:r>
                      <a:r>
                        <a:rPr lang="zh-CN" altLang="en-US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类似物筛选（浙一医院，</a:t>
                      </a:r>
                      <a:r>
                        <a:rPr lang="en-US" altLang="zh-CN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2024.09</a:t>
                      </a:r>
                      <a:r>
                        <a:rPr lang="zh-CN" altLang="en-US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endParaRPr lang="zh-CN" altLang="en-US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2779692134"/>
                  </a:ext>
                </a:extLst>
              </a:tr>
              <a:tr h="157178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/>
                        <a:t>2</a:t>
                      </a:r>
                      <a:endParaRPr lang="zh-CN" altLang="en-US" sz="2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b="1" i="1" dirty="0" err="1" smtClean="0"/>
                        <a:t>k</a:t>
                      </a:r>
                      <a:r>
                        <a:rPr lang="en-US" altLang="zh-CN" sz="2000" b="1" i="1" baseline="-25000" dirty="0" err="1" smtClean="0"/>
                        <a:t>off</a:t>
                      </a:r>
                      <a:r>
                        <a:rPr lang="zh-CN" altLang="en-US" sz="2000" b="1" dirty="0" smtClean="0"/>
                        <a:t>预测方法发展</a:t>
                      </a:r>
                      <a:endParaRPr lang="en-US" altLang="zh-CN" sz="20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（</a:t>
                      </a:r>
                      <a:r>
                        <a:rPr lang="en-US" altLang="zh-CN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2024.01</a:t>
                      </a:r>
                      <a:r>
                        <a:rPr lang="en-US" altLang="zh-CN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– </a:t>
                      </a:r>
                      <a:r>
                        <a:rPr lang="zh-CN" altLang="en-US" sz="16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至今</a:t>
                      </a:r>
                      <a:r>
                        <a:rPr lang="zh-CN" altLang="en-US" sz="16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）</a:t>
                      </a:r>
                      <a:endParaRPr lang="en-US" altLang="zh-CN" sz="1600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err="1" smtClean="0"/>
                        <a:t>vsREMD</a:t>
                      </a:r>
                      <a:r>
                        <a:rPr lang="zh-CN" altLang="en-US" sz="1800" dirty="0" smtClean="0"/>
                        <a:t>版本升级（参与）</a:t>
                      </a:r>
                      <a:endParaRPr lang="en-US" altLang="zh-CN" sz="1800" dirty="0" smtClean="0"/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err="1" smtClean="0"/>
                        <a:t>Kramers</a:t>
                      </a:r>
                      <a:r>
                        <a:rPr lang="en-US" altLang="zh-CN" sz="1800" dirty="0" smtClean="0"/>
                        <a:t>’ rate </a:t>
                      </a:r>
                      <a:r>
                        <a:rPr lang="en-US" altLang="zh-CN" sz="1800" dirty="0" smtClean="0"/>
                        <a:t>theory </a:t>
                      </a:r>
                      <a:r>
                        <a:rPr lang="en-US" altLang="zh-CN" sz="1800" dirty="0" smtClean="0"/>
                        <a:t>+ REMD </a:t>
                      </a:r>
                      <a:r>
                        <a:rPr lang="zh-CN" altLang="en-US" sz="1800" dirty="0" smtClean="0"/>
                        <a:t>（</a:t>
                      </a:r>
                      <a:r>
                        <a:rPr lang="en-US" altLang="zh-CN" sz="1800" dirty="0" smtClean="0"/>
                        <a:t>in preparation</a:t>
                      </a:r>
                      <a:r>
                        <a:rPr lang="zh-CN" altLang="en-US" sz="1800" dirty="0" smtClean="0"/>
                        <a:t>）</a:t>
                      </a:r>
                      <a:endParaRPr lang="en-US" altLang="zh-CN" sz="1800" dirty="0" smtClean="0"/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en-US" altLang="zh-CN" sz="1800" dirty="0" smtClean="0"/>
                        <a:t>SMD-</a:t>
                      </a:r>
                      <a:r>
                        <a:rPr lang="en-US" altLang="zh-CN" sz="1800" i="1" dirty="0" err="1" smtClean="0"/>
                        <a:t>k</a:t>
                      </a:r>
                      <a:r>
                        <a:rPr lang="en-US" altLang="zh-CN" sz="1800" i="1" baseline="-25000" dirty="0" err="1" smtClean="0"/>
                        <a:t>off</a:t>
                      </a:r>
                      <a:r>
                        <a:rPr lang="en-US" altLang="zh-CN" sz="1800" dirty="0" smtClean="0"/>
                        <a:t> </a:t>
                      </a:r>
                    </a:p>
                    <a:p>
                      <a:pPr marL="285750" indent="-285750" algn="l">
                        <a:lnSpc>
                          <a:spcPct val="150000"/>
                        </a:lnSpc>
                        <a:buFont typeface="Arial" panose="020B0604020202020204" pitchFamily="34" charset="0"/>
                        <a:buChar char="•"/>
                      </a:pPr>
                      <a:r>
                        <a:rPr lang="zh-CN" altLang="en-US" sz="1800" i="0" baseline="0" dirty="0" smtClean="0"/>
                        <a:t>研究过程中遇到的其他问题，如</a:t>
                      </a:r>
                      <a:r>
                        <a:rPr lang="en-US" altLang="zh-CN" sz="1800" i="0" baseline="0" dirty="0" smtClean="0"/>
                        <a:t>diffusion coefficient</a:t>
                      </a:r>
                      <a:r>
                        <a:rPr lang="zh-CN" altLang="en-US" sz="1800" i="0" baseline="0" dirty="0" smtClean="0"/>
                        <a:t>的计算等</a:t>
                      </a:r>
                      <a:endParaRPr lang="en-US" altLang="zh-CN" sz="1800" i="0" baseline="0" dirty="0" smtClean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dirty="0" smtClean="0"/>
                        <a:t>1</a:t>
                      </a:r>
                      <a:r>
                        <a:rPr lang="zh-CN" altLang="en-US" sz="1800" dirty="0" smtClean="0"/>
                        <a:t>）</a:t>
                      </a:r>
                      <a:r>
                        <a:rPr lang="en-US" altLang="zh-CN" sz="1800" dirty="0" smtClean="0"/>
                        <a:t>2025.</a:t>
                      </a:r>
                      <a:r>
                        <a:rPr lang="en-US" altLang="zh-CN" sz="1800" b="1" dirty="0" smtClean="0"/>
                        <a:t>06</a:t>
                      </a:r>
                      <a:r>
                        <a:rPr lang="zh-CN" altLang="en-US" sz="1800" dirty="0" smtClean="0"/>
                        <a:t>前</a:t>
                      </a:r>
                      <a:r>
                        <a:rPr lang="zh-CN" altLang="en-US" sz="1800" dirty="0" smtClean="0"/>
                        <a:t>投稿</a:t>
                      </a:r>
                      <a:r>
                        <a:rPr lang="en-US" altLang="zh-CN" sz="1800" dirty="0" err="1" smtClean="0"/>
                        <a:t>Kramers</a:t>
                      </a:r>
                      <a:r>
                        <a:rPr lang="en-US" altLang="zh-CN" sz="1800" dirty="0" smtClean="0"/>
                        <a:t>’ rate theory + REMD</a:t>
                      </a:r>
                      <a:r>
                        <a:rPr lang="zh-CN" altLang="en-US" sz="1800" dirty="0" smtClean="0"/>
                        <a:t>；</a:t>
                      </a:r>
                      <a:endParaRPr lang="en-US" altLang="zh-CN" sz="1800" dirty="0" smtClean="0"/>
                    </a:p>
                    <a:p>
                      <a:pPr marL="0" indent="0" algn="l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zh-CN" sz="1800" dirty="0" smtClean="0"/>
                        <a:t>2</a:t>
                      </a:r>
                      <a:r>
                        <a:rPr lang="zh-CN" altLang="en-US" sz="1800" dirty="0" smtClean="0"/>
                        <a:t>）</a:t>
                      </a:r>
                      <a:r>
                        <a:rPr lang="en-US" altLang="zh-CN" sz="1800" dirty="0" smtClean="0"/>
                        <a:t>2025.</a:t>
                      </a:r>
                      <a:r>
                        <a:rPr lang="en-US" altLang="zh-CN" sz="1800" b="1" dirty="0" smtClean="0"/>
                        <a:t>10</a:t>
                      </a:r>
                      <a:r>
                        <a:rPr lang="zh-CN" altLang="en-US" sz="1800" dirty="0" smtClean="0"/>
                        <a:t>前</a:t>
                      </a:r>
                      <a:r>
                        <a:rPr lang="zh-CN" altLang="en-US" sz="1800" dirty="0" smtClean="0"/>
                        <a:t>投稿</a:t>
                      </a:r>
                      <a:r>
                        <a:rPr lang="en-US" altLang="zh-CN" sz="1800" dirty="0" smtClean="0"/>
                        <a:t>SMD-</a:t>
                      </a:r>
                      <a:r>
                        <a:rPr lang="en-US" altLang="zh-CN" sz="1800" i="1" dirty="0" err="1" smtClean="0"/>
                        <a:t>k</a:t>
                      </a:r>
                      <a:r>
                        <a:rPr lang="en-US" altLang="zh-CN" sz="1800" i="1" baseline="-25000" dirty="0" err="1" smtClean="0"/>
                        <a:t>off</a:t>
                      </a:r>
                      <a:r>
                        <a:rPr lang="zh-CN" altLang="en-US" sz="1800" dirty="0" smtClean="0"/>
                        <a:t>；</a:t>
                      </a:r>
                      <a:endParaRPr lang="en-US" altLang="zh-CN" sz="18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altLang="zh-CN" sz="1800" dirty="0" smtClean="0"/>
                        <a:t>3</a:t>
                      </a:r>
                      <a:r>
                        <a:rPr lang="zh-CN" altLang="en-US" sz="1800" dirty="0" smtClean="0"/>
                        <a:t>）发展</a:t>
                      </a:r>
                      <a:r>
                        <a:rPr lang="en-US" altLang="zh-CN" sz="1800" dirty="0" smtClean="0"/>
                        <a:t>Constant velocity</a:t>
                      </a:r>
                      <a:r>
                        <a:rPr lang="en-US" altLang="zh-CN" sz="1800" baseline="0" dirty="0" smtClean="0"/>
                        <a:t> SMD</a:t>
                      </a:r>
                      <a:r>
                        <a:rPr lang="zh-CN" altLang="en-US" sz="1800" baseline="0" dirty="0" smtClean="0"/>
                        <a:t>新方法</a:t>
                      </a:r>
                      <a:endParaRPr lang="en-US" altLang="zh-CN" sz="1800" dirty="0" smtClean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3578015986"/>
                  </a:ext>
                </a:extLst>
              </a:tr>
              <a:tr h="54773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altLang="zh-CN" sz="2000" dirty="0" smtClean="0"/>
                        <a:t>3</a:t>
                      </a:r>
                      <a:endParaRPr lang="zh-CN" altLang="en-US" sz="2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b="0" dirty="0" smtClean="0"/>
                        <a:t>其他</a:t>
                      </a:r>
                      <a:endParaRPr lang="zh-CN" altLang="en-US" sz="2000" b="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baseline="0" dirty="0" smtClean="0"/>
                        <a:t>博士中期考核（</a:t>
                      </a:r>
                      <a:r>
                        <a:rPr lang="en-US" altLang="zh-CN" sz="1800" b="0" baseline="0" dirty="0" smtClean="0"/>
                        <a:t>2024.04</a:t>
                      </a:r>
                      <a:r>
                        <a:rPr lang="zh-CN" altLang="en-US" sz="1800" b="0" baseline="0" dirty="0" smtClean="0"/>
                        <a:t>）；博士综述考核（</a:t>
                      </a:r>
                      <a:r>
                        <a:rPr lang="en-US" altLang="zh-CN" sz="1800" b="0" baseline="0" dirty="0" smtClean="0"/>
                        <a:t>2024.10</a:t>
                      </a:r>
                      <a:r>
                        <a:rPr lang="zh-CN" altLang="en-US" sz="1800" b="0" baseline="0" dirty="0" smtClean="0"/>
                        <a:t>）；</a:t>
                      </a:r>
                      <a:endParaRPr lang="en-US" altLang="zh-CN" sz="1800" b="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b="0" baseline="0" dirty="0" smtClean="0"/>
                        <a:t>Noncyclic peptide </a:t>
                      </a:r>
                      <a:r>
                        <a:rPr lang="zh-CN" altLang="en-US" sz="1800" b="0" baseline="0" dirty="0" smtClean="0"/>
                        <a:t>（</a:t>
                      </a:r>
                      <a:r>
                        <a:rPr lang="en-US" altLang="zh-CN" sz="1800" b="0" baseline="0" dirty="0" smtClean="0"/>
                        <a:t>2024.01 – 2024.07</a:t>
                      </a:r>
                      <a:r>
                        <a:rPr lang="zh-CN" altLang="en-US" sz="1800" b="0" baseline="0" dirty="0" smtClean="0"/>
                        <a:t>）；</a:t>
                      </a:r>
                      <a:endParaRPr lang="en-US" altLang="zh-CN" sz="1800" b="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baseline="0" dirty="0" smtClean="0"/>
                        <a:t>博士毕业论文盲审（</a:t>
                      </a:r>
                      <a:r>
                        <a:rPr lang="en-US" altLang="zh-CN" sz="1800" b="0" baseline="0" dirty="0" smtClean="0"/>
                        <a:t>2025.03</a:t>
                      </a:r>
                      <a:r>
                        <a:rPr lang="zh-CN" altLang="en-US" sz="1800" b="0" baseline="0" dirty="0" smtClean="0"/>
                        <a:t>）</a:t>
                      </a:r>
                      <a:endParaRPr lang="en-US" altLang="zh-CN" sz="1800" b="0" baseline="0" dirty="0" smtClean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800" b="0" baseline="0" dirty="0" smtClean="0"/>
                        <a:t>博士毕业答辩（</a:t>
                      </a:r>
                      <a:r>
                        <a:rPr lang="en-US" altLang="zh-CN" sz="1800" b="0" baseline="0" dirty="0" smtClean="0"/>
                        <a:t>2025.05</a:t>
                      </a:r>
                      <a:r>
                        <a:rPr lang="zh-CN" altLang="en-US" sz="1800" b="0" baseline="0" dirty="0" smtClean="0"/>
                        <a:t>）</a:t>
                      </a:r>
                      <a:endParaRPr lang="en-US" altLang="zh-CN" sz="1800" b="0" baseline="0" dirty="0" smtClean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zh-CN" altLang="en-US" sz="2000" dirty="0"/>
                    </a:p>
                  </a:txBody>
                  <a:tcPr anchor="ctr">
                    <a:lnL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="" xmlns:a16="http://schemas.microsoft.com/office/drawing/2014/main" val="16850735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27891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715"/>
    </mc:Choice>
    <mc:Fallback xmlns="">
      <p:transition spd="slow" advTm="44715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283458" y="690843"/>
            <a:ext cx="9159242" cy="131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468" y="88844"/>
            <a:ext cx="2934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课题组活动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256" y="875398"/>
            <a:ext cx="9592239" cy="5657833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91270" y="88844"/>
            <a:ext cx="49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b="1" dirty="0" smtClean="0"/>
              <a:t>English-Chinese Corner</a:t>
            </a:r>
            <a:endParaRPr lang="zh-CN" altLang="en-US" sz="2800" b="1" dirty="0"/>
          </a:p>
        </p:txBody>
      </p:sp>
      <p:sp>
        <p:nvSpPr>
          <p:cNvPr id="4" name="文本框 3"/>
          <p:cNvSpPr txBox="1"/>
          <p:nvPr/>
        </p:nvSpPr>
        <p:spPr>
          <a:xfrm>
            <a:off x="9720469" y="936347"/>
            <a:ext cx="1608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Zhaoyin</a:t>
            </a:r>
            <a:r>
              <a:rPr lang="en-US" altLang="zh-CN" b="1" i="1" dirty="0" smtClean="0"/>
              <a:t> Zhou</a:t>
            </a:r>
            <a:endParaRPr lang="zh-CN" altLang="en-US" b="1" i="1" dirty="0"/>
          </a:p>
        </p:txBody>
      </p:sp>
      <p:sp>
        <p:nvSpPr>
          <p:cNvPr id="9" name="文本框 8"/>
          <p:cNvSpPr txBox="1"/>
          <p:nvPr/>
        </p:nvSpPr>
        <p:spPr>
          <a:xfrm>
            <a:off x="9720469" y="1320900"/>
            <a:ext cx="93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Samuel</a:t>
            </a:r>
            <a:endParaRPr lang="zh-CN" altLang="en-US" b="1" i="1" dirty="0"/>
          </a:p>
        </p:txBody>
      </p:sp>
      <p:sp>
        <p:nvSpPr>
          <p:cNvPr id="10" name="文本框 9"/>
          <p:cNvSpPr txBox="1"/>
          <p:nvPr/>
        </p:nvSpPr>
        <p:spPr>
          <a:xfrm>
            <a:off x="9720469" y="1709106"/>
            <a:ext cx="133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Leyun</a:t>
            </a:r>
            <a:r>
              <a:rPr lang="en-US" altLang="zh-CN" b="1" i="1" dirty="0" smtClean="0"/>
              <a:t> Wu</a:t>
            </a:r>
            <a:endParaRPr lang="zh-CN" altLang="en-US" b="1" i="1" dirty="0"/>
          </a:p>
        </p:txBody>
      </p:sp>
      <p:sp>
        <p:nvSpPr>
          <p:cNvPr id="11" name="文本框 10"/>
          <p:cNvSpPr txBox="1"/>
          <p:nvPr/>
        </p:nvSpPr>
        <p:spPr>
          <a:xfrm>
            <a:off x="9720469" y="2461939"/>
            <a:ext cx="18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Yitian</a:t>
            </a:r>
            <a:r>
              <a:rPr lang="en-US" altLang="zh-CN" b="1" i="1" dirty="0" smtClean="0"/>
              <a:t> Wang</a:t>
            </a:r>
            <a:endParaRPr lang="zh-CN" altLang="en-US" b="1" i="1" dirty="0"/>
          </a:p>
        </p:txBody>
      </p:sp>
      <p:sp>
        <p:nvSpPr>
          <p:cNvPr id="12" name="文本框 11"/>
          <p:cNvSpPr txBox="1"/>
          <p:nvPr/>
        </p:nvSpPr>
        <p:spPr>
          <a:xfrm>
            <a:off x="9720469" y="2923548"/>
            <a:ext cx="9342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Samuel</a:t>
            </a:r>
            <a:endParaRPr lang="zh-CN" altLang="en-US" b="1" i="1" dirty="0"/>
          </a:p>
        </p:txBody>
      </p:sp>
      <p:sp>
        <p:nvSpPr>
          <p:cNvPr id="13" name="文本框 12"/>
          <p:cNvSpPr txBox="1"/>
          <p:nvPr/>
        </p:nvSpPr>
        <p:spPr>
          <a:xfrm>
            <a:off x="9720469" y="3341216"/>
            <a:ext cx="133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Pengzi</a:t>
            </a:r>
            <a:r>
              <a:rPr lang="en-US" altLang="zh-CN" b="1" i="1" dirty="0" smtClean="0"/>
              <a:t> Yu</a:t>
            </a:r>
            <a:endParaRPr lang="zh-CN" altLang="en-US" b="1" i="1" dirty="0"/>
          </a:p>
        </p:txBody>
      </p:sp>
      <p:sp>
        <p:nvSpPr>
          <p:cNvPr id="14" name="文本框 13"/>
          <p:cNvSpPr txBox="1"/>
          <p:nvPr/>
        </p:nvSpPr>
        <p:spPr>
          <a:xfrm>
            <a:off x="9720469" y="3710437"/>
            <a:ext cx="1838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Zhengtao</a:t>
            </a:r>
            <a:r>
              <a:rPr lang="en-US" altLang="zh-CN" b="1" i="1" dirty="0" smtClean="0"/>
              <a:t> Hu</a:t>
            </a:r>
            <a:endParaRPr lang="zh-CN" altLang="en-US" b="1" i="1" dirty="0"/>
          </a:p>
        </p:txBody>
      </p:sp>
      <p:sp>
        <p:nvSpPr>
          <p:cNvPr id="15" name="文本框 14"/>
          <p:cNvSpPr txBox="1"/>
          <p:nvPr/>
        </p:nvSpPr>
        <p:spPr>
          <a:xfrm>
            <a:off x="9720469" y="4181177"/>
            <a:ext cx="133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Jintian</a:t>
            </a:r>
            <a:r>
              <a:rPr lang="en-US" altLang="zh-CN" b="1" i="1" dirty="0" smtClean="0"/>
              <a:t> Li</a:t>
            </a:r>
            <a:endParaRPr lang="zh-CN" altLang="en-US" b="1" i="1" dirty="0"/>
          </a:p>
        </p:txBody>
      </p:sp>
      <p:sp>
        <p:nvSpPr>
          <p:cNvPr id="16" name="文本框 15"/>
          <p:cNvSpPr txBox="1"/>
          <p:nvPr/>
        </p:nvSpPr>
        <p:spPr>
          <a:xfrm>
            <a:off x="9720469" y="2059453"/>
            <a:ext cx="133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smtClean="0"/>
              <a:t>Mei Shao</a:t>
            </a:r>
            <a:endParaRPr lang="zh-CN" altLang="en-US" b="1" i="1" dirty="0"/>
          </a:p>
        </p:txBody>
      </p:sp>
      <p:sp>
        <p:nvSpPr>
          <p:cNvPr id="17" name="文本框 16"/>
          <p:cNvSpPr txBox="1"/>
          <p:nvPr/>
        </p:nvSpPr>
        <p:spPr>
          <a:xfrm>
            <a:off x="9720469" y="4622868"/>
            <a:ext cx="13318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i="1" dirty="0" err="1" smtClean="0"/>
              <a:t>Ziyu</a:t>
            </a:r>
            <a:r>
              <a:rPr lang="en-US" altLang="zh-CN" b="1" i="1" dirty="0" smtClean="0"/>
              <a:t> Zhu</a:t>
            </a:r>
            <a:endParaRPr lang="zh-CN" altLang="en-US" b="1" i="1" dirty="0"/>
          </a:p>
        </p:txBody>
      </p:sp>
    </p:spTree>
    <p:extLst>
      <p:ext uri="{BB962C8B-B14F-4D97-AF65-F5344CB8AC3E}">
        <p14:creationId xmlns:p14="http://schemas.microsoft.com/office/powerpoint/2010/main" val="3075801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283458" y="690843"/>
            <a:ext cx="9159242" cy="131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468" y="88844"/>
            <a:ext cx="2934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课题组活动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91270" y="88844"/>
            <a:ext cx="49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科研小技能交流会</a:t>
            </a:r>
            <a:endParaRPr lang="zh-CN" altLang="en-US" sz="2800" b="1" dirty="0"/>
          </a:p>
        </p:txBody>
      </p:sp>
      <p:pic>
        <p:nvPicPr>
          <p:cNvPr id="18" name="图片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17" y="1021831"/>
            <a:ext cx="3352882" cy="5031779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78121" y="1021831"/>
            <a:ext cx="3961722" cy="304680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49358" y="4251994"/>
            <a:ext cx="3536024" cy="2119452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7"/>
          <a:srcRect b="42203"/>
          <a:stretch/>
        </p:blipFill>
        <p:spPr>
          <a:xfrm>
            <a:off x="8105099" y="2120246"/>
            <a:ext cx="2805846" cy="931068"/>
          </a:xfrm>
          <a:prstGeom prst="rect">
            <a:avLst/>
          </a:prstGeom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5038" y="1021831"/>
            <a:ext cx="2838466" cy="780578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715616" y="1021831"/>
            <a:ext cx="2047461" cy="42928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4" name="圆角矩形 23"/>
          <p:cNvSpPr/>
          <p:nvPr/>
        </p:nvSpPr>
        <p:spPr>
          <a:xfrm>
            <a:off x="3959899" y="1021831"/>
            <a:ext cx="2047461" cy="42928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5" name="圆角矩形 24"/>
          <p:cNvSpPr/>
          <p:nvPr/>
        </p:nvSpPr>
        <p:spPr>
          <a:xfrm>
            <a:off x="8105099" y="1021831"/>
            <a:ext cx="2698736" cy="42928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圆角矩形 25"/>
          <p:cNvSpPr/>
          <p:nvPr/>
        </p:nvSpPr>
        <p:spPr>
          <a:xfrm>
            <a:off x="3959899" y="4251994"/>
            <a:ext cx="2047461" cy="42928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8105099" y="2052199"/>
            <a:ext cx="2698736" cy="42928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8" name="图片 27"/>
          <p:cNvPicPr>
            <a:picLocks noChangeAspect="1"/>
          </p:cNvPicPr>
          <p:nvPr/>
        </p:nvPicPr>
        <p:blipFill rotWithShape="1">
          <a:blip r:embed="rId9"/>
          <a:srcRect r="33110" b="29315"/>
          <a:stretch/>
        </p:blipFill>
        <p:spPr>
          <a:xfrm>
            <a:off x="8069628" y="3224187"/>
            <a:ext cx="3327662" cy="1273321"/>
          </a:xfrm>
          <a:prstGeom prst="rect">
            <a:avLst/>
          </a:prstGeom>
        </p:spPr>
      </p:pic>
      <p:sp>
        <p:nvSpPr>
          <p:cNvPr id="30" name="圆角矩形 29"/>
          <p:cNvSpPr/>
          <p:nvPr/>
        </p:nvSpPr>
        <p:spPr>
          <a:xfrm>
            <a:off x="8024218" y="3181777"/>
            <a:ext cx="3418482" cy="42928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10"/>
          <a:srcRect r="59305" b="41479"/>
          <a:stretch/>
        </p:blipFill>
        <p:spPr>
          <a:xfrm>
            <a:off x="7941899" y="4770294"/>
            <a:ext cx="3688058" cy="1401906"/>
          </a:xfrm>
          <a:prstGeom prst="rect">
            <a:avLst/>
          </a:prstGeom>
        </p:spPr>
      </p:pic>
      <p:sp>
        <p:nvSpPr>
          <p:cNvPr id="34" name="圆角矩形 33"/>
          <p:cNvSpPr/>
          <p:nvPr/>
        </p:nvSpPr>
        <p:spPr>
          <a:xfrm>
            <a:off x="8085220" y="4738314"/>
            <a:ext cx="3414354" cy="429281"/>
          </a:xfrm>
          <a:prstGeom prst="roundRect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46566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283458" y="690843"/>
            <a:ext cx="9159242" cy="131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468" y="88844"/>
            <a:ext cx="2934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课题组活动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4691270" y="88844"/>
            <a:ext cx="494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/>
              <a:t>科研小技能交流会</a:t>
            </a:r>
            <a:endParaRPr lang="zh-CN" altLang="en-US" sz="2800" b="1" dirty="0"/>
          </a:p>
        </p:txBody>
      </p:sp>
      <p:grpSp>
        <p:nvGrpSpPr>
          <p:cNvPr id="13" name="组合 12"/>
          <p:cNvGrpSpPr/>
          <p:nvPr/>
        </p:nvGrpSpPr>
        <p:grpSpPr>
          <a:xfrm>
            <a:off x="1561709" y="992521"/>
            <a:ext cx="8886757" cy="3056308"/>
            <a:chOff x="1329283" y="992521"/>
            <a:chExt cx="8886757" cy="3056308"/>
          </a:xfrm>
        </p:grpSpPr>
        <p:pic>
          <p:nvPicPr>
            <p:cNvPr id="4" name="图片 3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7331" y="992521"/>
              <a:ext cx="4610743" cy="1409897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29283" y="2619880"/>
              <a:ext cx="4086795" cy="1428949"/>
            </a:xfrm>
            <a:prstGeom prst="rect">
              <a:avLst/>
            </a:prstGeom>
          </p:spPr>
        </p:pic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119718" y="997283"/>
              <a:ext cx="4096322" cy="1514686"/>
            </a:xfrm>
            <a:prstGeom prst="rect">
              <a:avLst/>
            </a:prstGeom>
          </p:spPr>
        </p:pic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119718" y="2571147"/>
              <a:ext cx="3991532" cy="1419423"/>
            </a:xfrm>
            <a:prstGeom prst="rect">
              <a:avLst/>
            </a:prstGeom>
          </p:spPr>
        </p:pic>
      </p:grpSp>
      <p:sp>
        <p:nvSpPr>
          <p:cNvPr id="12" name="文本框 11"/>
          <p:cNvSpPr txBox="1"/>
          <p:nvPr/>
        </p:nvSpPr>
        <p:spPr>
          <a:xfrm>
            <a:off x="1421768" y="4674689"/>
            <a:ext cx="916663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2800" b="1" dirty="0" smtClean="0"/>
              <a:t>感谢韩子涧、周兆寅、彭紫玉、邵梅、吴乐云的组织安排，</a:t>
            </a:r>
            <a:endParaRPr lang="en-US" altLang="zh-CN" sz="2800" b="1" dirty="0" smtClean="0"/>
          </a:p>
          <a:p>
            <a:pPr algn="ctr">
              <a:lnSpc>
                <a:spcPct val="150000"/>
              </a:lnSpc>
            </a:pPr>
            <a:r>
              <a:rPr lang="zh-CN" altLang="en-US" sz="2800" b="1" dirty="0" smtClean="0"/>
              <a:t>期待大家参与组织更多课题组活动！</a:t>
            </a:r>
            <a:endParaRPr lang="en-US" altLang="zh-CN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1934720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直接连接符 4"/>
          <p:cNvCxnSpPr/>
          <p:nvPr/>
        </p:nvCxnSpPr>
        <p:spPr>
          <a:xfrm>
            <a:off x="2283458" y="690843"/>
            <a:ext cx="9159242" cy="13152"/>
          </a:xfrm>
          <a:prstGeom prst="line">
            <a:avLst/>
          </a:prstGeom>
          <a:ln w="1905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矩形 10"/>
          <p:cNvSpPr/>
          <p:nvPr/>
        </p:nvSpPr>
        <p:spPr>
          <a:xfrm>
            <a:off x="94468" y="71619"/>
            <a:ext cx="3372632" cy="619224"/>
          </a:xfrm>
          <a:custGeom>
            <a:avLst/>
            <a:gdLst>
              <a:gd name="connsiteX0" fmla="*/ 0 w 1618965"/>
              <a:gd name="connsiteY0" fmla="*/ 0 h 609866"/>
              <a:gd name="connsiteX1" fmla="*/ 1618965 w 1618965"/>
              <a:gd name="connsiteY1" fmla="*/ 0 h 609866"/>
              <a:gd name="connsiteX2" fmla="*/ 1618965 w 1618965"/>
              <a:gd name="connsiteY2" fmla="*/ 609866 h 609866"/>
              <a:gd name="connsiteX3" fmla="*/ 0 w 1618965"/>
              <a:gd name="connsiteY3" fmla="*/ 609866 h 609866"/>
              <a:gd name="connsiteX4" fmla="*/ 0 w 1618965"/>
              <a:gd name="connsiteY4" fmla="*/ 0 h 609866"/>
              <a:gd name="connsiteX0" fmla="*/ 0 w 2032851"/>
              <a:gd name="connsiteY0" fmla="*/ 0 h 629116"/>
              <a:gd name="connsiteX1" fmla="*/ 1618965 w 2032851"/>
              <a:gd name="connsiteY1" fmla="*/ 0 h 629116"/>
              <a:gd name="connsiteX2" fmla="*/ 2032851 w 2032851"/>
              <a:gd name="connsiteY2" fmla="*/ 629116 h 629116"/>
              <a:gd name="connsiteX3" fmla="*/ 0 w 2032851"/>
              <a:gd name="connsiteY3" fmla="*/ 609866 h 629116"/>
              <a:gd name="connsiteX4" fmla="*/ 0 w 2032851"/>
              <a:gd name="connsiteY4" fmla="*/ 0 h 629116"/>
              <a:gd name="connsiteX0" fmla="*/ 0 w 1817118"/>
              <a:gd name="connsiteY0" fmla="*/ 0 h 609866"/>
              <a:gd name="connsiteX1" fmla="*/ 1618965 w 1817118"/>
              <a:gd name="connsiteY1" fmla="*/ 0 h 609866"/>
              <a:gd name="connsiteX2" fmla="*/ 1817118 w 1817118"/>
              <a:gd name="connsiteY2" fmla="*/ 609866 h 609866"/>
              <a:gd name="connsiteX3" fmla="*/ 0 w 1817118"/>
              <a:gd name="connsiteY3" fmla="*/ 609866 h 609866"/>
              <a:gd name="connsiteX4" fmla="*/ 0 w 1817118"/>
              <a:gd name="connsiteY4" fmla="*/ 0 h 6098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7118" h="609866">
                <a:moveTo>
                  <a:pt x="0" y="0"/>
                </a:moveTo>
                <a:lnTo>
                  <a:pt x="1618965" y="0"/>
                </a:lnTo>
                <a:lnTo>
                  <a:pt x="1817118" y="609866"/>
                </a:lnTo>
                <a:lnTo>
                  <a:pt x="0" y="609866"/>
                </a:lnTo>
                <a:lnTo>
                  <a:pt x="0" y="0"/>
                </a:lnTo>
                <a:close/>
              </a:path>
            </a:pathLst>
          </a:cu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C0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1.2</a:t>
            </a:r>
            <a:endParaRPr lang="zh-CN" altLang="en-US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94468" y="88844"/>
            <a:ext cx="293448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黑体" charset="0"/>
              </a:rPr>
              <a:t>个人成长</a:t>
            </a:r>
            <a:endParaRPr lang="zh-CN" altLang="en-US" sz="32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黑体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998"/>
          <a:stretch/>
        </p:blipFill>
        <p:spPr>
          <a:xfrm>
            <a:off x="11328508" y="23775"/>
            <a:ext cx="777767" cy="686527"/>
          </a:xfrm>
          <a:prstGeom prst="rect">
            <a:avLst/>
          </a:prstGeom>
        </p:spPr>
      </p:pic>
      <p:pic>
        <p:nvPicPr>
          <p:cNvPr id="1026" name="Picture 2" descr="teakki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0"/>
          <a:stretch/>
        </p:blipFill>
        <p:spPr bwMode="auto">
          <a:xfrm>
            <a:off x="846786" y="990599"/>
            <a:ext cx="3144101" cy="2286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teakk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402" b="6805"/>
          <a:stretch/>
        </p:blipFill>
        <p:spPr bwMode="auto">
          <a:xfrm>
            <a:off x="846786" y="3919256"/>
            <a:ext cx="3223355" cy="2085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椭圆 1"/>
          <p:cNvSpPr/>
          <p:nvPr/>
        </p:nvSpPr>
        <p:spPr>
          <a:xfrm>
            <a:off x="1980686" y="2133599"/>
            <a:ext cx="876300" cy="6349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椭圆 18"/>
          <p:cNvSpPr/>
          <p:nvPr/>
        </p:nvSpPr>
        <p:spPr>
          <a:xfrm>
            <a:off x="1980686" y="4940299"/>
            <a:ext cx="876300" cy="634999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30" name="Picture 6" descr="teakk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151"/>
          <a:stretch/>
        </p:blipFill>
        <p:spPr bwMode="auto">
          <a:xfrm>
            <a:off x="5529684" y="990599"/>
            <a:ext cx="2616572" cy="5198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eakki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948"/>
          <a:stretch/>
        </p:blipFill>
        <p:spPr bwMode="auto">
          <a:xfrm>
            <a:off x="8572500" y="990599"/>
            <a:ext cx="2620996" cy="5191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345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642146" y="2509288"/>
            <a:ext cx="7176793" cy="1314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THANK YOU</a:t>
            </a:r>
            <a:r>
              <a:rPr kumimoji="0" lang="zh-CN" alt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！</a:t>
            </a:r>
          </a:p>
        </p:txBody>
      </p:sp>
    </p:spTree>
    <p:extLst>
      <p:ext uri="{BB962C8B-B14F-4D97-AF65-F5344CB8AC3E}">
        <p14:creationId xmlns:p14="http://schemas.microsoft.com/office/powerpoint/2010/main" val="1963902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自定义 -zjxu">
      <a:majorFont>
        <a:latin typeface="Times New Roman"/>
        <a:ea typeface="宋体"/>
        <a:cs typeface=""/>
      </a:majorFont>
      <a:minorFont>
        <a:latin typeface="Times New Roman"/>
        <a:ea typeface="宋体"/>
        <a:cs typeface="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6897</TotalTime>
  <Words>237</Words>
  <Application>Microsoft Office PowerPoint</Application>
  <PresentationFormat>宽屏</PresentationFormat>
  <Paragraphs>61</Paragraphs>
  <Slides>7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6" baseType="lpstr">
      <vt:lpstr>等线</vt:lpstr>
      <vt:lpstr>黑体</vt:lpstr>
      <vt:lpstr>宋体</vt:lpstr>
      <vt:lpstr>微软雅黑</vt:lpstr>
      <vt:lpstr>Arial</vt:lpstr>
      <vt:lpstr>Calibri</vt:lpstr>
      <vt:lpstr>Times New Roman</vt:lpstr>
      <vt:lpstr>Wingdings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课题一：针对蛋白质机器动态结构进行药物设计的技术</dc:title>
  <dc:creator>dddc-jawang</dc:creator>
  <cp:lastModifiedBy>lywu</cp:lastModifiedBy>
  <cp:revision>766</cp:revision>
  <dcterms:created xsi:type="dcterms:W3CDTF">2016-05-05T01:58:29Z</dcterms:created>
  <dcterms:modified xsi:type="dcterms:W3CDTF">2025-02-10T14:50:03Z</dcterms:modified>
</cp:coreProperties>
</file>