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7" r:id="rId10"/>
    <p:sldId id="266" r:id="rId11"/>
    <p:sldId id="269" r:id="rId12"/>
    <p:sldId id="272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74" y="114"/>
      </p:cViewPr>
      <p:guideLst>
        <p:guide orient="horz" pos="29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zy\Desktop\hiv-1%20SMD%207sys%20result%202025-2-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6504921092269171"/>
          <c:y val="3.3489103076558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F5CA23B-4CD9-4F40-A8DE-CE732E1284DD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F79-48E8-9BD6-F55D727D42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3C2EB8-E1DC-4B22-8CB8-694CA4A37CD4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F79-48E8-9BD6-F55D727D42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AFD3A2-4E2D-45A1-AEDA-35192D7936A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F79-48E8-9BD6-F55D727D42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8BC7DF-7AD4-4DC6-93ED-EE09BA3CA6C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F79-48E8-9BD6-F55D727D42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F177DD0-FBB7-4659-ABAC-E4915C1E54F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F79-48E8-9BD6-F55D727D42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BEB46E-D5F1-4949-8ED9-42304888D87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F79-48E8-9BD6-F55D727D42C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098F4B8-DFEA-4911-AB42-6A07776B243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F79-48E8-9BD6-F55D727D42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5058780303392992"/>
                  <c:y val="-0.760638173973693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'smd2'!$I$4:$I$10</c:f>
              <c:numCache>
                <c:formatCode>0_ </c:formatCode>
                <c:ptCount val="7"/>
                <c:pt idx="0">
                  <c:v>1135.9708000000001</c:v>
                </c:pt>
                <c:pt idx="1">
                  <c:v>1099.8718000000001</c:v>
                </c:pt>
                <c:pt idx="2">
                  <c:v>1917.8239999999998</c:v>
                </c:pt>
                <c:pt idx="3">
                  <c:v>1513.0520000000001</c:v>
                </c:pt>
                <c:pt idx="4">
                  <c:v>1127.7023999999997</c:v>
                </c:pt>
                <c:pt idx="5">
                  <c:v>2137.1999999999998</c:v>
                </c:pt>
                <c:pt idx="6">
                  <c:v>1482.846</c:v>
                </c:pt>
              </c:numCache>
            </c:numRef>
          </c:xVal>
          <c:yVal>
            <c:numRef>
              <c:f>'smd2'!$L$4:$L$10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5F79-48E8-9BD6-F55D727D4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713167"/>
        <c:axId val="669716527"/>
      </c:scatterChart>
      <c:valAx>
        <c:axId val="66971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716527"/>
        <c:crosses val="autoZero"/>
        <c:crossBetween val="midCat"/>
      </c:valAx>
      <c:valAx>
        <c:axId val="6697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713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CF078FA-EA46-44B2-8EE2-91B4A90BE658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108-480F-9277-C278DD87A3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A4A3105-DDDE-40EF-9312-AA919B50422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08-480F-9277-C278DD87A3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91F644-E254-432E-963D-E2B7367D5B5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08-480F-9277-C278DD87A3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9B9722-506F-47C6-BF33-915CD134819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08-480F-9277-C278DD87A3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421C39C-89F4-4CD4-9008-4A1EEBB01B7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08-480F-9277-C278DD87A32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10FD48-2953-4687-B223-69B7CDE42A1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108-480F-9277-C278DD87A32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0BBF04D-9835-402F-9A4B-9BCE283D984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108-480F-9277-C278DD87A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378633465015854"/>
                  <c:y val="-0.703697048242413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'smd1'!$I$4:$I$10</c:f>
              <c:numCache>
                <c:formatCode>0_ </c:formatCode>
                <c:ptCount val="7"/>
                <c:pt idx="0">
                  <c:v>1300.096</c:v>
                </c:pt>
                <c:pt idx="1">
                  <c:v>1655.9479999999999</c:v>
                </c:pt>
                <c:pt idx="2">
                  <c:v>2101.2840000000001</c:v>
                </c:pt>
                <c:pt idx="3">
                  <c:v>1546.7159999999999</c:v>
                </c:pt>
                <c:pt idx="4">
                  <c:v>852.58339999999987</c:v>
                </c:pt>
                <c:pt idx="5">
                  <c:v>1808.3620000000003</c:v>
                </c:pt>
                <c:pt idx="6">
                  <c:v>709.86320000000001</c:v>
                </c:pt>
              </c:numCache>
            </c:numRef>
          </c:xVal>
          <c:yVal>
            <c:numRef>
              <c:f>'smd1'!$L$4:$L$10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F108-480F-9277-C278DD87A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713167"/>
        <c:axId val="669716527"/>
      </c:scatterChart>
      <c:valAx>
        <c:axId val="66971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716527"/>
        <c:crosses val="autoZero"/>
        <c:crossBetween val="midCat"/>
      </c:valAx>
      <c:valAx>
        <c:axId val="6697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713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0B54F00-5877-4228-A433-7D188EF297D3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942-4E64-ADD6-FBD4F25D2C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4BE95E-4330-40B3-BFB9-BAEE395D0D5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942-4E64-ADD6-FBD4F25D2C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63CDFC-8830-41F8-8A1C-3823F12802F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942-4E64-ADD6-FBD4F25D2C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14C86F6-75DF-47CB-88D3-F25D8ECDAA0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942-4E64-ADD6-FBD4F25D2C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81B40F-AB4F-4CF1-930A-30DE7D3514A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942-4E64-ADD6-FBD4F25D2C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684B4B-69F1-4B31-9C10-14837EED3B5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942-4E64-ADD6-FBD4F25D2C6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13D725-763B-4618-91A6-81749F60940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942-4E64-ADD6-FBD4F25D2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8423625415659255"/>
                  <c:y val="-0.738256140312558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'smd1'!$J$4:$J$10</c:f>
              <c:numCache>
                <c:formatCode>0_ </c:formatCode>
                <c:ptCount val="7"/>
                <c:pt idx="0">
                  <c:v>1649.84</c:v>
                </c:pt>
                <c:pt idx="1">
                  <c:v>2798.88</c:v>
                </c:pt>
                <c:pt idx="2">
                  <c:v>3021.3</c:v>
                </c:pt>
                <c:pt idx="3">
                  <c:v>1760.21</c:v>
                </c:pt>
                <c:pt idx="4">
                  <c:v>965.45399999999995</c:v>
                </c:pt>
                <c:pt idx="5">
                  <c:v>2100.61</c:v>
                </c:pt>
                <c:pt idx="6">
                  <c:v>774.28399999999999</c:v>
                </c:pt>
              </c:numCache>
            </c:numRef>
          </c:xVal>
          <c:yVal>
            <c:numRef>
              <c:f>'smd1'!$L$4:$L$10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7942-4E64-ADD6-FBD4F25D2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43919"/>
        <c:axId val="663744879"/>
      </c:scatterChart>
      <c:valAx>
        <c:axId val="66374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44879"/>
        <c:crosses val="autoZero"/>
        <c:crossBetween val="midCat"/>
      </c:valAx>
      <c:valAx>
        <c:axId val="66374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43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7899090520661664"/>
                  <c:y val="-0.739938061375546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'smd1'!$K$4:$K$10</c:f>
              <c:numCache>
                <c:formatCode>0_ </c:formatCode>
                <c:ptCount val="7"/>
                <c:pt idx="0">
                  <c:v>1018.4</c:v>
                </c:pt>
                <c:pt idx="1">
                  <c:v>1097.78</c:v>
                </c:pt>
                <c:pt idx="2">
                  <c:v>1275.25</c:v>
                </c:pt>
                <c:pt idx="3">
                  <c:v>1372.35</c:v>
                </c:pt>
                <c:pt idx="4">
                  <c:v>716.00699999999995</c:v>
                </c:pt>
                <c:pt idx="5">
                  <c:v>1558.83</c:v>
                </c:pt>
                <c:pt idx="6">
                  <c:v>628.01300000000003</c:v>
                </c:pt>
              </c:numCache>
            </c:numRef>
          </c:xVal>
          <c:yVal>
            <c:numRef>
              <c:f>'smd1'!$L$4:$L$10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39-44CF-92CC-8319526D3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56399"/>
        <c:axId val="669692527"/>
      </c:scatterChart>
      <c:valAx>
        <c:axId val="66375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692527"/>
        <c:crosses val="autoZero"/>
        <c:crossBetween val="midCat"/>
      </c:valAx>
      <c:valAx>
        <c:axId val="66969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563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F6055A6-7266-4212-B1D0-0411D6937302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C18-401C-BB34-946B64B6C9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F7D15E-344A-4A9E-AB5E-CD5E1448748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C18-401C-BB34-946B64B6C9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A2409E-6968-4A4A-A6D1-F20C2162B79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18-401C-BB34-946B64B6C9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F4AE81-9C29-4CA1-B9CD-9F5B38F1AA2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C18-401C-BB34-946B64B6C9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CBB672B-2C19-4284-A997-9A31AB3A49A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18-401C-BB34-946B64B6C9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58BA826-5711-48C7-9867-73D2B5D5A26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C18-401C-BB34-946B64B6C9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50299FF-E4D9-4734-9943-44743F7BFED0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18-401C-BB34-946B64B6C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5241320053652184"/>
                  <c:y val="-0.481615838773834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'smd1'!$I$4:$I$10</c:f>
              <c:numCache>
                <c:formatCode>0_ </c:formatCode>
                <c:ptCount val="7"/>
                <c:pt idx="0">
                  <c:v>1300.096</c:v>
                </c:pt>
                <c:pt idx="1">
                  <c:v>1655.9479999999999</c:v>
                </c:pt>
                <c:pt idx="2">
                  <c:v>2101.2840000000001</c:v>
                </c:pt>
                <c:pt idx="3">
                  <c:v>1546.7159999999999</c:v>
                </c:pt>
                <c:pt idx="4">
                  <c:v>852.58339999999987</c:v>
                </c:pt>
                <c:pt idx="5">
                  <c:v>1808.3620000000003</c:v>
                </c:pt>
                <c:pt idx="6">
                  <c:v>709.86320000000001</c:v>
                </c:pt>
              </c:numCache>
            </c:numRef>
          </c:xVal>
          <c:yVal>
            <c:numRef>
              <c:f>'smd1'!$N$4:$N$10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C18-401C-BB34-946B64B6C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71440"/>
        <c:axId val="1152654160"/>
      </c:scatterChart>
      <c:valAx>
        <c:axId val="115267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4160"/>
        <c:crosses val="autoZero"/>
        <c:crossBetween val="midCat"/>
      </c:valAx>
      <c:valAx>
        <c:axId val="11526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1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D88572F-87DF-4B45-9C5C-F1BB0863CF46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087-42ED-8292-6A38145EBC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8E9766-9966-4989-914B-84A0297F144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087-42ED-8292-6A38145EBC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F3E8871-B9C9-40CB-86A5-858D3BFCA11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087-42ED-8292-6A38145EBC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B4C1210-7193-4933-A937-B50A03F30B6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087-42ED-8292-6A38145EBC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0D39E4-FBD3-4E76-84EB-84550B4F30B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087-42ED-8292-6A38145EBC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DA5620-0608-43E4-8870-C4EBE21B64C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087-42ED-8292-6A38145EBC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081043C-5B0B-4C32-A978-02A0CBD6717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087-42ED-8292-6A38145EB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178483146987084"/>
                  <c:y val="-0.496059527580755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'smd1'!$J$4:$J$10</c:f>
              <c:numCache>
                <c:formatCode>0_ </c:formatCode>
                <c:ptCount val="7"/>
                <c:pt idx="0">
                  <c:v>1649.84</c:v>
                </c:pt>
                <c:pt idx="1">
                  <c:v>2798.88</c:v>
                </c:pt>
                <c:pt idx="2">
                  <c:v>3021.3</c:v>
                </c:pt>
                <c:pt idx="3">
                  <c:v>1760.21</c:v>
                </c:pt>
                <c:pt idx="4">
                  <c:v>965.45399999999995</c:v>
                </c:pt>
                <c:pt idx="5">
                  <c:v>2100.61</c:v>
                </c:pt>
                <c:pt idx="6">
                  <c:v>774.28399999999999</c:v>
                </c:pt>
              </c:numCache>
            </c:numRef>
          </c:xVal>
          <c:yVal>
            <c:numRef>
              <c:f>'smd1'!$N$4:$N$10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087-42ED-8292-6A38145EB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75760"/>
        <c:axId val="1152676720"/>
      </c:scatterChart>
      <c:valAx>
        <c:axId val="115267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6720"/>
        <c:crosses val="autoZero"/>
        <c:crossBetween val="midCat"/>
      </c:valAx>
      <c:valAx>
        <c:axId val="115267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D30F902-5DDA-4E95-BCB1-22C6E39B3CBE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21F-4B93-AB40-EF8A37C3E8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B358A6-0475-4CF0-BBF8-BD782012063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21F-4B93-AB40-EF8A37C3E8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E1D76D-3D5A-45B6-8AC7-129B01784EF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21F-4B93-AB40-EF8A37C3E8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6047FCC-01FC-40D7-A6A9-153811E7A9F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21F-4B93-AB40-EF8A37C3E8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23A613-4691-4117-A634-B33667DFA46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21F-4B93-AB40-EF8A37C3E8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4858BEA-62D5-4469-86B5-ACC55FDE696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21F-4B93-AB40-EF8A37C3E8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482D90-D3F7-42CE-AE27-C7E554B98DD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21F-4B93-AB40-EF8A37C3E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6978577386281526"/>
                  <c:y val="-0.39536043629188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'smd1'!$K$4:$K$10</c:f>
              <c:numCache>
                <c:formatCode>0_ </c:formatCode>
                <c:ptCount val="7"/>
                <c:pt idx="0">
                  <c:v>1018.4</c:v>
                </c:pt>
                <c:pt idx="1">
                  <c:v>1097.78</c:v>
                </c:pt>
                <c:pt idx="2">
                  <c:v>1275.25</c:v>
                </c:pt>
                <c:pt idx="3">
                  <c:v>1372.35</c:v>
                </c:pt>
                <c:pt idx="4">
                  <c:v>716.00699999999995</c:v>
                </c:pt>
                <c:pt idx="5">
                  <c:v>1558.83</c:v>
                </c:pt>
                <c:pt idx="6">
                  <c:v>628.01300000000003</c:v>
                </c:pt>
              </c:numCache>
            </c:numRef>
          </c:xVal>
          <c:yVal>
            <c:numRef>
              <c:f>'smd1'!$N$4:$N$10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21F-4B93-AB40-EF8A37C3E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56560"/>
        <c:axId val="1152658960"/>
      </c:scatterChart>
      <c:valAx>
        <c:axId val="115265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8960"/>
        <c:crosses val="autoZero"/>
        <c:crossBetween val="midCat"/>
      </c:valAx>
      <c:valAx>
        <c:axId val="11526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4CF9A7B-29EC-41C7-ADB7-E84A44726436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917-4314-AC00-705208971F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E4E845-F799-4676-98E7-41FE32A9B64E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917-4314-AC00-705208971F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F8C261-E20E-4E31-AB17-0214296FC8D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917-4314-AC00-705208971F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96033E2-FC45-4414-A7DC-B7B11CE2A7B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917-4314-AC00-705208971F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A9EC242-A14A-4D71-8757-7646A45C2C6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917-4314-AC00-705208971F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2235C6E-2D7C-4EE9-87BB-DD8611252E4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917-4314-AC00-705208971F5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DC1298E-C615-47DE-A205-484681F6E05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917-4314-AC00-705208971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7519231378876479"/>
                  <c:y val="-0.761817758217116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'smd1'!$I$4:$I$10</c:f>
              <c:numCache>
                <c:formatCode>0_ </c:formatCode>
                <c:ptCount val="7"/>
                <c:pt idx="0">
                  <c:v>1300.096</c:v>
                </c:pt>
                <c:pt idx="1">
                  <c:v>1655.9479999999999</c:v>
                </c:pt>
                <c:pt idx="2">
                  <c:v>2101.2840000000001</c:v>
                </c:pt>
                <c:pt idx="3">
                  <c:v>1546.7159999999999</c:v>
                </c:pt>
                <c:pt idx="4">
                  <c:v>852.58339999999987</c:v>
                </c:pt>
                <c:pt idx="5">
                  <c:v>1808.3620000000003</c:v>
                </c:pt>
                <c:pt idx="6">
                  <c:v>709.86320000000001</c:v>
                </c:pt>
              </c:numCache>
            </c:numRef>
          </c:xVal>
          <c:yVal>
            <c:numRef>
              <c:f>'smd1'!$P$4:$P$10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E917-4314-AC00-705208971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34864"/>
        <c:axId val="1158450224"/>
      </c:scatterChart>
      <c:valAx>
        <c:axId val="115843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50224"/>
        <c:crosses val="autoZero"/>
        <c:crossBetween val="midCat"/>
      </c:valAx>
      <c:valAx>
        <c:axId val="11584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3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4AA2216-6826-4D48-B950-48BD13BC2D8F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024-4A68-A614-17003AF6CF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6A0786-3D7A-4B33-AF16-A4F28912916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024-4A68-A614-17003AF6CF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26FE27-92F9-4502-84CB-88950FF8069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24-4A68-A614-17003AF6CF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097E8D0-03C3-4F76-8F26-4DD84094F3B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024-4A68-A614-17003AF6CF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C2083B8-3330-492C-9DB1-01DF1012F6C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24-4A68-A614-17003AF6CF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ABE90E-A745-40EA-A23C-07FF347091E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024-4A68-A614-17003AF6CF4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8D94B28-E012-422A-8A1E-2ED9FFF5B94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24-4A68-A614-17003AF6C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64049350380059045"/>
                  <c:y val="-0.763553827616208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'smd1'!$J$4:$J$10</c:f>
              <c:numCache>
                <c:formatCode>0_ </c:formatCode>
                <c:ptCount val="7"/>
                <c:pt idx="0">
                  <c:v>1649.84</c:v>
                </c:pt>
                <c:pt idx="1">
                  <c:v>2798.88</c:v>
                </c:pt>
                <c:pt idx="2">
                  <c:v>3021.3</c:v>
                </c:pt>
                <c:pt idx="3">
                  <c:v>1760.21</c:v>
                </c:pt>
                <c:pt idx="4">
                  <c:v>965.45399999999995</c:v>
                </c:pt>
                <c:pt idx="5">
                  <c:v>2100.61</c:v>
                </c:pt>
                <c:pt idx="6">
                  <c:v>774.28399999999999</c:v>
                </c:pt>
              </c:numCache>
            </c:numRef>
          </c:xVal>
          <c:yVal>
            <c:numRef>
              <c:f>'smd1'!$P$4:$P$10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024-4A68-A614-17003AF6C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31504"/>
        <c:axId val="1158448304"/>
      </c:scatterChart>
      <c:valAx>
        <c:axId val="115843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48304"/>
        <c:crosses val="autoZero"/>
        <c:crossBetween val="midCat"/>
      </c:valAx>
      <c:valAx>
        <c:axId val="115844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31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E395DA5-0EC1-4F6E-98B5-01A1BD04C943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CD5-47D5-AE5E-89C5EDE019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AFBDDA-3633-4FDA-AD9E-795269944F0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CD5-47D5-AE5E-89C5EDE019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6C4222-9ABE-4730-95C7-6E6F3E28BE6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CD5-47D5-AE5E-89C5EDE019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8F3656-9EF0-4A56-A9A5-07C9F6876DD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CD5-47D5-AE5E-89C5EDE019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06501D2-29BC-42A9-982C-C6C717E4614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D5-47D5-AE5E-89C5EDE019D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6E562B-5119-429F-9CA6-A84C6388913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CD5-47D5-AE5E-89C5EDE019D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DABF2A9-D73A-4950-8569-CDAA156C558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D5-47D5-AE5E-89C5EDE01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69531417902208292"/>
                  <c:y val="-0.760018527095877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'smd1'!$K$4:$K$10</c:f>
              <c:numCache>
                <c:formatCode>0_ </c:formatCode>
                <c:ptCount val="7"/>
                <c:pt idx="0">
                  <c:v>1018.4</c:v>
                </c:pt>
                <c:pt idx="1">
                  <c:v>1097.78</c:v>
                </c:pt>
                <c:pt idx="2">
                  <c:v>1275.25</c:v>
                </c:pt>
                <c:pt idx="3">
                  <c:v>1372.35</c:v>
                </c:pt>
                <c:pt idx="4">
                  <c:v>716.00699999999995</c:v>
                </c:pt>
                <c:pt idx="5">
                  <c:v>1558.83</c:v>
                </c:pt>
                <c:pt idx="6">
                  <c:v>628.01300000000003</c:v>
                </c:pt>
              </c:numCache>
            </c:numRef>
          </c:xVal>
          <c:yVal>
            <c:numRef>
              <c:f>'smd1'!$P$4:$P$10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'smd1'!$C$4:$C$10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ACD5-47D5-AE5E-89C5EDE01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40624"/>
        <c:axId val="1158419024"/>
      </c:scatterChart>
      <c:valAx>
        <c:axId val="115844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19024"/>
        <c:crosses val="autoZero"/>
        <c:crossBetween val="midCat"/>
      </c:valAx>
      <c:valAx>
        <c:axId val="115841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40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F1B86C4-C68D-4455-9EAD-98E1CB088AE6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3E-4B9D-B72F-C11BE8C4D4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71AFBB-4224-4C02-B65D-015A3E38103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3E-4B9D-B72F-C11BE8C4D4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158F3A-7A49-45CB-8CAB-30BBCB6CA26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3E-4B9D-B72F-C11BE8C4D4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BCAF44-6C91-4702-BE24-3C18902DAB2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3E-4B9D-B72F-C11BE8C4D4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AB455A5-8E6C-48A8-BA18-87F3333532F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3E-4B9D-B72F-C11BE8C4D42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75FDA7-ED17-48D0-A612-CE0CCFA27BE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3E-4B9D-B72F-C11BE8C4D4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D71C017-7785-49E5-9797-8F673F7E0BD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3E-4B9D-B72F-C11BE8C4D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8423625415659255"/>
                  <c:y val="-0.738256140312558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'smd2'!$J$4:$J$10</c:f>
              <c:numCache>
                <c:formatCode>0_ </c:formatCode>
                <c:ptCount val="7"/>
                <c:pt idx="0">
                  <c:v>1344.66</c:v>
                </c:pt>
                <c:pt idx="1">
                  <c:v>1225.69</c:v>
                </c:pt>
                <c:pt idx="2">
                  <c:v>2245.9699999999998</c:v>
                </c:pt>
                <c:pt idx="3">
                  <c:v>1740.79</c:v>
                </c:pt>
                <c:pt idx="4">
                  <c:v>1392.31</c:v>
                </c:pt>
                <c:pt idx="5">
                  <c:v>3074.01</c:v>
                </c:pt>
                <c:pt idx="6">
                  <c:v>1721.52</c:v>
                </c:pt>
              </c:numCache>
            </c:numRef>
          </c:xVal>
          <c:yVal>
            <c:numRef>
              <c:f>'smd2'!$L$4:$L$10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73E-4B9D-B72F-C11BE8C4D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43919"/>
        <c:axId val="663744879"/>
      </c:scatterChart>
      <c:valAx>
        <c:axId val="66374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44879"/>
        <c:crosses val="autoZero"/>
        <c:crossBetween val="midCat"/>
      </c:valAx>
      <c:valAx>
        <c:axId val="66374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43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5144605034011578"/>
          <c:y val="5.0097016400527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7899090520661664"/>
                  <c:y val="-0.739938061375546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'smd2'!$K$4:$K$10</c:f>
              <c:numCache>
                <c:formatCode>0_ </c:formatCode>
                <c:ptCount val="7"/>
                <c:pt idx="0">
                  <c:v>913.35400000000004</c:v>
                </c:pt>
                <c:pt idx="1">
                  <c:v>892.51900000000001</c:v>
                </c:pt>
                <c:pt idx="2">
                  <c:v>1598.21</c:v>
                </c:pt>
                <c:pt idx="3">
                  <c:v>1331.47</c:v>
                </c:pt>
                <c:pt idx="4">
                  <c:v>930.60799999999995</c:v>
                </c:pt>
                <c:pt idx="5">
                  <c:v>1303.3900000000001</c:v>
                </c:pt>
                <c:pt idx="6">
                  <c:v>1282.26</c:v>
                </c:pt>
              </c:numCache>
            </c:numRef>
          </c:xVal>
          <c:yVal>
            <c:numRef>
              <c:f>'smd2'!$L$4:$L$10</c:f>
              <c:numCache>
                <c:formatCode>0.00_ </c:formatCode>
                <c:ptCount val="7"/>
                <c:pt idx="0">
                  <c:v>-2.7797161620935564E-2</c:v>
                </c:pt>
                <c:pt idx="1">
                  <c:v>-1.2182446253475312</c:v>
                </c:pt>
                <c:pt idx="2">
                  <c:v>-3.3124710387853655</c:v>
                </c:pt>
                <c:pt idx="3">
                  <c:v>-1.1567672219019907</c:v>
                </c:pt>
                <c:pt idx="4">
                  <c:v>-1.5686362358410126</c:v>
                </c:pt>
                <c:pt idx="5">
                  <c:v>-3.3645162531850881</c:v>
                </c:pt>
                <c:pt idx="6">
                  <c:v>-2.7878123955960423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8D-442A-86CB-1A96B4BBA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56399"/>
        <c:axId val="669692527"/>
      </c:scatterChart>
      <c:valAx>
        <c:axId val="66375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9692527"/>
        <c:crosses val="autoZero"/>
        <c:crossBetween val="midCat"/>
      </c:valAx>
      <c:valAx>
        <c:axId val="66969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7563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4799599661077357"/>
          <c:y val="1.6748143527633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3C570E8-09ED-4006-94F8-5477CD5FF151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1D3-4D7E-AC1D-7BEF7CDA14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8FC00B-2A0C-44D6-B12B-8CD78174446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1D3-4D7E-AC1D-7BEF7CDA14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0F6F02-512B-4936-A04F-7772B79EF4C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1D3-4D7E-AC1D-7BEF7CDA14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A403E8-17B9-492F-94DE-3F336B0D6CF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1D3-4D7E-AC1D-7BEF7CDA14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7FB0831-24FE-4778-9CCD-681D31534722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1D3-4D7E-AC1D-7BEF7CDA14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BBE930-172E-425C-823A-52B646C9D8B3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1D3-4D7E-AC1D-7BEF7CDA14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0590B3F-F53A-4EED-9753-404916D2260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1D3-4D7E-AC1D-7BEF7CDA1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45241320053652184"/>
                  <c:y val="-0.481615838773834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'smd2'!$I$4:$I$10</c:f>
              <c:numCache>
                <c:formatCode>0_ </c:formatCode>
                <c:ptCount val="7"/>
                <c:pt idx="0">
                  <c:v>1135.9708000000001</c:v>
                </c:pt>
                <c:pt idx="1">
                  <c:v>1099.8718000000001</c:v>
                </c:pt>
                <c:pt idx="2">
                  <c:v>1917.8239999999998</c:v>
                </c:pt>
                <c:pt idx="3">
                  <c:v>1513.0520000000001</c:v>
                </c:pt>
                <c:pt idx="4">
                  <c:v>1127.7023999999997</c:v>
                </c:pt>
                <c:pt idx="5">
                  <c:v>2137.1999999999998</c:v>
                </c:pt>
                <c:pt idx="6">
                  <c:v>1482.846</c:v>
                </c:pt>
              </c:numCache>
            </c:numRef>
          </c:xVal>
          <c:yVal>
            <c:numRef>
              <c:f>'smd2'!$N$4:$N$10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1D3-4D7E-AC1D-7BEF7CDA1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71440"/>
        <c:axId val="1152654160"/>
      </c:scatterChart>
      <c:valAx>
        <c:axId val="115267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4160"/>
        <c:crosses val="autoZero"/>
        <c:crossBetween val="midCat"/>
      </c:valAx>
      <c:valAx>
        <c:axId val="11526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1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6117445511752788"/>
          <c:y val="4.530675931363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2CFB341-DF84-4019-BF22-91407A92D8BA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C55-4E1B-8BDE-595C49EFDD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FBDBB66-DD4E-4288-82CE-C55D1F8274F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C55-4E1B-8BDE-595C49EFDD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18A4962-F930-4782-A42D-8849EA5F1C4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C55-4E1B-8BDE-595C49EFDD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457939-C5EC-4B47-9A8D-7D645B33DB4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C55-4E1B-8BDE-595C49EFDD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429EAA6-25A3-4D9E-B7F8-AE996309D3C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C55-4E1B-8BDE-595C49EFDD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6E7EF63-AFCA-40FF-9B96-849BBAB1A33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C55-4E1B-8BDE-595C49EFDD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1B7B5E8-E3E5-441A-99E1-06DD9CF1C68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C55-4E1B-8BDE-595C49EFD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178483146987084"/>
                  <c:y val="-0.496059527580755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'smd2'!$J$4:$J$10</c:f>
              <c:numCache>
                <c:formatCode>0_ </c:formatCode>
                <c:ptCount val="7"/>
                <c:pt idx="0">
                  <c:v>1344.66</c:v>
                </c:pt>
                <c:pt idx="1">
                  <c:v>1225.69</c:v>
                </c:pt>
                <c:pt idx="2">
                  <c:v>2245.9699999999998</c:v>
                </c:pt>
                <c:pt idx="3">
                  <c:v>1740.79</c:v>
                </c:pt>
                <c:pt idx="4">
                  <c:v>1392.31</c:v>
                </c:pt>
                <c:pt idx="5">
                  <c:v>3074.01</c:v>
                </c:pt>
                <c:pt idx="6">
                  <c:v>1721.52</c:v>
                </c:pt>
              </c:numCache>
            </c:numRef>
          </c:xVal>
          <c:yVal>
            <c:numRef>
              <c:f>'smd2'!$N$4:$N$10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C55-4E1B-8BDE-595C49EFD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75760"/>
        <c:axId val="1152676720"/>
      </c:scatterChart>
      <c:valAx>
        <c:axId val="115267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6720"/>
        <c:crosses val="autoZero"/>
        <c:crossBetween val="midCat"/>
      </c:valAx>
      <c:valAx>
        <c:axId val="115267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7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7511334712650513"/>
          <c:y val="3.4074399349277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889A379-AEC9-4021-974B-F7CF8D744A50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C81-4DC2-A644-3348A3BB95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271E0F-983C-4776-9699-82EF9DB7601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C81-4DC2-A644-3348A3BB95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560BE-86DB-4ACD-A2AE-F3DC7095397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C81-4DC2-A644-3348A3BB95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7C4BAC-0342-4C85-9F2A-84692F903E00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C81-4DC2-A644-3348A3BB95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9C931E-DB10-4B11-8094-85D13BBF2F00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C81-4DC2-A644-3348A3BB956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B472D2-42BE-4B65-8991-EF755EC57FF8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C81-4DC2-A644-3348A3BB956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B24D9E-BA58-41F5-81A1-783417E3F81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C81-4DC2-A644-3348A3BB9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6978577386281526"/>
                  <c:y val="-0.39536043629188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'smd2'!$K$4:$K$10</c:f>
              <c:numCache>
                <c:formatCode>0_ </c:formatCode>
                <c:ptCount val="7"/>
                <c:pt idx="0">
                  <c:v>913.35400000000004</c:v>
                </c:pt>
                <c:pt idx="1">
                  <c:v>892.51900000000001</c:v>
                </c:pt>
                <c:pt idx="2">
                  <c:v>1598.21</c:v>
                </c:pt>
                <c:pt idx="3">
                  <c:v>1331.47</c:v>
                </c:pt>
                <c:pt idx="4">
                  <c:v>930.60799999999995</c:v>
                </c:pt>
                <c:pt idx="5">
                  <c:v>1303.3900000000001</c:v>
                </c:pt>
                <c:pt idx="6">
                  <c:v>1282.26</c:v>
                </c:pt>
              </c:numCache>
            </c:numRef>
          </c:xVal>
          <c:yVal>
            <c:numRef>
              <c:f>'smd2'!$N$4:$N$10</c:f>
              <c:numCache>
                <c:formatCode>0.00_ </c:formatCode>
                <c:ptCount val="7"/>
                <c:pt idx="0">
                  <c:v>5.0374264979406238</c:v>
                </c:pt>
                <c:pt idx="1">
                  <c:v>2.2355284469075487</c:v>
                </c:pt>
                <c:pt idx="2">
                  <c:v>4.4668676203541091</c:v>
                </c:pt>
                <c:pt idx="3">
                  <c:v>5.2741578492636796</c:v>
                </c:pt>
                <c:pt idx="4">
                  <c:v>3.9637878273455551</c:v>
                </c:pt>
                <c:pt idx="5">
                  <c:v>5.5415792439465807</c:v>
                </c:pt>
                <c:pt idx="6">
                  <c:v>4.909020854211156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C81-4DC2-A644-3348A3BB9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656560"/>
        <c:axId val="1152658960"/>
      </c:scatterChart>
      <c:valAx>
        <c:axId val="115265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8960"/>
        <c:crosses val="autoZero"/>
        <c:crossBetween val="midCat"/>
      </c:valAx>
      <c:valAx>
        <c:axId val="11526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265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1400" b="1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1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1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5727429130054117"/>
          <c:y val="4.5296942411803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DDD3E83-835C-43C9-9EEA-057F1FAC6973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B9D-462E-97B9-3F1085A033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ECB827-B543-4702-A924-7CA83BB13AA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B9D-462E-97B9-3F1085A033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3B41B1-AFCC-494B-9A86-B47999F7FEF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9D-462E-97B9-3F1085A033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5BC2C85-4BFD-49CB-B353-FA38722BC6D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B9D-462E-97B9-3F1085A033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3B3F3A-4513-46B3-8659-AE2FA9E92E0C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9D-462E-97B9-3F1085A033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A26AAA-16E4-4E0E-BAA6-9CECD015643F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B9D-462E-97B9-3F1085A033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6265A92-3427-4F19-B553-1B6BDA7FAD4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9D-462E-97B9-3F1085A03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57519231378876479"/>
                  <c:y val="-0.761817758217116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'smd2'!$I$4:$I$10</c:f>
              <c:numCache>
                <c:formatCode>0_ </c:formatCode>
                <c:ptCount val="7"/>
                <c:pt idx="0">
                  <c:v>1135.9708000000001</c:v>
                </c:pt>
                <c:pt idx="1">
                  <c:v>1099.8718000000001</c:v>
                </c:pt>
                <c:pt idx="2">
                  <c:v>1917.8239999999998</c:v>
                </c:pt>
                <c:pt idx="3">
                  <c:v>1513.0520000000001</c:v>
                </c:pt>
                <c:pt idx="4">
                  <c:v>1127.7023999999997</c:v>
                </c:pt>
                <c:pt idx="5">
                  <c:v>2137.1999999999998</c:v>
                </c:pt>
                <c:pt idx="6">
                  <c:v>1482.846</c:v>
                </c:pt>
              </c:numCache>
            </c:numRef>
          </c:xVal>
          <c:yVal>
            <c:numRef>
              <c:f>'smd2'!$P$4:$P$10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B9D-462E-97B9-3F1085A0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34864"/>
        <c:axId val="1158450224"/>
      </c:scatterChart>
      <c:valAx>
        <c:axId val="115843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50224"/>
        <c:crosses val="autoZero"/>
        <c:crossBetween val="midCat"/>
      </c:valAx>
      <c:valAx>
        <c:axId val="11584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3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4772625544195601"/>
          <c:y val="4.5432532465703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38C481A-1ECF-401D-8A83-EA024C5ECCA7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666-49BB-A8C1-8BAC590349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8A0B80-537E-4519-9A08-05698FB2AE7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666-49BB-A8C1-8BAC590349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38E88A-BE55-422C-88CE-A41CCB877A9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666-49BB-A8C1-8BAC590349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E4C014-A6B4-465C-AD8B-B9BB5AB3AEA7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666-49BB-A8C1-8BAC590349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CFD02B3-A288-41BD-96FC-5CC98CF3C9F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666-49BB-A8C1-8BAC590349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C3D1E20-AE8C-43EB-809E-D4E90527907D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666-49BB-A8C1-8BAC590349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4D0C5AB-C36C-44C9-A70B-CF0414CAD759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666-49BB-A8C1-8BAC59034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64049350380059045"/>
                  <c:y val="-0.763553827616208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'smd2'!$J$4:$J$10</c:f>
              <c:numCache>
                <c:formatCode>0_ </c:formatCode>
                <c:ptCount val="7"/>
                <c:pt idx="0">
                  <c:v>1344.66</c:v>
                </c:pt>
                <c:pt idx="1">
                  <c:v>1225.69</c:v>
                </c:pt>
                <c:pt idx="2">
                  <c:v>2245.9699999999998</c:v>
                </c:pt>
                <c:pt idx="3">
                  <c:v>1740.79</c:v>
                </c:pt>
                <c:pt idx="4">
                  <c:v>1392.31</c:v>
                </c:pt>
                <c:pt idx="5">
                  <c:v>3074.01</c:v>
                </c:pt>
                <c:pt idx="6">
                  <c:v>1721.52</c:v>
                </c:pt>
              </c:numCache>
            </c:numRef>
          </c:xVal>
          <c:yVal>
            <c:numRef>
              <c:f>'smd2'!$P$4:$P$10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666-49BB-A8C1-8BAC59034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31504"/>
        <c:axId val="1158448304"/>
      </c:scatterChart>
      <c:valAx>
        <c:axId val="115843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48304"/>
        <c:crosses val="autoZero"/>
        <c:crossBetween val="midCat"/>
      </c:valAx>
      <c:valAx>
        <c:axId val="115844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31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log(</a:t>
            </a:r>
            <a:r>
              <a:rPr lang="en-US" altLang="zh-CN" sz="14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b="0" i="1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39137043597338611"/>
          <c:y val="4.390739515488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68FE5BC-ADE6-425E-9E71-7B7293DE66DC}" type="CELLRANGE">
                      <a:rPr lang="en-US" altLang="zh-CN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75B-4A91-AFF6-4781C278E7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475F9F-094B-46DA-A6FE-6514BCC9507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75B-4A91-AFF6-4781C278E7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2DE271-D005-428E-AF1C-C4FA560C8180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75B-4A91-AFF6-4781C278E7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C472780-9A45-45DE-B686-452B6851259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75B-4A91-AFF6-4781C278E7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73C512-A7EA-4667-B960-18350FACB1F6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75B-4A91-AFF6-4781C278E76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3D3D94-BCB7-417B-80F7-0C6971721215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75B-4A91-AFF6-4781C278E76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A32A999-B291-494D-8F4D-09C05AB35E1B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75B-4A91-AFF6-4781C278E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69531417902208292"/>
                  <c:y val="-0.760018527095877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'smd2'!$K$4:$K$10</c:f>
              <c:numCache>
                <c:formatCode>0_ </c:formatCode>
                <c:ptCount val="7"/>
                <c:pt idx="0">
                  <c:v>913.35400000000004</c:v>
                </c:pt>
                <c:pt idx="1">
                  <c:v>892.51900000000001</c:v>
                </c:pt>
                <c:pt idx="2">
                  <c:v>1598.21</c:v>
                </c:pt>
                <c:pt idx="3">
                  <c:v>1331.47</c:v>
                </c:pt>
                <c:pt idx="4">
                  <c:v>930.60799999999995</c:v>
                </c:pt>
                <c:pt idx="5">
                  <c:v>1303.3900000000001</c:v>
                </c:pt>
                <c:pt idx="6">
                  <c:v>1282.26</c:v>
                </c:pt>
              </c:numCache>
            </c:numRef>
          </c:xVal>
          <c:yVal>
            <c:numRef>
              <c:f>'smd2'!$P$4:$P$10</c:f>
              <c:numCache>
                <c:formatCode>0.00_ </c:formatCode>
                <c:ptCount val="7"/>
                <c:pt idx="0">
                  <c:v>-5.1530446749801762</c:v>
                </c:pt>
                <c:pt idx="1">
                  <c:v>-3.5100415205751654</c:v>
                </c:pt>
                <c:pt idx="2">
                  <c:v>-7.7569619513137056</c:v>
                </c:pt>
                <c:pt idx="3">
                  <c:v>-6.2388241868442682</c:v>
                </c:pt>
                <c:pt idx="4">
                  <c:v>-5.52432881167557</c:v>
                </c:pt>
                <c:pt idx="5">
                  <c:v>-8.5171264163912461</c:v>
                </c:pt>
                <c:pt idx="6">
                  <c:v>-7.4659738939438647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'smd2'!$C$4:$C$10</c15:f>
                <c15:dlblRangeCache>
                  <c:ptCount val="7"/>
                  <c:pt idx="0">
                    <c:v>A015</c:v>
                  </c:pt>
                  <c:pt idx="1">
                    <c:v>A016</c:v>
                  </c:pt>
                  <c:pt idx="2">
                    <c:v>A038</c:v>
                  </c:pt>
                  <c:pt idx="3">
                    <c:v>A047</c:v>
                  </c:pt>
                  <c:pt idx="4">
                    <c:v>B347</c:v>
                  </c:pt>
                  <c:pt idx="5">
                    <c:v>B409</c:v>
                  </c:pt>
                  <c:pt idx="6">
                    <c:v>B439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875B-4A91-AFF6-4781C278E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40624"/>
        <c:axId val="1158419024"/>
      </c:scatterChart>
      <c:valAx>
        <c:axId val="115844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19024"/>
        <c:crosses val="autoZero"/>
        <c:crossBetween val="midCat"/>
      </c:valAx>
      <c:valAx>
        <c:axId val="115841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8440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2FDA0-874A-965B-2A82-83172ED7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07A585-E4C9-2363-A43E-0CD6735CA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998EF-3185-0A15-832E-7C06C4D3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A26FA6-1D13-6466-6272-839C154C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5DEFCA-FF75-0D73-8C51-C8DE935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5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85452-16CC-E3CA-AAE8-0D5EC50C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3C7A36-8329-4C72-513F-B2B3EC1D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53C88-7A40-0784-44AD-F8A8EBA8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9413D-BC2F-1232-4D8A-C99DC5D9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72A70D-F72E-4B7D-B056-9A9C83D8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66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32E101-0B97-50F7-7391-B6129DF00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9C7B44-1B6D-255D-1489-2C2B1271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41F05-9697-8FAB-1B96-F4A32BA1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44C117-6B1A-C311-7D04-86B5DBF7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75F2F4-9CAF-31F6-8D33-0744FDBD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00B09-DE84-FC51-AD7B-B7D6F10B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B32E58-48F7-CB7C-8A8A-497AB4E3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74C8D7-AF2E-06A9-487E-A48FEE2F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98DAED-9314-CA04-13E8-8D6641A4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144C41-C023-D16E-B2B9-3834E98F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5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80C44-BE0D-79C9-7D7C-17927CFC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9780BB-58AC-1E48-F2B4-853171555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BEE823-9C2A-C7F6-DE45-110AC90A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82933B-5523-5623-52FF-45B996A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112E26-3AD6-337B-611F-7751F698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6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4FBDC-7227-7724-CA75-CBD597B1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4D3504-5F27-091A-7029-24B75A875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E13309-9C08-0A8F-0EE2-CC05F45A2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21709E-2464-8866-7AB6-72EAEC30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97E09-765D-A683-1116-C71CF0D0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A5852E-2F30-190B-3312-A571A2F4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74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CCCAA-98F3-6258-8A24-FB87085E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D60DB-BB18-417E-CE99-0459791A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270F1E-5162-204A-1145-77C0A662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594A0E-A04C-2797-12AE-37B3D8CC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14681E-0A5F-C9AF-95AE-6BAFD4AE9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374C59-0DC3-FE1C-7A73-52165AE6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0AD0BD-1EAC-9F0C-EAA0-D9E6C651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6AB4F2-CDF7-739C-10C4-DF90D76D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1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BB12-6287-AB26-8AFB-C5C073CD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AB9352-5449-3096-AB32-371477C6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1CE1CB-665E-D62B-681E-15972070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6820F6-211C-E42A-A074-92601C97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6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5C87F-E6EA-AD6F-D83E-DC22B5BC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8F5487-0F5C-3352-50C5-42A6BDE7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224708-6CA1-3445-CF91-1A0F0564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85CC8-F58F-FB00-858A-1184707C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411202-134D-C58F-76EC-C5AE56A1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C1523E-A34D-5315-E555-7922C7254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EF6BD5-5CD3-5A9A-1E84-F93678E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F2903C-9307-F1B3-CCD0-6901A7E4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465477-D03B-2B86-4BD0-EA4992A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4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B48D9-018D-4424-0165-80C6A7B2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81CB82-A76B-12D9-6249-E28AE0C6C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F5C857-E032-62FB-54DC-AA81899C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33BCEC-6F19-BE90-C335-077D6981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573CB2-B69B-9C8E-6F9D-A122E748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07773E-BEB6-97CC-D0AC-F58BE4A7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12599A-62C7-0D88-7232-94CF6519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66D8A4-1556-E053-5816-C2E076BB1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73ABF-1AA3-C761-DA0B-BB5767ED5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D8F2-D7A2-4794-B5A6-A0AFC808D240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5953D0-CD11-0CF4-EB3F-EB9999D75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6F892-6C1A-4F93-0E1F-B212E1547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B6DB-1B48-437E-9FE7-4D2A80A4D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38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040AD-6B94-ECC8-636A-C6DBE27DA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2.22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周报</a:t>
            </a:r>
          </a:p>
        </p:txBody>
      </p:sp>
    </p:spTree>
    <p:extLst>
      <p:ext uri="{BB962C8B-B14F-4D97-AF65-F5344CB8AC3E}">
        <p14:creationId xmlns:p14="http://schemas.microsoft.com/office/powerpoint/2010/main" val="426211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6B371D-D842-AF82-4D31-B6AED107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60" y="0"/>
            <a:ext cx="1055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00462-D00C-298E-A176-F2F1317A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902BB-A2BE-BD63-F363-6481A18DA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周报</a:t>
            </a:r>
          </a:p>
        </p:txBody>
      </p:sp>
    </p:spTree>
    <p:extLst>
      <p:ext uri="{BB962C8B-B14F-4D97-AF65-F5344CB8AC3E}">
        <p14:creationId xmlns:p14="http://schemas.microsoft.com/office/powerpoint/2010/main" val="14114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C2B9E-7ACA-F64A-82BB-C9CE4050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文本框 192">
            <a:extLst>
              <a:ext uri="{FF2B5EF4-FFF2-40B4-BE49-F238E27FC236}">
                <a16:creationId xmlns:a16="http://schemas.microsoft.com/office/drawing/2014/main" id="{AC3EE0BF-4EC4-C7D3-56CC-6E8A8E9EEEB8}"/>
              </a:ext>
            </a:extLst>
          </p:cNvPr>
          <p:cNvSpPr txBox="1"/>
          <p:nvPr/>
        </p:nvSpPr>
        <p:spPr>
          <a:xfrm>
            <a:off x="5406331" y="3066456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Jarzynski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 Equality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ED2815A7-5F1D-0E1F-6B3C-E3C2C68B6049}"/>
              </a:ext>
            </a:extLst>
          </p:cNvPr>
          <p:cNvSpPr txBox="1"/>
          <p:nvPr/>
        </p:nvSpPr>
        <p:spPr>
          <a:xfrm>
            <a:off x="4580677" y="237749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复合物初始结构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1F99E7D1-FA72-E6B6-8D8D-E8C8AB78A973}"/>
              </a:ext>
            </a:extLst>
          </p:cNvPr>
          <p:cNvSpPr txBox="1"/>
          <p:nvPr/>
        </p:nvSpPr>
        <p:spPr>
          <a:xfrm>
            <a:off x="5083174" y="1160622"/>
            <a:ext cx="1132009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多次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949D5283-3A9C-C0A5-AB34-CD5D6CC16E18}"/>
              </a:ext>
            </a:extLst>
          </p:cNvPr>
          <p:cNvSpPr txBox="1"/>
          <p:nvPr/>
        </p:nvSpPr>
        <p:spPr>
          <a:xfrm>
            <a:off x="2098687" y="2687583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最大牵引力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Fmax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F23D826E-7352-4145-DE4F-FF8BA13BF38C}"/>
              </a:ext>
            </a:extLst>
          </p:cNvPr>
          <p:cNvSpPr txBox="1"/>
          <p:nvPr/>
        </p:nvSpPr>
        <p:spPr>
          <a:xfrm>
            <a:off x="5969522" y="2691885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非平衡功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&lt;W&gt;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FBB86B2D-9564-A259-C5AB-0427BF2AFCE4}"/>
              </a:ext>
            </a:extLst>
          </p:cNvPr>
          <p:cNvCxnSpPr>
            <a:cxnSpLocks/>
            <a:stCxn id="90" idx="2"/>
            <a:endCxn id="139" idx="0"/>
          </p:cNvCxnSpPr>
          <p:nvPr/>
        </p:nvCxnSpPr>
        <p:spPr>
          <a:xfrm>
            <a:off x="5649179" y="612320"/>
            <a:ext cx="0" cy="548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连接符: 肘形 151">
            <a:extLst>
              <a:ext uri="{FF2B5EF4-FFF2-40B4-BE49-F238E27FC236}">
                <a16:creationId xmlns:a16="http://schemas.microsoft.com/office/drawing/2014/main" id="{24B4927E-8AE8-5210-A816-8B85A0278A14}"/>
              </a:ext>
            </a:extLst>
          </p:cNvPr>
          <p:cNvCxnSpPr>
            <a:cxnSpLocks/>
            <a:stCxn id="139" idx="2"/>
            <a:endCxn id="141" idx="0"/>
          </p:cNvCxnSpPr>
          <p:nvPr/>
        </p:nvCxnSpPr>
        <p:spPr>
          <a:xfrm rot="5400000">
            <a:off x="3831989" y="870393"/>
            <a:ext cx="1152390" cy="24819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连接符: 肘形 152">
            <a:extLst>
              <a:ext uri="{FF2B5EF4-FFF2-40B4-BE49-F238E27FC236}">
                <a16:creationId xmlns:a16="http://schemas.microsoft.com/office/drawing/2014/main" id="{CB74A89B-42E2-D0A7-C4E2-4ACBF4D2442A}"/>
              </a:ext>
            </a:extLst>
          </p:cNvPr>
          <p:cNvCxnSpPr>
            <a:cxnSpLocks/>
            <a:stCxn id="139" idx="2"/>
            <a:endCxn id="142" idx="0"/>
          </p:cNvCxnSpPr>
          <p:nvPr/>
        </p:nvCxnSpPr>
        <p:spPr>
          <a:xfrm rot="16200000" flipH="1">
            <a:off x="5765255" y="1419116"/>
            <a:ext cx="1156692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1C5E4AD2-49B6-2045-6515-20456A502773}"/>
              </a:ext>
            </a:extLst>
          </p:cNvPr>
          <p:cNvSpPr txBox="1"/>
          <p:nvPr/>
        </p:nvSpPr>
        <p:spPr>
          <a:xfrm>
            <a:off x="4580677" y="4259342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预测值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02E17D36-2D90-FEC3-57B3-7BACE0A2E267}"/>
              </a:ext>
            </a:extLst>
          </p:cNvPr>
          <p:cNvSpPr txBox="1"/>
          <p:nvPr/>
        </p:nvSpPr>
        <p:spPr>
          <a:xfrm>
            <a:off x="5969522" y="3438015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PMF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858BF12F-1F81-1F89-5204-50F5D6FC993D}"/>
              </a:ext>
            </a:extLst>
          </p:cNvPr>
          <p:cNvCxnSpPr>
            <a:cxnSpLocks/>
            <a:stCxn id="142" idx="2"/>
            <a:endCxn id="184" idx="0"/>
          </p:cNvCxnSpPr>
          <p:nvPr/>
        </p:nvCxnSpPr>
        <p:spPr>
          <a:xfrm>
            <a:off x="7038024" y="3066456"/>
            <a:ext cx="0" cy="37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连接符: 肘形 195">
            <a:extLst>
              <a:ext uri="{FF2B5EF4-FFF2-40B4-BE49-F238E27FC236}">
                <a16:creationId xmlns:a16="http://schemas.microsoft.com/office/drawing/2014/main" id="{4BF05C8A-722F-CC22-7A5B-A66BF7C52625}"/>
              </a:ext>
            </a:extLst>
          </p:cNvPr>
          <p:cNvCxnSpPr>
            <a:cxnSpLocks/>
            <a:stCxn id="184" idx="2"/>
            <a:endCxn id="180" idx="0"/>
          </p:cNvCxnSpPr>
          <p:nvPr/>
        </p:nvCxnSpPr>
        <p:spPr>
          <a:xfrm rot="5400000">
            <a:off x="6120224" y="3341542"/>
            <a:ext cx="446756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连接符: 肘形 196">
            <a:extLst>
              <a:ext uri="{FF2B5EF4-FFF2-40B4-BE49-F238E27FC236}">
                <a16:creationId xmlns:a16="http://schemas.microsoft.com/office/drawing/2014/main" id="{C27EFED2-629F-54EF-FD05-97E169A26D8C}"/>
              </a:ext>
            </a:extLst>
          </p:cNvPr>
          <p:cNvCxnSpPr>
            <a:cxnSpLocks/>
            <a:stCxn id="141" idx="2"/>
            <a:endCxn id="180" idx="0"/>
          </p:cNvCxnSpPr>
          <p:nvPr/>
        </p:nvCxnSpPr>
        <p:spPr>
          <a:xfrm rot="16200000" flipH="1">
            <a:off x="3809590" y="2419753"/>
            <a:ext cx="1197188" cy="2481990"/>
          </a:xfrm>
          <a:prstGeom prst="bentConnector3">
            <a:avLst>
              <a:gd name="adj1" fmla="val 81825"/>
            </a:avLst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2643BAC8-40DA-EC48-738F-EA31D77D1158}"/>
              </a:ext>
            </a:extLst>
          </p:cNvPr>
          <p:cNvSpPr txBox="1"/>
          <p:nvPr/>
        </p:nvSpPr>
        <p:spPr>
          <a:xfrm>
            <a:off x="-744961" y="2074928"/>
            <a:ext cx="2671155" cy="2349579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HSP90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体系已有初步结果（</a:t>
            </a:r>
            <a:r>
              <a:rPr lang="en-US" altLang="zh-CN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1800" i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max</a:t>
            </a:r>
            <a:r>
              <a:rPr lang="zh-CN" altLang="zh-C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1800" i="1" baseline="-25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off</a:t>
            </a:r>
            <a:r>
              <a:rPr lang="zh-CN" altLang="zh-C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之间存在相关性</a:t>
            </a:r>
            <a:r>
              <a:rPr lang="zh-CN" alt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需要进一步增加测试规模（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HSP90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体系需要增加复合物个数；其他体系如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HIV-1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需要进一步测试）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AFDFD5-830B-B028-1D89-5097DB98018B}"/>
              </a:ext>
            </a:extLst>
          </p:cNvPr>
          <p:cNvSpPr txBox="1"/>
          <p:nvPr/>
        </p:nvSpPr>
        <p:spPr>
          <a:xfrm>
            <a:off x="4580677" y="4848200"/>
            <a:ext cx="3814575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的相对值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绝对值？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不同体系间是否可以进行比较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altLang="zh-CN" sz="16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作为一种评价化合物活性的新方法？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565C96-5156-9F39-A199-FCC1CFAFBC1A}"/>
              </a:ext>
            </a:extLst>
          </p:cNvPr>
          <p:cNvSpPr txBox="1"/>
          <p:nvPr/>
        </p:nvSpPr>
        <p:spPr>
          <a:xfrm>
            <a:off x="8106525" y="2650217"/>
            <a:ext cx="3814575" cy="119181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跑通流程（已完成）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对已有体系计算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PMF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（下周计划）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增加测试规模（后续计划，等待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MD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自动化流程）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DC9B65-62AB-7C77-6398-13CF4A6BFB73}"/>
              </a:ext>
            </a:extLst>
          </p:cNvPr>
          <p:cNvSpPr/>
          <p:nvPr/>
        </p:nvSpPr>
        <p:spPr>
          <a:xfrm>
            <a:off x="-1082638" y="2074927"/>
            <a:ext cx="5318329" cy="23495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69E77B-42BE-5A4B-C577-D38FFE69A03D}"/>
              </a:ext>
            </a:extLst>
          </p:cNvPr>
          <p:cNvSpPr/>
          <p:nvPr/>
        </p:nvSpPr>
        <p:spPr>
          <a:xfrm>
            <a:off x="5817960" y="2271782"/>
            <a:ext cx="5958404" cy="16925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49331F-AEC3-6488-1093-C30BE43057C7}"/>
              </a:ext>
            </a:extLst>
          </p:cNvPr>
          <p:cNvSpPr/>
          <p:nvPr/>
        </p:nvSpPr>
        <p:spPr>
          <a:xfrm>
            <a:off x="4456644" y="4129428"/>
            <a:ext cx="4062640" cy="16925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856EFE-C5F7-5B9A-9213-D056CFD1B764}"/>
              </a:ext>
            </a:extLst>
          </p:cNvPr>
          <p:cNvSpPr txBox="1"/>
          <p:nvPr/>
        </p:nvSpPr>
        <p:spPr>
          <a:xfrm>
            <a:off x="6300895" y="886471"/>
            <a:ext cx="3726224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弹簧点恒速远离的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已跑通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恒力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已跑通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配体恒速解离的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有待探索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574151-CB4E-5143-791D-6732D3A87F11}"/>
              </a:ext>
            </a:extLst>
          </p:cNvPr>
          <p:cNvSpPr/>
          <p:nvPr/>
        </p:nvSpPr>
        <p:spPr>
          <a:xfrm>
            <a:off x="4758267" y="777391"/>
            <a:ext cx="4859863" cy="110200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76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1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B7D8E-A76D-93D8-502A-A8F7395C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文本框 192">
            <a:extLst>
              <a:ext uri="{FF2B5EF4-FFF2-40B4-BE49-F238E27FC236}">
                <a16:creationId xmlns:a16="http://schemas.microsoft.com/office/drawing/2014/main" id="{F93927B4-F63C-160F-6F3D-56D5DBFA00D6}"/>
              </a:ext>
            </a:extLst>
          </p:cNvPr>
          <p:cNvSpPr txBox="1"/>
          <p:nvPr/>
        </p:nvSpPr>
        <p:spPr>
          <a:xfrm>
            <a:off x="4479231" y="5186441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Jarzynski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 Equality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73C49DD-2D12-FA71-2F03-14374B381124}"/>
              </a:ext>
            </a:extLst>
          </p:cNvPr>
          <p:cNvSpPr txBox="1"/>
          <p:nvPr/>
        </p:nvSpPr>
        <p:spPr>
          <a:xfrm>
            <a:off x="2381216" y="556664"/>
            <a:ext cx="4524866" cy="6469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计算输入的配体小分子与有晶体结构</a:t>
            </a:r>
            <a:endParaRPr lang="en-US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的配体之间的结构相似性</a:t>
            </a:r>
          </a:p>
        </p:txBody>
      </p: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5F6830C8-2EE8-70A0-2FF6-514D5679BC46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rot="5400000">
            <a:off x="3528758" y="965631"/>
            <a:ext cx="876873" cy="1352910"/>
          </a:xfrm>
          <a:prstGeom prst="bentConnector3">
            <a:avLst>
              <a:gd name="adj1" fmla="val 658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683F8530-FC20-D095-0902-D7CBE026EF99}"/>
              </a:ext>
            </a:extLst>
          </p:cNvPr>
          <p:cNvSpPr txBox="1"/>
          <p:nvPr/>
        </p:nvSpPr>
        <p:spPr>
          <a:xfrm>
            <a:off x="2396140" y="2080523"/>
            <a:ext cx="1789198" cy="6469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Alignment</a:t>
            </a:r>
            <a:endParaRPr lang="en-US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(Constraint dock)</a:t>
            </a:r>
          </a:p>
        </p:txBody>
      </p: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D9499131-881F-463E-9AF0-D315BFE43A2B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 rot="16200000" flipH="1">
            <a:off x="4917331" y="929967"/>
            <a:ext cx="876873" cy="1424237"/>
          </a:xfrm>
          <a:prstGeom prst="bentConnector3">
            <a:avLst>
              <a:gd name="adj1" fmla="val 658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9EB7BBE-02EC-5593-8F56-109A2FDC13BA}"/>
              </a:ext>
            </a:extLst>
          </p:cNvPr>
          <p:cNvSpPr txBox="1"/>
          <p:nvPr/>
        </p:nvSpPr>
        <p:spPr>
          <a:xfrm>
            <a:off x="5214766" y="2080523"/>
            <a:ext cx="1706240" cy="6469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Smina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dock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0369E1-0489-D788-FDC5-F05E118E6920}"/>
              </a:ext>
            </a:extLst>
          </p:cNvPr>
          <p:cNvSpPr txBox="1"/>
          <p:nvPr/>
        </p:nvSpPr>
        <p:spPr>
          <a:xfrm>
            <a:off x="2381216" y="-119617"/>
            <a:ext cx="2098015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用户输入：蛋白结构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32DF27D-7E78-F840-A6E7-133CF882FAF6}"/>
              </a:ext>
            </a:extLst>
          </p:cNvPr>
          <p:cNvSpPr txBox="1"/>
          <p:nvPr/>
        </p:nvSpPr>
        <p:spPr>
          <a:xfrm>
            <a:off x="2180757" y="1256659"/>
            <a:ext cx="2462891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结构相似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（核心骨架吻合）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F2450FF-C061-F920-C8B1-2CD422BC605C}"/>
              </a:ext>
            </a:extLst>
          </p:cNvPr>
          <p:cNvSpPr txBox="1"/>
          <p:nvPr/>
        </p:nvSpPr>
        <p:spPr>
          <a:xfrm>
            <a:off x="3653577" y="3313040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复合物初始结构</a:t>
            </a:r>
          </a:p>
        </p:txBody>
      </p:sp>
      <p:cxnSp>
        <p:nvCxnSpPr>
          <p:cNvPr id="96" name="连接符: 肘形 95">
            <a:extLst>
              <a:ext uri="{FF2B5EF4-FFF2-40B4-BE49-F238E27FC236}">
                <a16:creationId xmlns:a16="http://schemas.microsoft.com/office/drawing/2014/main" id="{D5173D55-99D6-4AA2-336B-D35A851BE68A}"/>
              </a:ext>
            </a:extLst>
          </p:cNvPr>
          <p:cNvCxnSpPr>
            <a:cxnSpLocks/>
            <a:stCxn id="33" idx="2"/>
            <a:endCxn id="90" idx="0"/>
          </p:cNvCxnSpPr>
          <p:nvPr/>
        </p:nvCxnSpPr>
        <p:spPr>
          <a:xfrm rot="5400000">
            <a:off x="5102218" y="2347371"/>
            <a:ext cx="585531" cy="13458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CF466551-7A9C-FDAF-4D74-A678481223C1}"/>
              </a:ext>
            </a:extLst>
          </p:cNvPr>
          <p:cNvCxnSpPr>
            <a:cxnSpLocks/>
            <a:stCxn id="33" idx="3"/>
            <a:endCxn id="108" idx="0"/>
          </p:cNvCxnSpPr>
          <p:nvPr/>
        </p:nvCxnSpPr>
        <p:spPr>
          <a:xfrm>
            <a:off x="6921006" y="2404016"/>
            <a:ext cx="1369418" cy="909023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连接符: 肘形 102">
            <a:extLst>
              <a:ext uri="{FF2B5EF4-FFF2-40B4-BE49-F238E27FC236}">
                <a16:creationId xmlns:a16="http://schemas.microsoft.com/office/drawing/2014/main" id="{52C64B08-C305-A9BE-14BC-D681DBC00B6C}"/>
              </a:ext>
            </a:extLst>
          </p:cNvPr>
          <p:cNvCxnSpPr>
            <a:cxnSpLocks/>
            <a:stCxn id="31" idx="2"/>
            <a:endCxn id="90" idx="0"/>
          </p:cNvCxnSpPr>
          <p:nvPr/>
        </p:nvCxnSpPr>
        <p:spPr>
          <a:xfrm rot="16200000" flipH="1">
            <a:off x="3713644" y="2304604"/>
            <a:ext cx="585531" cy="14313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2E3ED42F-D60D-F26C-C7BA-FB58AB81099B}"/>
              </a:ext>
            </a:extLst>
          </p:cNvPr>
          <p:cNvSpPr txBox="1"/>
          <p:nvPr/>
        </p:nvSpPr>
        <p:spPr>
          <a:xfrm>
            <a:off x="7221922" y="3313039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CMD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3" name="连接符: 肘形 112">
            <a:extLst>
              <a:ext uri="{FF2B5EF4-FFF2-40B4-BE49-F238E27FC236}">
                <a16:creationId xmlns:a16="http://schemas.microsoft.com/office/drawing/2014/main" id="{1D5D902A-E09C-046F-5E45-32E227EC9640}"/>
              </a:ext>
            </a:extLst>
          </p:cNvPr>
          <p:cNvCxnSpPr>
            <a:cxnSpLocks/>
            <a:stCxn id="108" idx="1"/>
            <a:endCxn id="90" idx="3"/>
          </p:cNvCxnSpPr>
          <p:nvPr/>
        </p:nvCxnSpPr>
        <p:spPr>
          <a:xfrm rot="10800000" flipV="1">
            <a:off x="5790582" y="3500324"/>
            <a:ext cx="14313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7B72F63-A95B-B2EF-B206-D237936CB445}"/>
              </a:ext>
            </a:extLst>
          </p:cNvPr>
          <p:cNvSpPr txBox="1"/>
          <p:nvPr/>
        </p:nvSpPr>
        <p:spPr>
          <a:xfrm>
            <a:off x="4707155" y="1256659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结构不相似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（核心骨架无法吻合）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A7375351-CD5C-F061-7623-01E9CF41AB54}"/>
              </a:ext>
            </a:extLst>
          </p:cNvPr>
          <p:cNvSpPr txBox="1"/>
          <p:nvPr/>
        </p:nvSpPr>
        <p:spPr>
          <a:xfrm>
            <a:off x="4160545" y="3920395"/>
            <a:ext cx="1132009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多次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10C99E72-8077-32F2-B678-05C7F5B2DDA1}"/>
              </a:ext>
            </a:extLst>
          </p:cNvPr>
          <p:cNvSpPr txBox="1"/>
          <p:nvPr/>
        </p:nvSpPr>
        <p:spPr>
          <a:xfrm>
            <a:off x="2180757" y="4811870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最大牵引力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Fmax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B1A4671F-32D5-C72A-F6A4-5AFC4EC5771E}"/>
              </a:ext>
            </a:extLst>
          </p:cNvPr>
          <p:cNvSpPr txBox="1"/>
          <p:nvPr/>
        </p:nvSpPr>
        <p:spPr>
          <a:xfrm>
            <a:off x="5042422" y="4811870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非平衡功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&lt;W&gt;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60D7B0CA-C5A3-E414-30CA-2DCA67C73E11}"/>
              </a:ext>
            </a:extLst>
          </p:cNvPr>
          <p:cNvCxnSpPr>
            <a:cxnSpLocks/>
            <a:stCxn id="90" idx="2"/>
            <a:endCxn id="139" idx="0"/>
          </p:cNvCxnSpPr>
          <p:nvPr/>
        </p:nvCxnSpPr>
        <p:spPr>
          <a:xfrm>
            <a:off x="4722079" y="3687611"/>
            <a:ext cx="4471" cy="23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连接符: 肘形 151">
            <a:extLst>
              <a:ext uri="{FF2B5EF4-FFF2-40B4-BE49-F238E27FC236}">
                <a16:creationId xmlns:a16="http://schemas.microsoft.com/office/drawing/2014/main" id="{25492E14-7C2D-D093-EF65-04A765D64F57}"/>
              </a:ext>
            </a:extLst>
          </p:cNvPr>
          <p:cNvCxnSpPr>
            <a:cxnSpLocks/>
            <a:stCxn id="139" idx="2"/>
            <a:endCxn id="141" idx="0"/>
          </p:cNvCxnSpPr>
          <p:nvPr/>
        </p:nvCxnSpPr>
        <p:spPr>
          <a:xfrm rot="5400000">
            <a:off x="3729453" y="3814773"/>
            <a:ext cx="516904" cy="14772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连接符: 肘形 152">
            <a:extLst>
              <a:ext uri="{FF2B5EF4-FFF2-40B4-BE49-F238E27FC236}">
                <a16:creationId xmlns:a16="http://schemas.microsoft.com/office/drawing/2014/main" id="{E862BA8F-37E9-1024-325C-A3E23F9E8867}"/>
              </a:ext>
            </a:extLst>
          </p:cNvPr>
          <p:cNvCxnSpPr>
            <a:cxnSpLocks/>
            <a:stCxn id="139" idx="2"/>
            <a:endCxn id="142" idx="0"/>
          </p:cNvCxnSpPr>
          <p:nvPr/>
        </p:nvCxnSpPr>
        <p:spPr>
          <a:xfrm rot="16200000" flipH="1">
            <a:off x="5160285" y="3861231"/>
            <a:ext cx="516904" cy="1384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8D1075A-DF22-B723-8159-E64EB83ECB6E}"/>
              </a:ext>
            </a:extLst>
          </p:cNvPr>
          <p:cNvSpPr txBox="1"/>
          <p:nvPr/>
        </p:nvSpPr>
        <p:spPr>
          <a:xfrm>
            <a:off x="3653577" y="6379327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预测值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E1CC925D-3EBF-2067-8A8E-47A8531E52A5}"/>
              </a:ext>
            </a:extLst>
          </p:cNvPr>
          <p:cNvSpPr txBox="1"/>
          <p:nvPr/>
        </p:nvSpPr>
        <p:spPr>
          <a:xfrm>
            <a:off x="5042422" y="5558000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PMF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7558F16B-B7EC-16AD-49BC-D16ABBEF3CAA}"/>
              </a:ext>
            </a:extLst>
          </p:cNvPr>
          <p:cNvCxnSpPr>
            <a:cxnSpLocks/>
            <a:stCxn id="142" idx="2"/>
            <a:endCxn id="184" idx="0"/>
          </p:cNvCxnSpPr>
          <p:nvPr/>
        </p:nvCxnSpPr>
        <p:spPr>
          <a:xfrm>
            <a:off x="6110924" y="5186441"/>
            <a:ext cx="0" cy="37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连接符: 肘形 195">
            <a:extLst>
              <a:ext uri="{FF2B5EF4-FFF2-40B4-BE49-F238E27FC236}">
                <a16:creationId xmlns:a16="http://schemas.microsoft.com/office/drawing/2014/main" id="{BFDA2BB5-AAAB-CF8F-E357-67194022EB45}"/>
              </a:ext>
            </a:extLst>
          </p:cNvPr>
          <p:cNvCxnSpPr>
            <a:cxnSpLocks/>
            <a:stCxn id="184" idx="2"/>
            <a:endCxn id="180" idx="0"/>
          </p:cNvCxnSpPr>
          <p:nvPr/>
        </p:nvCxnSpPr>
        <p:spPr>
          <a:xfrm rot="5400000">
            <a:off x="5193124" y="5461527"/>
            <a:ext cx="446756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连接符: 肘形 196">
            <a:extLst>
              <a:ext uri="{FF2B5EF4-FFF2-40B4-BE49-F238E27FC236}">
                <a16:creationId xmlns:a16="http://schemas.microsoft.com/office/drawing/2014/main" id="{DC079571-12C8-B464-E0DA-1453E63A52AE}"/>
              </a:ext>
            </a:extLst>
          </p:cNvPr>
          <p:cNvCxnSpPr>
            <a:cxnSpLocks/>
            <a:stCxn id="141" idx="2"/>
            <a:endCxn id="180" idx="0"/>
          </p:cNvCxnSpPr>
          <p:nvPr/>
        </p:nvCxnSpPr>
        <p:spPr>
          <a:xfrm rot="16200000" flipH="1">
            <a:off x="3389226" y="5046474"/>
            <a:ext cx="1192886" cy="1472820"/>
          </a:xfrm>
          <a:prstGeom prst="bentConnector3">
            <a:avLst>
              <a:gd name="adj1" fmla="val 80197"/>
            </a:avLst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文本框 217">
            <a:extLst>
              <a:ext uri="{FF2B5EF4-FFF2-40B4-BE49-F238E27FC236}">
                <a16:creationId xmlns:a16="http://schemas.microsoft.com/office/drawing/2014/main" id="{AE3D48E0-ABED-4E48-1C5B-0165F1CB47B0}"/>
              </a:ext>
            </a:extLst>
          </p:cNvPr>
          <p:cNvSpPr txBox="1"/>
          <p:nvPr/>
        </p:nvSpPr>
        <p:spPr>
          <a:xfrm>
            <a:off x="4808067" y="-117353"/>
            <a:ext cx="2098015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用户输入：配体结构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9" name="连接符: 肘形 218">
            <a:extLst>
              <a:ext uri="{FF2B5EF4-FFF2-40B4-BE49-F238E27FC236}">
                <a16:creationId xmlns:a16="http://schemas.microsoft.com/office/drawing/2014/main" id="{F738E750-709B-C537-C43F-5F29500F0A40}"/>
              </a:ext>
            </a:extLst>
          </p:cNvPr>
          <p:cNvCxnSpPr>
            <a:cxnSpLocks/>
            <a:stCxn id="218" idx="2"/>
            <a:endCxn id="25" idx="0"/>
          </p:cNvCxnSpPr>
          <p:nvPr/>
        </p:nvCxnSpPr>
        <p:spPr>
          <a:xfrm rot="5400000">
            <a:off x="5100639" y="-199772"/>
            <a:ext cx="299446" cy="1213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连接符: 肘形 219">
            <a:extLst>
              <a:ext uri="{FF2B5EF4-FFF2-40B4-BE49-F238E27FC236}">
                <a16:creationId xmlns:a16="http://schemas.microsoft.com/office/drawing/2014/main" id="{44FC4665-69AD-B7EB-7376-4848F0EB9D6C}"/>
              </a:ext>
            </a:extLst>
          </p:cNvPr>
          <p:cNvCxnSpPr>
            <a:cxnSpLocks/>
            <a:stCxn id="3" idx="2"/>
            <a:endCxn id="25" idx="0"/>
          </p:cNvCxnSpPr>
          <p:nvPr/>
        </p:nvCxnSpPr>
        <p:spPr>
          <a:xfrm rot="16200000" flipH="1">
            <a:off x="3886081" y="-200904"/>
            <a:ext cx="301710" cy="12134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8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D53B-A1AA-7360-5575-52BB2616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文本框 192">
            <a:extLst>
              <a:ext uri="{FF2B5EF4-FFF2-40B4-BE49-F238E27FC236}">
                <a16:creationId xmlns:a16="http://schemas.microsoft.com/office/drawing/2014/main" id="{544883E6-1F19-5C52-1BB6-04989BFFD49F}"/>
              </a:ext>
            </a:extLst>
          </p:cNvPr>
          <p:cNvSpPr txBox="1"/>
          <p:nvPr/>
        </p:nvSpPr>
        <p:spPr>
          <a:xfrm>
            <a:off x="4923729" y="6188717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Jarzynski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 Equality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3BE619-BBDA-9910-546C-DA9D34CDE6C0}"/>
              </a:ext>
            </a:extLst>
          </p:cNvPr>
          <p:cNvSpPr txBox="1"/>
          <p:nvPr/>
        </p:nvSpPr>
        <p:spPr>
          <a:xfrm>
            <a:off x="3775326" y="1539420"/>
            <a:ext cx="2462891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计算结构相似性</a:t>
            </a:r>
          </a:p>
        </p:txBody>
      </p: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36056CF6-1D25-8883-1761-3782F7E53DA9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rot="5400000">
            <a:off x="3023677" y="1099704"/>
            <a:ext cx="1168808" cy="27973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3422D1C-68FD-5ACB-9430-54E2A00C63E3}"/>
              </a:ext>
            </a:extLst>
          </p:cNvPr>
          <p:cNvSpPr txBox="1"/>
          <p:nvPr/>
        </p:nvSpPr>
        <p:spPr>
          <a:xfrm>
            <a:off x="827956" y="3082799"/>
            <a:ext cx="2762865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Alignment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(Constraint dock)</a:t>
            </a:r>
          </a:p>
        </p:txBody>
      </p: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9D1EF42A-F7E5-25F2-8DAF-1467B96092CE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 rot="16200000" flipH="1">
            <a:off x="5175174" y="1745589"/>
            <a:ext cx="1168808" cy="15056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A341034-FE5C-E32D-9EC0-F2B90D810464}"/>
              </a:ext>
            </a:extLst>
          </p:cNvPr>
          <p:cNvSpPr txBox="1"/>
          <p:nvPr/>
        </p:nvSpPr>
        <p:spPr>
          <a:xfrm>
            <a:off x="5659264" y="3082799"/>
            <a:ext cx="1706240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Smina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dock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9239B6-89C8-152D-AC3A-F75FF7D39BD4}"/>
              </a:ext>
            </a:extLst>
          </p:cNvPr>
          <p:cNvSpPr txBox="1"/>
          <p:nvPr/>
        </p:nvSpPr>
        <p:spPr>
          <a:xfrm>
            <a:off x="1403232" y="-1043516"/>
            <a:ext cx="2796849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用户输入：蛋白结构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CAC44B1-B48A-3A8C-C1B7-F3670787F4CB}"/>
              </a:ext>
            </a:extLst>
          </p:cNvPr>
          <p:cNvSpPr txBox="1"/>
          <p:nvPr/>
        </p:nvSpPr>
        <p:spPr>
          <a:xfrm>
            <a:off x="2471405" y="2030382"/>
            <a:ext cx="2462891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结构相似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（核心骨架吻合）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1D7E49E-CBC2-E321-9B73-492810DDDB27}"/>
              </a:ext>
            </a:extLst>
          </p:cNvPr>
          <p:cNvSpPr txBox="1"/>
          <p:nvPr/>
        </p:nvSpPr>
        <p:spPr>
          <a:xfrm>
            <a:off x="4098075" y="4315316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复合物初始结构</a:t>
            </a:r>
          </a:p>
        </p:txBody>
      </p:sp>
      <p:cxnSp>
        <p:nvCxnSpPr>
          <p:cNvPr id="96" name="连接符: 肘形 95">
            <a:extLst>
              <a:ext uri="{FF2B5EF4-FFF2-40B4-BE49-F238E27FC236}">
                <a16:creationId xmlns:a16="http://schemas.microsoft.com/office/drawing/2014/main" id="{FAEBB573-A05B-B999-1984-103AF67AD096}"/>
              </a:ext>
            </a:extLst>
          </p:cNvPr>
          <p:cNvCxnSpPr>
            <a:cxnSpLocks/>
            <a:stCxn id="33" idx="2"/>
            <a:endCxn id="90" idx="0"/>
          </p:cNvCxnSpPr>
          <p:nvPr/>
        </p:nvCxnSpPr>
        <p:spPr>
          <a:xfrm rot="5400000">
            <a:off x="5410508" y="3213440"/>
            <a:ext cx="857946" cy="13458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BF88D849-936C-1CF7-6BE1-95DCB3BCDF15}"/>
              </a:ext>
            </a:extLst>
          </p:cNvPr>
          <p:cNvCxnSpPr>
            <a:cxnSpLocks/>
            <a:stCxn id="33" idx="3"/>
            <a:endCxn id="108" idx="0"/>
          </p:cNvCxnSpPr>
          <p:nvPr/>
        </p:nvCxnSpPr>
        <p:spPr>
          <a:xfrm>
            <a:off x="7365504" y="3270085"/>
            <a:ext cx="1369418" cy="1045230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连接符: 肘形 102">
            <a:extLst>
              <a:ext uri="{FF2B5EF4-FFF2-40B4-BE49-F238E27FC236}">
                <a16:creationId xmlns:a16="http://schemas.microsoft.com/office/drawing/2014/main" id="{035587A6-9F4A-AC23-785C-754752FC8DB8}"/>
              </a:ext>
            </a:extLst>
          </p:cNvPr>
          <p:cNvCxnSpPr>
            <a:cxnSpLocks/>
            <a:stCxn id="31" idx="2"/>
            <a:endCxn id="90" idx="0"/>
          </p:cNvCxnSpPr>
          <p:nvPr/>
        </p:nvCxnSpPr>
        <p:spPr>
          <a:xfrm rot="16200000" flipH="1">
            <a:off x="3259010" y="2407749"/>
            <a:ext cx="857946" cy="29571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8F43F28-1016-26B3-81A8-AF9E4307C264}"/>
              </a:ext>
            </a:extLst>
          </p:cNvPr>
          <p:cNvSpPr txBox="1"/>
          <p:nvPr/>
        </p:nvSpPr>
        <p:spPr>
          <a:xfrm>
            <a:off x="7666420" y="4315315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CMD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3" name="连接符: 肘形 112">
            <a:extLst>
              <a:ext uri="{FF2B5EF4-FFF2-40B4-BE49-F238E27FC236}">
                <a16:creationId xmlns:a16="http://schemas.microsoft.com/office/drawing/2014/main" id="{883F9B25-454B-1DD7-4FFD-7B05A2016513}"/>
              </a:ext>
            </a:extLst>
          </p:cNvPr>
          <p:cNvCxnSpPr>
            <a:cxnSpLocks/>
            <a:stCxn id="108" idx="1"/>
            <a:endCxn id="90" idx="3"/>
          </p:cNvCxnSpPr>
          <p:nvPr/>
        </p:nvCxnSpPr>
        <p:spPr>
          <a:xfrm rot="10800000" flipV="1">
            <a:off x="6235080" y="4502600"/>
            <a:ext cx="14313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C0EAA19-2924-D354-01C9-F3621DFD31A1}"/>
              </a:ext>
            </a:extLst>
          </p:cNvPr>
          <p:cNvSpPr txBox="1"/>
          <p:nvPr/>
        </p:nvSpPr>
        <p:spPr>
          <a:xfrm>
            <a:off x="5080493" y="2030462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结构不相似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（核心骨架无法吻合）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019B6DD-A522-BAA6-2F27-6E3B403B8BE6}"/>
              </a:ext>
            </a:extLst>
          </p:cNvPr>
          <p:cNvSpPr txBox="1"/>
          <p:nvPr/>
        </p:nvSpPr>
        <p:spPr>
          <a:xfrm>
            <a:off x="4605043" y="4922671"/>
            <a:ext cx="1132009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多次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21728560-19E3-6478-7CCA-65ED0F8270A0}"/>
              </a:ext>
            </a:extLst>
          </p:cNvPr>
          <p:cNvSpPr txBox="1"/>
          <p:nvPr/>
        </p:nvSpPr>
        <p:spPr>
          <a:xfrm>
            <a:off x="2625255" y="5814146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最大牵引力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Fmax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C5CF5503-DC1E-91B5-779B-21ABA2364085}"/>
              </a:ext>
            </a:extLst>
          </p:cNvPr>
          <p:cNvSpPr txBox="1"/>
          <p:nvPr/>
        </p:nvSpPr>
        <p:spPr>
          <a:xfrm>
            <a:off x="5486920" y="5814146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非平衡功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&lt;W&gt;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C5A6F2BA-BC62-2AB7-3AE9-AFA6317CAB21}"/>
              </a:ext>
            </a:extLst>
          </p:cNvPr>
          <p:cNvCxnSpPr>
            <a:cxnSpLocks/>
            <a:stCxn id="90" idx="2"/>
            <a:endCxn id="139" idx="0"/>
          </p:cNvCxnSpPr>
          <p:nvPr/>
        </p:nvCxnSpPr>
        <p:spPr>
          <a:xfrm>
            <a:off x="5166577" y="4689887"/>
            <a:ext cx="4471" cy="23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连接符: 肘形 151">
            <a:extLst>
              <a:ext uri="{FF2B5EF4-FFF2-40B4-BE49-F238E27FC236}">
                <a16:creationId xmlns:a16="http://schemas.microsoft.com/office/drawing/2014/main" id="{0C295EC6-0CF3-EAC9-8429-07E11E0D58C2}"/>
              </a:ext>
            </a:extLst>
          </p:cNvPr>
          <p:cNvCxnSpPr>
            <a:cxnSpLocks/>
            <a:stCxn id="139" idx="2"/>
            <a:endCxn id="141" idx="0"/>
          </p:cNvCxnSpPr>
          <p:nvPr/>
        </p:nvCxnSpPr>
        <p:spPr>
          <a:xfrm rot="5400000">
            <a:off x="4173951" y="4817049"/>
            <a:ext cx="516904" cy="14772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连接符: 肘形 152">
            <a:extLst>
              <a:ext uri="{FF2B5EF4-FFF2-40B4-BE49-F238E27FC236}">
                <a16:creationId xmlns:a16="http://schemas.microsoft.com/office/drawing/2014/main" id="{33A7A745-597C-FA0E-8E3C-3F390E491EC2}"/>
              </a:ext>
            </a:extLst>
          </p:cNvPr>
          <p:cNvCxnSpPr>
            <a:cxnSpLocks/>
            <a:stCxn id="139" idx="2"/>
            <a:endCxn id="142" idx="0"/>
          </p:cNvCxnSpPr>
          <p:nvPr/>
        </p:nvCxnSpPr>
        <p:spPr>
          <a:xfrm rot="16200000" flipH="1">
            <a:off x="5604783" y="4863507"/>
            <a:ext cx="516904" cy="1384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03B2FFEF-BB80-E6D7-D1DF-470C90B483D4}"/>
              </a:ext>
            </a:extLst>
          </p:cNvPr>
          <p:cNvSpPr txBox="1"/>
          <p:nvPr/>
        </p:nvSpPr>
        <p:spPr>
          <a:xfrm>
            <a:off x="4098075" y="7381603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预测值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5DE23C8F-23B0-8D19-6014-587A1745C446}"/>
              </a:ext>
            </a:extLst>
          </p:cNvPr>
          <p:cNvSpPr txBox="1"/>
          <p:nvPr/>
        </p:nvSpPr>
        <p:spPr>
          <a:xfrm>
            <a:off x="5486920" y="6560276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PMF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44E9A1A3-D321-6E62-55E5-8F9387D9B070}"/>
              </a:ext>
            </a:extLst>
          </p:cNvPr>
          <p:cNvCxnSpPr>
            <a:cxnSpLocks/>
            <a:stCxn id="142" idx="2"/>
            <a:endCxn id="184" idx="0"/>
          </p:cNvCxnSpPr>
          <p:nvPr/>
        </p:nvCxnSpPr>
        <p:spPr>
          <a:xfrm>
            <a:off x="6555422" y="6188717"/>
            <a:ext cx="0" cy="37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连接符: 肘形 195">
            <a:extLst>
              <a:ext uri="{FF2B5EF4-FFF2-40B4-BE49-F238E27FC236}">
                <a16:creationId xmlns:a16="http://schemas.microsoft.com/office/drawing/2014/main" id="{04EAF246-90A0-79F5-9248-CF0B2CD92832}"/>
              </a:ext>
            </a:extLst>
          </p:cNvPr>
          <p:cNvCxnSpPr>
            <a:cxnSpLocks/>
            <a:stCxn id="184" idx="2"/>
            <a:endCxn id="180" idx="0"/>
          </p:cNvCxnSpPr>
          <p:nvPr/>
        </p:nvCxnSpPr>
        <p:spPr>
          <a:xfrm rot="5400000">
            <a:off x="5637622" y="6463803"/>
            <a:ext cx="446756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连接符: 肘形 196">
            <a:extLst>
              <a:ext uri="{FF2B5EF4-FFF2-40B4-BE49-F238E27FC236}">
                <a16:creationId xmlns:a16="http://schemas.microsoft.com/office/drawing/2014/main" id="{69326F25-8AAB-6B48-2DBD-49E67E21DAAE}"/>
              </a:ext>
            </a:extLst>
          </p:cNvPr>
          <p:cNvCxnSpPr>
            <a:cxnSpLocks/>
            <a:stCxn id="141" idx="2"/>
            <a:endCxn id="180" idx="0"/>
          </p:cNvCxnSpPr>
          <p:nvPr/>
        </p:nvCxnSpPr>
        <p:spPr>
          <a:xfrm rot="16200000" flipH="1">
            <a:off x="3833724" y="6048750"/>
            <a:ext cx="1192886" cy="1472820"/>
          </a:xfrm>
          <a:prstGeom prst="bentConnector3">
            <a:avLst>
              <a:gd name="adj1" fmla="val 80197"/>
            </a:avLst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文本框 217">
            <a:extLst>
              <a:ext uri="{FF2B5EF4-FFF2-40B4-BE49-F238E27FC236}">
                <a16:creationId xmlns:a16="http://schemas.microsoft.com/office/drawing/2014/main" id="{C329FB43-1EBC-CEEB-E5BC-AC09B84E0862}"/>
              </a:ext>
            </a:extLst>
          </p:cNvPr>
          <p:cNvSpPr txBox="1"/>
          <p:nvPr/>
        </p:nvSpPr>
        <p:spPr>
          <a:xfrm>
            <a:off x="6574916" y="547790"/>
            <a:ext cx="2098015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用户输入：配体结构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9" name="连接符: 肘形 218">
            <a:extLst>
              <a:ext uri="{FF2B5EF4-FFF2-40B4-BE49-F238E27FC236}">
                <a16:creationId xmlns:a16="http://schemas.microsoft.com/office/drawing/2014/main" id="{35607D2B-74BE-2278-FDBA-9DDA8411AA74}"/>
              </a:ext>
            </a:extLst>
          </p:cNvPr>
          <p:cNvCxnSpPr>
            <a:cxnSpLocks/>
            <a:stCxn id="218" idx="2"/>
            <a:endCxn id="25" idx="0"/>
          </p:cNvCxnSpPr>
          <p:nvPr/>
        </p:nvCxnSpPr>
        <p:spPr>
          <a:xfrm rot="5400000">
            <a:off x="6006819" y="-77686"/>
            <a:ext cx="617059" cy="26171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5991131-1B29-B3C5-C45C-75EFEFC71A09}"/>
              </a:ext>
            </a:extLst>
          </p:cNvPr>
          <p:cNvSpPr txBox="1"/>
          <p:nvPr/>
        </p:nvSpPr>
        <p:spPr>
          <a:xfrm>
            <a:off x="1373764" y="-76847"/>
            <a:ext cx="2888590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PDB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中匹配到的复合物体系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D934113-70BA-13B6-C442-8AFA4E1067D9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2801657" y="-668945"/>
            <a:ext cx="16402" cy="59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A44B372-72B4-5CDB-CED2-AB378E89E63A}"/>
              </a:ext>
            </a:extLst>
          </p:cNvPr>
          <p:cNvSpPr txBox="1"/>
          <p:nvPr/>
        </p:nvSpPr>
        <p:spPr>
          <a:xfrm>
            <a:off x="1827988" y="-566717"/>
            <a:ext cx="1947338" cy="3723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序列相似性搜索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ADE1EB2-5705-BBBA-41AA-032A45B07541}"/>
              </a:ext>
            </a:extLst>
          </p:cNvPr>
          <p:cNvSpPr txBox="1"/>
          <p:nvPr/>
        </p:nvSpPr>
        <p:spPr>
          <a:xfrm>
            <a:off x="555627" y="548875"/>
            <a:ext cx="4524866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该蛋白已有晶体结构的小分子抑制剂结构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7BA4BE-59A0-B3DF-28ED-5F29A5FA1DEE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>
            <a:off x="2818059" y="297724"/>
            <a:ext cx="1" cy="25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D4FC07F7-F9A2-32BE-7A38-FC2DD6C9E0B7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rot="16200000" flipH="1">
            <a:off x="3604429" y="137077"/>
            <a:ext cx="615974" cy="21887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0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0489-02BA-4C40-2DE0-D81748A3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文本框 192">
            <a:extLst>
              <a:ext uri="{FF2B5EF4-FFF2-40B4-BE49-F238E27FC236}">
                <a16:creationId xmlns:a16="http://schemas.microsoft.com/office/drawing/2014/main" id="{F8741732-4129-4568-829B-09E108589A6D}"/>
              </a:ext>
            </a:extLst>
          </p:cNvPr>
          <p:cNvSpPr txBox="1"/>
          <p:nvPr/>
        </p:nvSpPr>
        <p:spPr>
          <a:xfrm>
            <a:off x="5406331" y="3066456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Jarzynski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 Equality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C4EF177-578C-94E2-991B-7EE45B68E1E2}"/>
              </a:ext>
            </a:extLst>
          </p:cNvPr>
          <p:cNvSpPr txBox="1"/>
          <p:nvPr/>
        </p:nvSpPr>
        <p:spPr>
          <a:xfrm>
            <a:off x="4580677" y="237749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复合物初始结构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3E95D695-F9B1-5884-FBD7-22CAA20BF6A6}"/>
              </a:ext>
            </a:extLst>
          </p:cNvPr>
          <p:cNvSpPr txBox="1"/>
          <p:nvPr/>
        </p:nvSpPr>
        <p:spPr>
          <a:xfrm>
            <a:off x="5083174" y="1160622"/>
            <a:ext cx="1132009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多次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D45B5F75-0DB6-C7CD-3B58-9D45741D4DF1}"/>
              </a:ext>
            </a:extLst>
          </p:cNvPr>
          <p:cNvSpPr txBox="1"/>
          <p:nvPr/>
        </p:nvSpPr>
        <p:spPr>
          <a:xfrm>
            <a:off x="2098687" y="2687583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最大牵引力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Fmax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1B65E3E8-6F2C-8B6E-572F-993B3D3A4F2F}"/>
              </a:ext>
            </a:extLst>
          </p:cNvPr>
          <p:cNvSpPr txBox="1"/>
          <p:nvPr/>
        </p:nvSpPr>
        <p:spPr>
          <a:xfrm>
            <a:off x="5969522" y="2691885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非平衡功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&lt;W&gt;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060372C3-C3B8-5763-DCAD-C36961EB803D}"/>
              </a:ext>
            </a:extLst>
          </p:cNvPr>
          <p:cNvCxnSpPr>
            <a:cxnSpLocks/>
            <a:stCxn id="90" idx="2"/>
            <a:endCxn id="139" idx="0"/>
          </p:cNvCxnSpPr>
          <p:nvPr/>
        </p:nvCxnSpPr>
        <p:spPr>
          <a:xfrm>
            <a:off x="5649179" y="612320"/>
            <a:ext cx="0" cy="548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连接符: 肘形 151">
            <a:extLst>
              <a:ext uri="{FF2B5EF4-FFF2-40B4-BE49-F238E27FC236}">
                <a16:creationId xmlns:a16="http://schemas.microsoft.com/office/drawing/2014/main" id="{0DA77165-E6F1-03B0-16C9-BB79E3818CAC}"/>
              </a:ext>
            </a:extLst>
          </p:cNvPr>
          <p:cNvCxnSpPr>
            <a:cxnSpLocks/>
            <a:stCxn id="139" idx="2"/>
            <a:endCxn id="141" idx="0"/>
          </p:cNvCxnSpPr>
          <p:nvPr/>
        </p:nvCxnSpPr>
        <p:spPr>
          <a:xfrm rot="5400000">
            <a:off x="3831989" y="870393"/>
            <a:ext cx="1152390" cy="24819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连接符: 肘形 152">
            <a:extLst>
              <a:ext uri="{FF2B5EF4-FFF2-40B4-BE49-F238E27FC236}">
                <a16:creationId xmlns:a16="http://schemas.microsoft.com/office/drawing/2014/main" id="{56BC8944-5041-CEAC-521F-147AAF3BD38C}"/>
              </a:ext>
            </a:extLst>
          </p:cNvPr>
          <p:cNvCxnSpPr>
            <a:cxnSpLocks/>
            <a:stCxn id="139" idx="2"/>
            <a:endCxn id="142" idx="0"/>
          </p:cNvCxnSpPr>
          <p:nvPr/>
        </p:nvCxnSpPr>
        <p:spPr>
          <a:xfrm rot="16200000" flipH="1">
            <a:off x="5765255" y="1419116"/>
            <a:ext cx="1156692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FFFB668C-0921-1A8B-6786-5F2640C91F4A}"/>
              </a:ext>
            </a:extLst>
          </p:cNvPr>
          <p:cNvSpPr txBox="1"/>
          <p:nvPr/>
        </p:nvSpPr>
        <p:spPr>
          <a:xfrm>
            <a:off x="4580677" y="4259342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预测值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57DC6E18-D20A-7692-39DA-31D369C21F84}"/>
              </a:ext>
            </a:extLst>
          </p:cNvPr>
          <p:cNvSpPr txBox="1"/>
          <p:nvPr/>
        </p:nvSpPr>
        <p:spPr>
          <a:xfrm>
            <a:off x="5969522" y="3438015"/>
            <a:ext cx="213700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PMF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EDC5234-8C5A-49BF-4894-1F11F82A8C41}"/>
              </a:ext>
            </a:extLst>
          </p:cNvPr>
          <p:cNvCxnSpPr>
            <a:cxnSpLocks/>
            <a:stCxn id="142" idx="2"/>
            <a:endCxn id="184" idx="0"/>
          </p:cNvCxnSpPr>
          <p:nvPr/>
        </p:nvCxnSpPr>
        <p:spPr>
          <a:xfrm>
            <a:off x="7038024" y="3066456"/>
            <a:ext cx="0" cy="37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连接符: 肘形 195">
            <a:extLst>
              <a:ext uri="{FF2B5EF4-FFF2-40B4-BE49-F238E27FC236}">
                <a16:creationId xmlns:a16="http://schemas.microsoft.com/office/drawing/2014/main" id="{DAE4923B-D0C4-C4FF-44F4-FEABDE30AACE}"/>
              </a:ext>
            </a:extLst>
          </p:cNvPr>
          <p:cNvCxnSpPr>
            <a:cxnSpLocks/>
            <a:stCxn id="184" idx="2"/>
            <a:endCxn id="180" idx="0"/>
          </p:cNvCxnSpPr>
          <p:nvPr/>
        </p:nvCxnSpPr>
        <p:spPr>
          <a:xfrm rot="5400000">
            <a:off x="6120224" y="3341542"/>
            <a:ext cx="446756" cy="13888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连接符: 肘形 196">
            <a:extLst>
              <a:ext uri="{FF2B5EF4-FFF2-40B4-BE49-F238E27FC236}">
                <a16:creationId xmlns:a16="http://schemas.microsoft.com/office/drawing/2014/main" id="{B194AFA0-B559-313F-8F18-2808EC1E42B5}"/>
              </a:ext>
            </a:extLst>
          </p:cNvPr>
          <p:cNvCxnSpPr>
            <a:cxnSpLocks/>
            <a:stCxn id="141" idx="2"/>
            <a:endCxn id="180" idx="0"/>
          </p:cNvCxnSpPr>
          <p:nvPr/>
        </p:nvCxnSpPr>
        <p:spPr>
          <a:xfrm rot="16200000" flipH="1">
            <a:off x="3809590" y="2419753"/>
            <a:ext cx="1197188" cy="2481990"/>
          </a:xfrm>
          <a:prstGeom prst="bentConnector3">
            <a:avLst>
              <a:gd name="adj1" fmla="val 81825"/>
            </a:avLst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194AA313-ACDB-4652-8700-9611B0C4BC59}"/>
              </a:ext>
            </a:extLst>
          </p:cNvPr>
          <p:cNvSpPr txBox="1"/>
          <p:nvPr/>
        </p:nvSpPr>
        <p:spPr>
          <a:xfrm>
            <a:off x="-744961" y="2074928"/>
            <a:ext cx="2671155" cy="2349579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HSP90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体系已有初步结果（</a:t>
            </a:r>
            <a:r>
              <a:rPr lang="en-US" altLang="zh-CN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1800" i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max</a:t>
            </a:r>
            <a:r>
              <a:rPr lang="zh-CN" altLang="zh-C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1800" i="1" baseline="-25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off</a:t>
            </a:r>
            <a:r>
              <a:rPr lang="zh-CN" altLang="zh-C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之间存在相关性</a:t>
            </a:r>
            <a:r>
              <a:rPr lang="zh-CN" alt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需要进一步增加测试规模（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HSP90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体系需要增加复合物个数；其他体系如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HIV-1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需要进一步测试）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9EBDB-A1B9-598B-F45D-C5A4BC2528D3}"/>
              </a:ext>
            </a:extLst>
          </p:cNvPr>
          <p:cNvSpPr txBox="1"/>
          <p:nvPr/>
        </p:nvSpPr>
        <p:spPr>
          <a:xfrm>
            <a:off x="4580677" y="4848200"/>
            <a:ext cx="3814575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Koff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的相对值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绝对值？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不同体系间是否可以进行比较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altLang="zh-CN" sz="16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作为一种评价化合物活性的新方法？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CCD4FA-C422-36CA-5D2B-22025C509A29}"/>
              </a:ext>
            </a:extLst>
          </p:cNvPr>
          <p:cNvSpPr txBox="1"/>
          <p:nvPr/>
        </p:nvSpPr>
        <p:spPr>
          <a:xfrm>
            <a:off x="8208665" y="2928742"/>
            <a:ext cx="1818454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>
              <a:defRPr/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计划下周（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2.24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b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开始探索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02B4FF-7CCD-1F40-4AD8-745DEEA5ACF8}"/>
              </a:ext>
            </a:extLst>
          </p:cNvPr>
          <p:cNvSpPr/>
          <p:nvPr/>
        </p:nvSpPr>
        <p:spPr>
          <a:xfrm>
            <a:off x="-1082638" y="2074927"/>
            <a:ext cx="5318329" cy="23495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820C11-134D-902E-2DD8-DB77F88C5DED}"/>
              </a:ext>
            </a:extLst>
          </p:cNvPr>
          <p:cNvSpPr/>
          <p:nvPr/>
        </p:nvSpPr>
        <p:spPr>
          <a:xfrm>
            <a:off x="5817960" y="2271782"/>
            <a:ext cx="4062640" cy="16925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5229906-9D77-DC16-2E15-1E8F61E077F9}"/>
              </a:ext>
            </a:extLst>
          </p:cNvPr>
          <p:cNvSpPr/>
          <p:nvPr/>
        </p:nvSpPr>
        <p:spPr>
          <a:xfrm>
            <a:off x="4456644" y="4129428"/>
            <a:ext cx="4062640" cy="16925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A47B486-915D-C483-0F35-D680D5BBE665}"/>
              </a:ext>
            </a:extLst>
          </p:cNvPr>
          <p:cNvSpPr txBox="1"/>
          <p:nvPr/>
        </p:nvSpPr>
        <p:spPr>
          <a:xfrm>
            <a:off x="6300895" y="886471"/>
            <a:ext cx="3726224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弹簧点恒速远离的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已跑通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恒力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已跑通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配体恒速解离的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SMD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有待探索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A3C06C7-D10D-F3A1-018D-C08733964132}"/>
              </a:ext>
            </a:extLst>
          </p:cNvPr>
          <p:cNvSpPr/>
          <p:nvPr/>
        </p:nvSpPr>
        <p:spPr>
          <a:xfrm>
            <a:off x="4758267" y="777391"/>
            <a:ext cx="4859863" cy="110200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3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0964211-429B-E370-3900-7EB294427850}"/>
              </a:ext>
            </a:extLst>
          </p:cNvPr>
          <p:cNvSpPr txBox="1"/>
          <p:nvPr/>
        </p:nvSpPr>
        <p:spPr>
          <a:xfrm>
            <a:off x="2050833" y="1150412"/>
            <a:ext cx="1625360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个体系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55677C-13D1-C027-13D4-147643C88F0D}"/>
              </a:ext>
            </a:extLst>
          </p:cNvPr>
          <p:cNvSpPr txBox="1"/>
          <p:nvPr/>
        </p:nvSpPr>
        <p:spPr>
          <a:xfrm>
            <a:off x="7666181" y="1150411"/>
            <a:ext cx="1265382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个体系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B600A0D-B0A7-5E59-CBD4-60714B093EBD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3676193" y="1337697"/>
            <a:ext cx="39899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D01B5CC-A9AC-7F26-1DB1-EEA51D0F272A}"/>
              </a:ext>
            </a:extLst>
          </p:cNvPr>
          <p:cNvSpPr txBox="1"/>
          <p:nvPr/>
        </p:nvSpPr>
        <p:spPr>
          <a:xfrm>
            <a:off x="4082532" y="963125"/>
            <a:ext cx="3177310" cy="37457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去除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5odx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2uwd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D390885-C59A-868D-321B-71255EB7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7" y="1811039"/>
            <a:ext cx="4590686" cy="27556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1448D5B-D743-2272-58CE-CA364716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529" y="1811038"/>
            <a:ext cx="459068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kki">
            <a:extLst>
              <a:ext uri="{FF2B5EF4-FFF2-40B4-BE49-F238E27FC236}">
                <a16:creationId xmlns:a16="http://schemas.microsoft.com/office/drawing/2014/main" id="{3BF53901-A3B5-7238-DDF7-4A453ACD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193988"/>
            <a:ext cx="5581121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7941F3-B23A-7138-0D7F-F32651C2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38" y="2963333"/>
            <a:ext cx="3849568" cy="2676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39A763-1CC2-79DE-3F08-61E857A30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4421"/>
            <a:ext cx="5465862" cy="36978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3B77A1D-D1D3-EE36-0572-8DB17FB03997}"/>
              </a:ext>
            </a:extLst>
          </p:cNvPr>
          <p:cNvSpPr txBox="1"/>
          <p:nvPr/>
        </p:nvSpPr>
        <p:spPr>
          <a:xfrm>
            <a:off x="205219" y="193988"/>
            <a:ext cx="541761" cy="755809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5D9BD0-A780-21E5-CFB3-55D168E96706}"/>
              </a:ext>
            </a:extLst>
          </p:cNvPr>
          <p:cNvSpPr txBox="1"/>
          <p:nvPr/>
        </p:nvSpPr>
        <p:spPr>
          <a:xfrm>
            <a:off x="205219" y="2673191"/>
            <a:ext cx="541761" cy="755809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>
              <a:defRPr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201C92-FE29-096E-2D15-14327CE4AC88}"/>
              </a:ext>
            </a:extLst>
          </p:cNvPr>
          <p:cNvSpPr txBox="1"/>
          <p:nvPr/>
        </p:nvSpPr>
        <p:spPr>
          <a:xfrm>
            <a:off x="6004886" y="358612"/>
            <a:ext cx="541761" cy="755809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3719B6-A9A3-420C-B423-6FD1466BB8D2}"/>
              </a:ext>
            </a:extLst>
          </p:cNvPr>
          <p:cNvSpPr txBox="1"/>
          <p:nvPr/>
        </p:nvSpPr>
        <p:spPr>
          <a:xfrm>
            <a:off x="2023142" y="119083"/>
            <a:ext cx="2462891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Smina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dock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6FE37C-F1FF-6F77-C9CA-05897352C05E}"/>
              </a:ext>
            </a:extLst>
          </p:cNvPr>
          <p:cNvSpPr txBox="1"/>
          <p:nvPr/>
        </p:nvSpPr>
        <p:spPr>
          <a:xfrm>
            <a:off x="1885976" y="2775029"/>
            <a:ext cx="2462891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Smina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dock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83EB18-8A73-F54A-1318-E8DBBF2CEDE0}"/>
              </a:ext>
            </a:extLst>
          </p:cNvPr>
          <p:cNvSpPr txBox="1"/>
          <p:nvPr/>
        </p:nvSpPr>
        <p:spPr>
          <a:xfrm>
            <a:off x="7597485" y="736516"/>
            <a:ext cx="2462891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Hermite constraint dock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5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454A25FA-9EC1-4319-969D-FE0A5419E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505418"/>
              </p:ext>
            </p:extLst>
          </p:nvPr>
        </p:nvGraphicFramePr>
        <p:xfrm>
          <a:off x="839972" y="1"/>
          <a:ext cx="3530009" cy="227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467F3DE-0EE5-4B57-9D24-B392649B2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727508"/>
              </p:ext>
            </p:extLst>
          </p:nvPr>
        </p:nvGraphicFramePr>
        <p:xfrm>
          <a:off x="4369980" y="-6205"/>
          <a:ext cx="3494149" cy="231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F1BAB55E-9081-4C05-A8DC-1421EFD31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60269"/>
              </p:ext>
            </p:extLst>
          </p:nvPr>
        </p:nvGraphicFramePr>
        <p:xfrm>
          <a:off x="7864128" y="-6205"/>
          <a:ext cx="3359150" cy="228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D4007B77-D7D4-41F6-9DA0-695374C61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697850"/>
              </p:ext>
            </p:extLst>
          </p:nvPr>
        </p:nvGraphicFramePr>
        <p:xfrm>
          <a:off x="839972" y="2307756"/>
          <a:ext cx="3530009" cy="22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7C124AE9-A85F-44F6-8CBA-1ED4DE231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425348"/>
              </p:ext>
            </p:extLst>
          </p:nvPr>
        </p:nvGraphicFramePr>
        <p:xfrm>
          <a:off x="4369980" y="2307756"/>
          <a:ext cx="3494148" cy="224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2F36111D-82ED-4F7E-82FB-B5AB0C9F2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82319"/>
              </p:ext>
            </p:extLst>
          </p:nvPr>
        </p:nvGraphicFramePr>
        <p:xfrm>
          <a:off x="7864128" y="2275368"/>
          <a:ext cx="3359150" cy="223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6370A97A-152F-4FC0-95C8-6B663817F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60575"/>
              </p:ext>
            </p:extLst>
          </p:nvPr>
        </p:nvGraphicFramePr>
        <p:xfrm>
          <a:off x="842958" y="4615023"/>
          <a:ext cx="3527024" cy="224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8E234C7-94A2-47CC-931A-CEF6EE86B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019857"/>
              </p:ext>
            </p:extLst>
          </p:nvPr>
        </p:nvGraphicFramePr>
        <p:xfrm>
          <a:off x="4369980" y="4621717"/>
          <a:ext cx="3494148" cy="223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F5F3C57-5B2B-46B9-B160-C6FEB0A34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1009"/>
              </p:ext>
            </p:extLst>
          </p:nvPr>
        </p:nvGraphicFramePr>
        <p:xfrm>
          <a:off x="7864128" y="4511651"/>
          <a:ext cx="3359150" cy="231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id="{6790F9E7-677B-093D-39FB-5ABE4F56102F}"/>
              </a:ext>
            </a:extLst>
          </p:cNvPr>
          <p:cNvSpPr/>
          <p:nvPr/>
        </p:nvSpPr>
        <p:spPr>
          <a:xfrm>
            <a:off x="535305" y="-6205"/>
            <a:ext cx="10695593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09CE367-823F-4DBE-552A-51C657162978}"/>
              </a:ext>
            </a:extLst>
          </p:cNvPr>
          <p:cNvSpPr/>
          <p:nvPr/>
        </p:nvSpPr>
        <p:spPr>
          <a:xfrm>
            <a:off x="535305" y="2282062"/>
            <a:ext cx="10695593" cy="230105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005BA9-A136-EB92-1A6C-58695E19DED9}"/>
              </a:ext>
            </a:extLst>
          </p:cNvPr>
          <p:cNvSpPr/>
          <p:nvPr/>
        </p:nvSpPr>
        <p:spPr>
          <a:xfrm>
            <a:off x="527685" y="4589330"/>
            <a:ext cx="10695593" cy="230105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5C9752D-CF57-D86B-739D-C0DBFF8EFA9E}"/>
              </a:ext>
            </a:extLst>
          </p:cNvPr>
          <p:cNvSpPr/>
          <p:nvPr/>
        </p:nvSpPr>
        <p:spPr>
          <a:xfrm>
            <a:off x="-336034" y="-25089"/>
            <a:ext cx="856100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053E715-8313-2B9A-A8AC-34AAAC986481}"/>
              </a:ext>
            </a:extLst>
          </p:cNvPr>
          <p:cNvSpPr/>
          <p:nvPr/>
        </p:nvSpPr>
        <p:spPr>
          <a:xfrm>
            <a:off x="-328414" y="2261147"/>
            <a:ext cx="863718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E6CBE81-B5C3-14CF-B5E8-4E69524E5355}"/>
              </a:ext>
            </a:extLst>
          </p:cNvPr>
          <p:cNvSpPr/>
          <p:nvPr/>
        </p:nvSpPr>
        <p:spPr>
          <a:xfrm>
            <a:off x="-326418" y="4572015"/>
            <a:ext cx="863718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7C045CC-D091-BBC5-99A8-9C1266ECECA7}"/>
              </a:ext>
            </a:extLst>
          </p:cNvPr>
          <p:cNvSpPr/>
          <p:nvPr/>
        </p:nvSpPr>
        <p:spPr>
          <a:xfrm>
            <a:off x="529243" y="-589547"/>
            <a:ext cx="3798630" cy="74799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1A3F4D8-3ECA-A21F-88A1-E8E3431E59E1}"/>
              </a:ext>
            </a:extLst>
          </p:cNvPr>
          <p:cNvSpPr/>
          <p:nvPr/>
        </p:nvSpPr>
        <p:spPr>
          <a:xfrm>
            <a:off x="4327873" y="-589546"/>
            <a:ext cx="3494146" cy="74972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9697CFC-DB59-573B-730D-83640C50EB69}"/>
              </a:ext>
            </a:extLst>
          </p:cNvPr>
          <p:cNvSpPr/>
          <p:nvPr/>
        </p:nvSpPr>
        <p:spPr>
          <a:xfrm>
            <a:off x="7822019" y="-589546"/>
            <a:ext cx="3408879" cy="74799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731F9A7-5AF7-9D3D-FA79-0641AA2B83A6}"/>
              </a:ext>
            </a:extLst>
          </p:cNvPr>
          <p:cNvSpPr txBox="1"/>
          <p:nvPr/>
        </p:nvSpPr>
        <p:spPr>
          <a:xfrm>
            <a:off x="1458524" y="-519213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F0B1775-8EDB-84CE-1F8E-45624D633D7C}"/>
              </a:ext>
            </a:extLst>
          </p:cNvPr>
          <p:cNvSpPr txBox="1"/>
          <p:nvPr/>
        </p:nvSpPr>
        <p:spPr>
          <a:xfrm>
            <a:off x="5006444" y="-510251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7306BA-BAB3-DBDA-0C84-5D2D72698262}"/>
              </a:ext>
            </a:extLst>
          </p:cNvPr>
          <p:cNvSpPr txBox="1"/>
          <p:nvPr/>
        </p:nvSpPr>
        <p:spPr>
          <a:xfrm>
            <a:off x="8454146" y="-510251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03ACBF0-4CC1-0E0E-30B0-2C17DCF6DF39}"/>
              </a:ext>
            </a:extLst>
          </p:cNvPr>
          <p:cNvSpPr txBox="1"/>
          <p:nvPr/>
        </p:nvSpPr>
        <p:spPr>
          <a:xfrm>
            <a:off x="-236259" y="92943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4F3DD99-5A72-1D38-DC57-AADA548DAD07}"/>
              </a:ext>
            </a:extLst>
          </p:cNvPr>
          <p:cNvSpPr txBox="1"/>
          <p:nvPr/>
        </p:nvSpPr>
        <p:spPr>
          <a:xfrm>
            <a:off x="-270979" y="322385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C8EDE97-1744-B199-F53B-E271DDDEE68C}"/>
              </a:ext>
            </a:extLst>
          </p:cNvPr>
          <p:cNvSpPr txBox="1"/>
          <p:nvPr/>
        </p:nvSpPr>
        <p:spPr>
          <a:xfrm>
            <a:off x="-239750" y="548588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2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C7C3E13-FAC2-7A69-3B5A-667955BD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60" y="0"/>
            <a:ext cx="1055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35B7-0038-8BDA-D926-3EED6771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1CB1EA80-54EF-466D-F68B-B7D0DC1A1F95}"/>
              </a:ext>
            </a:extLst>
          </p:cNvPr>
          <p:cNvSpPr/>
          <p:nvPr/>
        </p:nvSpPr>
        <p:spPr>
          <a:xfrm>
            <a:off x="535305" y="-6205"/>
            <a:ext cx="10695593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295A81-DCE6-00DD-2427-118844F946AA}"/>
              </a:ext>
            </a:extLst>
          </p:cNvPr>
          <p:cNvSpPr/>
          <p:nvPr/>
        </p:nvSpPr>
        <p:spPr>
          <a:xfrm>
            <a:off x="535305" y="2282062"/>
            <a:ext cx="10695593" cy="230105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8C86BA-9930-D1CB-41A4-03619037B1D9}"/>
              </a:ext>
            </a:extLst>
          </p:cNvPr>
          <p:cNvSpPr/>
          <p:nvPr/>
        </p:nvSpPr>
        <p:spPr>
          <a:xfrm>
            <a:off x="527685" y="4589330"/>
            <a:ext cx="10695593" cy="230105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B97FAEA-328B-50C0-9D06-F5D4664B0CB0}"/>
              </a:ext>
            </a:extLst>
          </p:cNvPr>
          <p:cNvSpPr/>
          <p:nvPr/>
        </p:nvSpPr>
        <p:spPr>
          <a:xfrm>
            <a:off x="-336034" y="-25089"/>
            <a:ext cx="856100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E134890-C609-C3CD-2489-D074A6EA24FC}"/>
              </a:ext>
            </a:extLst>
          </p:cNvPr>
          <p:cNvSpPr/>
          <p:nvPr/>
        </p:nvSpPr>
        <p:spPr>
          <a:xfrm>
            <a:off x="-328414" y="2261147"/>
            <a:ext cx="863718" cy="228777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226DE11-D9AC-C576-1080-3F09F2A8A292}"/>
              </a:ext>
            </a:extLst>
          </p:cNvPr>
          <p:cNvSpPr/>
          <p:nvPr/>
        </p:nvSpPr>
        <p:spPr>
          <a:xfrm>
            <a:off x="-328414" y="4530042"/>
            <a:ext cx="863718" cy="23656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CC8AA6-BEF5-0A93-C529-B4FC2C08C466}"/>
              </a:ext>
            </a:extLst>
          </p:cNvPr>
          <p:cNvSpPr/>
          <p:nvPr/>
        </p:nvSpPr>
        <p:spPr>
          <a:xfrm>
            <a:off x="529243" y="-589547"/>
            <a:ext cx="3798630" cy="74799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6BB797C-627C-1FAC-38D4-711F0B54EB98}"/>
              </a:ext>
            </a:extLst>
          </p:cNvPr>
          <p:cNvSpPr/>
          <p:nvPr/>
        </p:nvSpPr>
        <p:spPr>
          <a:xfrm>
            <a:off x="4327873" y="-589546"/>
            <a:ext cx="3494146" cy="749725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79962A1-9DA4-6F4E-A16F-C2CE224C094E}"/>
              </a:ext>
            </a:extLst>
          </p:cNvPr>
          <p:cNvSpPr/>
          <p:nvPr/>
        </p:nvSpPr>
        <p:spPr>
          <a:xfrm>
            <a:off x="7822019" y="-589546"/>
            <a:ext cx="3408879" cy="74799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23E805B-7831-627B-4EDD-C6FD3271E1F1}"/>
              </a:ext>
            </a:extLst>
          </p:cNvPr>
          <p:cNvSpPr txBox="1"/>
          <p:nvPr/>
        </p:nvSpPr>
        <p:spPr>
          <a:xfrm>
            <a:off x="1458524" y="-519213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A237992-9A97-8570-A3CE-BB7A36B4F428}"/>
              </a:ext>
            </a:extLst>
          </p:cNvPr>
          <p:cNvSpPr txBox="1"/>
          <p:nvPr/>
        </p:nvSpPr>
        <p:spPr>
          <a:xfrm>
            <a:off x="5006444" y="-510251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354B399-1421-4A64-34BE-64E8639820A9}"/>
              </a:ext>
            </a:extLst>
          </p:cNvPr>
          <p:cNvSpPr txBox="1"/>
          <p:nvPr/>
        </p:nvSpPr>
        <p:spPr>
          <a:xfrm>
            <a:off x="8454146" y="-510251"/>
            <a:ext cx="2137004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</a:t>
            </a:r>
            <a:r>
              <a:rPr lang="en-US" altLang="zh-CN" sz="2000" i="0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CA9D20E-716C-23AA-F3CE-F8056C55E054}"/>
              </a:ext>
            </a:extLst>
          </p:cNvPr>
          <p:cNvSpPr txBox="1"/>
          <p:nvPr/>
        </p:nvSpPr>
        <p:spPr>
          <a:xfrm>
            <a:off x="-236259" y="92943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264C651-BEF5-8F6D-AA19-07771D15A5A1}"/>
              </a:ext>
            </a:extLst>
          </p:cNvPr>
          <p:cNvSpPr txBox="1"/>
          <p:nvPr/>
        </p:nvSpPr>
        <p:spPr>
          <a:xfrm>
            <a:off x="-270979" y="322385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u="none" strike="noStrike" kern="1200" spc="0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83CFC67-7082-657E-05B1-382A4197E782}"/>
              </a:ext>
            </a:extLst>
          </p:cNvPr>
          <p:cNvSpPr txBox="1"/>
          <p:nvPr/>
        </p:nvSpPr>
        <p:spPr>
          <a:xfrm>
            <a:off x="-239750" y="5485888"/>
            <a:ext cx="689361" cy="4426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n-US" altLang="zh-CN" sz="2000" i="1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00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F2D9378F-3C6A-493C-9A07-0FE2B86CD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82794"/>
              </p:ext>
            </p:extLst>
          </p:nvPr>
        </p:nvGraphicFramePr>
        <p:xfrm>
          <a:off x="552877" y="-6204"/>
          <a:ext cx="3757763" cy="226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5B9A047B-C56F-4384-A855-80FC1E447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97461"/>
              </p:ext>
            </p:extLst>
          </p:nvPr>
        </p:nvGraphicFramePr>
        <p:xfrm>
          <a:off x="4327873" y="0"/>
          <a:ext cx="3494146" cy="226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B8C6F8F7-C808-4592-B3CB-C32DAA606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83431"/>
              </p:ext>
            </p:extLst>
          </p:nvPr>
        </p:nvGraphicFramePr>
        <p:xfrm>
          <a:off x="7822020" y="-25206"/>
          <a:ext cx="3426112" cy="228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262DFFB3-117C-4ED6-8112-F07AE9B3C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5641"/>
              </p:ext>
            </p:extLst>
          </p:nvPr>
        </p:nvGraphicFramePr>
        <p:xfrm>
          <a:off x="576896" y="2298890"/>
          <a:ext cx="3768210" cy="227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D33C01CE-5AAB-4B7C-BBF8-2548C2D8B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59513"/>
              </p:ext>
            </p:extLst>
          </p:nvPr>
        </p:nvGraphicFramePr>
        <p:xfrm>
          <a:off x="4327872" y="2298402"/>
          <a:ext cx="3511380" cy="22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9D3CB62A-527C-4631-9AB1-BCF92D36B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20600"/>
              </p:ext>
            </p:extLst>
          </p:nvPr>
        </p:nvGraphicFramePr>
        <p:xfrm>
          <a:off x="7832856" y="2287296"/>
          <a:ext cx="3415276" cy="228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FD8128B9-0CDC-415E-9A77-33491DA20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645031"/>
              </p:ext>
            </p:extLst>
          </p:nvPr>
        </p:nvGraphicFramePr>
        <p:xfrm>
          <a:off x="544481" y="4560032"/>
          <a:ext cx="3766157" cy="233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551335CB-960F-47A5-9199-326F5F3CF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74989"/>
              </p:ext>
            </p:extLst>
          </p:nvPr>
        </p:nvGraphicFramePr>
        <p:xfrm>
          <a:off x="4276555" y="4594228"/>
          <a:ext cx="3545463" cy="22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AE37E6A7-BFCF-4A0C-ABB5-3949D8576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861325"/>
              </p:ext>
            </p:extLst>
          </p:nvPr>
        </p:nvGraphicFramePr>
        <p:xfrm>
          <a:off x="7787551" y="4594227"/>
          <a:ext cx="3435727" cy="228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6136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545</Words>
  <Application>Microsoft Office PowerPoint</Application>
  <PresentationFormat>宽屏</PresentationFormat>
  <Paragraphs>127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Times New Roman</vt:lpstr>
      <vt:lpstr>Office 主题​​</vt:lpstr>
      <vt:lpstr>2.22 周报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3.1 周报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zhao yin zhou</dc:creator>
  <cp:lastModifiedBy>zhao yin zhou</cp:lastModifiedBy>
  <cp:revision>7</cp:revision>
  <dcterms:created xsi:type="dcterms:W3CDTF">2025-02-22T08:41:46Z</dcterms:created>
  <dcterms:modified xsi:type="dcterms:W3CDTF">2025-03-01T08:46:50Z</dcterms:modified>
</cp:coreProperties>
</file>