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2" r:id="rId3"/>
    <p:sldId id="274" r:id="rId4"/>
    <p:sldId id="275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7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600" y="78"/>
      </p:cViewPr>
      <p:guideLst>
        <p:guide orient="horz" pos="297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CD2FDA0-874A-965B-2A82-83172ED74E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D07A585-E4C9-2363-A43E-0CD6735CA0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79998EF-3185-0A15-832E-7C06C4D31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6D8F2-D7A2-4794-B5A6-A0AFC808D240}" type="datetimeFigureOut">
              <a:rPr lang="zh-CN" altLang="en-US" smtClean="0"/>
              <a:t>2025/5/30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EA26FA6-1D13-6466-6272-839C154C0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25DEFCA-FF75-0D73-8C51-C8DE93523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FB6DB-1B48-437E-9FE7-4D2A80A4D9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5590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3785452-16CC-E3CA-AAE8-0D5EC50C9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F3C7A36-8329-4C72-513F-B2B3EC1D5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A853C88-7A40-0784-44AD-F8A8EBA89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6D8F2-D7A2-4794-B5A6-A0AFC808D240}" type="datetimeFigureOut">
              <a:rPr lang="zh-CN" altLang="en-US" smtClean="0"/>
              <a:t>2025/5/30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6D9413D-BC2F-1232-4D8A-C99DC5D99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A72A70D-F72E-4B7D-B056-9A9C83D8C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FB6DB-1B48-437E-9FE7-4D2A80A4D9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9662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2D32E101-0B97-50F7-7391-B6129DF000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29C7B44-1B6D-255D-1489-2C2B12718A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7041F05-9697-8FAB-1B96-F4A32BA1F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6D8F2-D7A2-4794-B5A6-A0AFC808D240}" type="datetimeFigureOut">
              <a:rPr lang="zh-CN" altLang="en-US" smtClean="0"/>
              <a:t>2025/5/30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D44C117-6B1A-C311-7D04-86B5DBF73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075F2F4-9CAF-31F6-8D33-0744FDBD7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FB6DB-1B48-437E-9FE7-4D2A80A4D9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080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0A00B09-DE84-FC51-AD7B-B7D6F10BC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3B32E58-48F7-CB7C-8A8A-497AB4E3A6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674C8D7-AF2E-06A9-487E-A48FEE2F5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6D8F2-D7A2-4794-B5A6-A0AFC808D240}" type="datetimeFigureOut">
              <a:rPr lang="zh-CN" altLang="en-US" smtClean="0"/>
              <a:t>2025/5/30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398DAED-9314-CA04-13E8-8D6641A4E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F144C41-C023-D16E-B2B9-3834E98FA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FB6DB-1B48-437E-9FE7-4D2A80A4D9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3454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980C44-BE0D-79C9-7D7C-17927CFC0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C9780BB-58AC-1E48-F2B4-8531715551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9BEE823-9C2A-C7F6-DE45-110AC90AD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6D8F2-D7A2-4794-B5A6-A0AFC808D240}" type="datetimeFigureOut">
              <a:rPr lang="zh-CN" altLang="en-US" smtClean="0"/>
              <a:t>2025/5/30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D82933B-5523-5623-52FF-45B996A3D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A112E26-3AD6-337B-611F-7751F6987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FB6DB-1B48-437E-9FE7-4D2A80A4D9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6268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3B4FBDC-7227-7724-CA75-CBD597B1B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24D3504-5F27-091A-7029-24B75A875B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1E13309-9C08-0A8F-0EE2-CC05F45A24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B21709E-2464-8866-7AB6-72EAEC304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6D8F2-D7A2-4794-B5A6-A0AFC808D240}" type="datetimeFigureOut">
              <a:rPr lang="zh-CN" altLang="en-US" smtClean="0"/>
              <a:t>2025/5/30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8A97E09-765D-A683-1116-C71CF0D04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1A5852E-2F30-190B-3312-A571A2F4B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FB6DB-1B48-437E-9FE7-4D2A80A4D9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7743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8ECCCAA-98F3-6258-8A24-FB87085E5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AAD60DB-BB18-417E-CE99-0459791AB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C270F1E-5162-204A-1145-77C0A66270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0594A0E-A04C-2797-12AE-37B3D8CCA4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0414681E-0A5F-C9AF-95AE-6BAFD4AE9D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4374C59-0DC3-FE1C-7A73-52165AE62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6D8F2-D7A2-4794-B5A6-A0AFC808D240}" type="datetimeFigureOut">
              <a:rPr lang="zh-CN" altLang="en-US" smtClean="0"/>
              <a:t>2025/5/30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6A0AD0BD-1EAC-9F0C-EAA0-D9E6C651C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4D6AB4F2-CDF7-739C-10C4-DF90D76D3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FB6DB-1B48-437E-9FE7-4D2A80A4D9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2187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88FBB12-6287-AB26-8AFB-C5C073CDD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A2AB9352-5449-3096-AB32-371477C6D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6D8F2-D7A2-4794-B5A6-A0AFC808D240}" type="datetimeFigureOut">
              <a:rPr lang="zh-CN" altLang="en-US" smtClean="0"/>
              <a:t>2025/5/30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71CE1CB-665E-D62B-681E-15972070A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46820F6-211C-E42A-A074-92601C975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FB6DB-1B48-437E-9FE7-4D2A80A4D9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8262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B85C87F-E6EA-AD6F-D83E-DC22B5BC2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6D8F2-D7A2-4794-B5A6-A0AFC808D240}" type="datetimeFigureOut">
              <a:rPr lang="zh-CN" altLang="en-US" smtClean="0"/>
              <a:t>2025/5/30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048F5487-0F5C-3352-50C5-42A6BDE73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9224708-6CA1-3445-CF91-1A0F0564D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FB6DB-1B48-437E-9FE7-4D2A80A4D9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5830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7885CC8-F58F-FB00-858A-1184707C5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E411202-134D-C58F-76EC-C5AE56A1E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AC1523E-A34D-5315-E555-7922C7254E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CEF6BD5-5CD3-5A9A-1E84-F93678E93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6D8F2-D7A2-4794-B5A6-A0AFC808D240}" type="datetimeFigureOut">
              <a:rPr lang="zh-CN" altLang="en-US" smtClean="0"/>
              <a:t>2025/5/30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DF2903C-9307-F1B3-CCD0-6901A7E4C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5465477-D03B-2B86-4BD0-EA4992A15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FB6DB-1B48-437E-9FE7-4D2A80A4D9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6641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B9B48D9-018D-4424-0165-80C6A7B2D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B481CB82-A76B-12D9-6249-E28AE0C6C2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8F5C857-E032-62FB-54DC-AA81899C31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A33BCEC-6F19-BE90-C335-077D69815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6D8F2-D7A2-4794-B5A6-A0AFC808D240}" type="datetimeFigureOut">
              <a:rPr lang="zh-CN" altLang="en-US" smtClean="0"/>
              <a:t>2025/5/30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8573CB2-B69B-9C8E-6F9D-A122E7488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707773E-BEB6-97CC-D0AC-F58BE4A73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FB6DB-1B48-437E-9FE7-4D2A80A4D9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925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AB12599A-62C7-0D88-7232-94CF6519F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E66D8A4-1556-E053-5816-C2E076BB1E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B473ABF-1AA3-C761-DA0B-BB5767ED54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6D8F2-D7A2-4794-B5A6-A0AFC808D240}" type="datetimeFigureOut">
              <a:rPr lang="zh-CN" altLang="en-US" smtClean="0"/>
              <a:t>2025/5/30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D5953D0-CD11-0CF4-EB3F-EB9999D754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846F892-6C1A-4F93-0E1F-B212E1547D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FB6DB-1B48-437E-9FE7-4D2A80A4D9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5388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BF040AD-6B94-ECC8-636A-C6DBE27DA6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5.30 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周报</a:t>
            </a:r>
          </a:p>
        </p:txBody>
      </p:sp>
    </p:spTree>
    <p:extLst>
      <p:ext uri="{BB962C8B-B14F-4D97-AF65-F5344CB8AC3E}">
        <p14:creationId xmlns:p14="http://schemas.microsoft.com/office/powerpoint/2010/main" val="4262117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CC2B9E-7ACA-F64A-82BB-C9CE405083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文本框 192">
            <a:extLst>
              <a:ext uri="{FF2B5EF4-FFF2-40B4-BE49-F238E27FC236}">
                <a16:creationId xmlns:a16="http://schemas.microsoft.com/office/drawing/2014/main" id="{AC3EE0BF-4EC4-C7D3-56CC-6E8A8E9EEEB8}"/>
              </a:ext>
            </a:extLst>
          </p:cNvPr>
          <p:cNvSpPr txBox="1"/>
          <p:nvPr/>
        </p:nvSpPr>
        <p:spPr>
          <a:xfrm>
            <a:off x="5115195" y="5853292"/>
            <a:ext cx="2702473" cy="374571"/>
          </a:xfrm>
          <a:prstGeom prst="round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algn="ctr">
              <a:defRPr/>
            </a:pPr>
            <a:r>
              <a:rPr lang="en-US" altLang="zh-CN" sz="1600" dirty="0" err="1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Jarzynski</a:t>
            </a: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  Equality</a:t>
            </a:r>
            <a:endParaRPr lang="zh-CN" altLang="en-US" sz="16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90" name="文本框 89">
            <a:extLst>
              <a:ext uri="{FF2B5EF4-FFF2-40B4-BE49-F238E27FC236}">
                <a16:creationId xmlns:a16="http://schemas.microsoft.com/office/drawing/2014/main" id="{ED2815A7-5F1D-0E1F-6B3C-E3C2C68B6049}"/>
              </a:ext>
            </a:extLst>
          </p:cNvPr>
          <p:cNvSpPr txBox="1"/>
          <p:nvPr/>
        </p:nvSpPr>
        <p:spPr>
          <a:xfrm>
            <a:off x="4580677" y="237749"/>
            <a:ext cx="2137004" cy="374571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>
              <a:defRPr/>
            </a:pPr>
            <a:r>
              <a:rPr lang="en-US" altLang="zh-CN" sz="1600" dirty="0" err="1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PDBBind-</a:t>
            </a:r>
            <a:r>
              <a:rPr lang="en-US" altLang="zh-CN" sz="1600" i="1" dirty="0" err="1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k</a:t>
            </a:r>
            <a:r>
              <a:rPr lang="en-US" altLang="zh-CN" sz="1600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off</a:t>
            </a:r>
            <a:r>
              <a:rPr lang="zh-CN" alt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数据集</a:t>
            </a:r>
          </a:p>
        </p:txBody>
      </p:sp>
      <p:sp>
        <p:nvSpPr>
          <p:cNvPr id="139" name="文本框 138">
            <a:extLst>
              <a:ext uri="{FF2B5EF4-FFF2-40B4-BE49-F238E27FC236}">
                <a16:creationId xmlns:a16="http://schemas.microsoft.com/office/drawing/2014/main" id="{1F99E7D1-FA72-E6B6-8D8D-E8C8AB78A973}"/>
              </a:ext>
            </a:extLst>
          </p:cNvPr>
          <p:cNvSpPr txBox="1"/>
          <p:nvPr/>
        </p:nvSpPr>
        <p:spPr>
          <a:xfrm>
            <a:off x="5083174" y="4143519"/>
            <a:ext cx="1132009" cy="374571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algn="ctr">
              <a:defRPr/>
            </a:pPr>
            <a:r>
              <a:rPr lang="zh-CN" alt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多次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SMD</a:t>
            </a:r>
            <a:endParaRPr lang="zh-CN" altLang="en-US" sz="1600" dirty="0">
              <a:solidFill>
                <a:prstClr val="black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41" name="文本框 140">
            <a:extLst>
              <a:ext uri="{FF2B5EF4-FFF2-40B4-BE49-F238E27FC236}">
                <a16:creationId xmlns:a16="http://schemas.microsoft.com/office/drawing/2014/main" id="{949D5283-3A9C-C0A5-AB34-CD5D6CC16E18}"/>
              </a:ext>
            </a:extLst>
          </p:cNvPr>
          <p:cNvSpPr txBox="1"/>
          <p:nvPr/>
        </p:nvSpPr>
        <p:spPr>
          <a:xfrm>
            <a:off x="3177227" y="5670480"/>
            <a:ext cx="1723108" cy="646986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algn="ctr">
              <a:defRPr/>
            </a:pPr>
            <a:r>
              <a:rPr lang="zh-CN" alt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最大牵引力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Fmax</a:t>
            </a:r>
            <a:endParaRPr lang="zh-CN" altLang="en-US" sz="1600" dirty="0">
              <a:solidFill>
                <a:prstClr val="black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42" name="文本框 141">
            <a:extLst>
              <a:ext uri="{FF2B5EF4-FFF2-40B4-BE49-F238E27FC236}">
                <a16:creationId xmlns:a16="http://schemas.microsoft.com/office/drawing/2014/main" id="{F23D826E-7352-4145-DE4F-FF8BA13BF38C}"/>
              </a:ext>
            </a:extLst>
          </p:cNvPr>
          <p:cNvSpPr txBox="1"/>
          <p:nvPr/>
        </p:nvSpPr>
        <p:spPr>
          <a:xfrm>
            <a:off x="5465804" y="5483630"/>
            <a:ext cx="2137004" cy="374571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algn="ctr">
              <a:defRPr/>
            </a:pPr>
            <a:r>
              <a:rPr lang="zh-CN" alt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非平衡功 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&lt;W&gt;</a:t>
            </a:r>
            <a:endParaRPr lang="zh-CN" altLang="en-US" sz="1600" dirty="0">
              <a:solidFill>
                <a:prstClr val="black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147" name="直接箭头连接符 146">
            <a:extLst>
              <a:ext uri="{FF2B5EF4-FFF2-40B4-BE49-F238E27FC236}">
                <a16:creationId xmlns:a16="http://schemas.microsoft.com/office/drawing/2014/main" id="{FBB86B2D-9564-A259-C5AB-0427BF2AFCE4}"/>
              </a:ext>
            </a:extLst>
          </p:cNvPr>
          <p:cNvCxnSpPr>
            <a:cxnSpLocks/>
            <a:stCxn id="49" idx="2"/>
            <a:endCxn id="139" idx="0"/>
          </p:cNvCxnSpPr>
          <p:nvPr/>
        </p:nvCxnSpPr>
        <p:spPr>
          <a:xfrm>
            <a:off x="5649179" y="3466736"/>
            <a:ext cx="0" cy="6767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连接符: 肘形 151">
            <a:extLst>
              <a:ext uri="{FF2B5EF4-FFF2-40B4-BE49-F238E27FC236}">
                <a16:creationId xmlns:a16="http://schemas.microsoft.com/office/drawing/2014/main" id="{24B4927E-8AE8-5210-A816-8B85A0278A14}"/>
              </a:ext>
            </a:extLst>
          </p:cNvPr>
          <p:cNvCxnSpPr>
            <a:cxnSpLocks/>
            <a:stCxn id="139" idx="2"/>
            <a:endCxn id="141" idx="0"/>
          </p:cNvCxnSpPr>
          <p:nvPr/>
        </p:nvCxnSpPr>
        <p:spPr>
          <a:xfrm rot="5400000">
            <a:off x="4267785" y="4289086"/>
            <a:ext cx="1152390" cy="161039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连接符: 肘形 152">
            <a:extLst>
              <a:ext uri="{FF2B5EF4-FFF2-40B4-BE49-F238E27FC236}">
                <a16:creationId xmlns:a16="http://schemas.microsoft.com/office/drawing/2014/main" id="{CB74A89B-42E2-D0A7-C4E2-4ACBF4D2442A}"/>
              </a:ext>
            </a:extLst>
          </p:cNvPr>
          <p:cNvCxnSpPr>
            <a:cxnSpLocks/>
            <a:stCxn id="139" idx="2"/>
            <a:endCxn id="142" idx="0"/>
          </p:cNvCxnSpPr>
          <p:nvPr/>
        </p:nvCxnSpPr>
        <p:spPr>
          <a:xfrm rot="16200000" flipH="1">
            <a:off x="5608972" y="4558296"/>
            <a:ext cx="965540" cy="885127"/>
          </a:xfrm>
          <a:prstGeom prst="bentConnector3">
            <a:avLst>
              <a:gd name="adj1" fmla="val 6011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文本框 179">
            <a:extLst>
              <a:ext uri="{FF2B5EF4-FFF2-40B4-BE49-F238E27FC236}">
                <a16:creationId xmlns:a16="http://schemas.microsoft.com/office/drawing/2014/main" id="{1C5E4AD2-49B6-2045-6515-20456A502773}"/>
              </a:ext>
            </a:extLst>
          </p:cNvPr>
          <p:cNvSpPr txBox="1"/>
          <p:nvPr/>
        </p:nvSpPr>
        <p:spPr>
          <a:xfrm>
            <a:off x="4580677" y="7242239"/>
            <a:ext cx="2137004" cy="374571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algn="ctr">
              <a:defRPr/>
            </a:pP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Koff</a:t>
            </a:r>
            <a:r>
              <a:rPr lang="zh-CN" alt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预测值</a:t>
            </a:r>
          </a:p>
        </p:txBody>
      </p:sp>
      <p:sp>
        <p:nvSpPr>
          <p:cNvPr id="184" name="文本框 183">
            <a:extLst>
              <a:ext uri="{FF2B5EF4-FFF2-40B4-BE49-F238E27FC236}">
                <a16:creationId xmlns:a16="http://schemas.microsoft.com/office/drawing/2014/main" id="{02E17D36-2D90-FEC3-57B3-7BACE0A2E267}"/>
              </a:ext>
            </a:extLst>
          </p:cNvPr>
          <p:cNvSpPr txBox="1"/>
          <p:nvPr/>
        </p:nvSpPr>
        <p:spPr>
          <a:xfrm>
            <a:off x="5465804" y="6229760"/>
            <a:ext cx="2137004" cy="374571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algn="ctr">
              <a:defRPr/>
            </a:pP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PMF</a:t>
            </a:r>
            <a:endParaRPr lang="zh-CN" altLang="en-US" sz="1600" dirty="0">
              <a:solidFill>
                <a:prstClr val="black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186" name="直接箭头连接符 185">
            <a:extLst>
              <a:ext uri="{FF2B5EF4-FFF2-40B4-BE49-F238E27FC236}">
                <a16:creationId xmlns:a16="http://schemas.microsoft.com/office/drawing/2014/main" id="{858BF12F-1F81-1F89-5204-50F5D6FC993D}"/>
              </a:ext>
            </a:extLst>
          </p:cNvPr>
          <p:cNvCxnSpPr>
            <a:cxnSpLocks/>
            <a:stCxn id="142" idx="2"/>
            <a:endCxn id="184" idx="0"/>
          </p:cNvCxnSpPr>
          <p:nvPr/>
        </p:nvCxnSpPr>
        <p:spPr>
          <a:xfrm>
            <a:off x="6534306" y="5858201"/>
            <a:ext cx="0" cy="3715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连接符: 肘形 195">
            <a:extLst>
              <a:ext uri="{FF2B5EF4-FFF2-40B4-BE49-F238E27FC236}">
                <a16:creationId xmlns:a16="http://schemas.microsoft.com/office/drawing/2014/main" id="{4BF05C8A-722F-CC22-7A5B-A66BF7C52625}"/>
              </a:ext>
            </a:extLst>
          </p:cNvPr>
          <p:cNvCxnSpPr>
            <a:cxnSpLocks/>
            <a:stCxn id="184" idx="2"/>
            <a:endCxn id="180" idx="0"/>
          </p:cNvCxnSpPr>
          <p:nvPr/>
        </p:nvCxnSpPr>
        <p:spPr>
          <a:xfrm rot="5400000">
            <a:off x="5772789" y="6480722"/>
            <a:ext cx="637908" cy="88512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连接符: 肘形 196">
            <a:extLst>
              <a:ext uri="{FF2B5EF4-FFF2-40B4-BE49-F238E27FC236}">
                <a16:creationId xmlns:a16="http://schemas.microsoft.com/office/drawing/2014/main" id="{C27EFED2-629F-54EF-FD05-97E169A26D8C}"/>
              </a:ext>
            </a:extLst>
          </p:cNvPr>
          <p:cNvCxnSpPr>
            <a:cxnSpLocks/>
            <a:stCxn id="141" idx="2"/>
            <a:endCxn id="180" idx="0"/>
          </p:cNvCxnSpPr>
          <p:nvPr/>
        </p:nvCxnSpPr>
        <p:spPr>
          <a:xfrm rot="16200000" flipH="1">
            <a:off x="4381594" y="5974653"/>
            <a:ext cx="924773" cy="1610398"/>
          </a:xfrm>
          <a:prstGeom prst="bentConnector3">
            <a:avLst>
              <a:gd name="adj1" fmla="val 65360"/>
            </a:avLst>
          </a:prstGeom>
          <a:ln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>
            <a:extLst>
              <a:ext uri="{FF2B5EF4-FFF2-40B4-BE49-F238E27FC236}">
                <a16:creationId xmlns:a16="http://schemas.microsoft.com/office/drawing/2014/main" id="{2643BAC8-40DA-EC48-738F-EA31D77D1158}"/>
              </a:ext>
            </a:extLst>
          </p:cNvPr>
          <p:cNvSpPr txBox="1"/>
          <p:nvPr/>
        </p:nvSpPr>
        <p:spPr>
          <a:xfrm>
            <a:off x="1176694" y="5278352"/>
            <a:ext cx="2000532" cy="1464231"/>
          </a:xfrm>
          <a:prstGeom prst="round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altLang="zh-CN" sz="1600" b="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HSP90</a:t>
            </a:r>
            <a:r>
              <a:rPr lang="zh-CN" altLang="en-US" sz="1600" b="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体系</a:t>
            </a:r>
            <a:r>
              <a:rPr lang="en-US" altLang="zh-CN" sz="1600" b="0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r>
              <a:rPr lang="en-US" altLang="zh-CN" sz="1600" b="0" i="1" baseline="-250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max</a:t>
            </a:r>
            <a:r>
              <a:rPr lang="zh-CN" altLang="zh-CN" sz="1600" b="0" dirty="0">
                <a:solidFill>
                  <a:srgbClr val="0070C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与</a:t>
            </a:r>
            <a:r>
              <a:rPr lang="en-US" altLang="zh-CN" sz="1600" b="0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k</a:t>
            </a:r>
            <a:r>
              <a:rPr lang="en-US" altLang="zh-CN" sz="1600" b="0" i="1" baseline="-250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off</a:t>
            </a:r>
            <a:r>
              <a:rPr lang="zh-CN" altLang="zh-CN" sz="1600" b="0" dirty="0">
                <a:solidFill>
                  <a:srgbClr val="0070C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之间存在相关性</a:t>
            </a:r>
            <a:r>
              <a:rPr lang="zh-CN" altLang="en-US" sz="1600" b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en-US" altLang="zh-CN" sz="1600" b="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zh-CN" altLang="en-US" sz="1600" b="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进一步增加测试规模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D0565C96-5156-9F39-A199-FCC1CFAFBC1A}"/>
              </a:ext>
            </a:extLst>
          </p:cNvPr>
          <p:cNvSpPr txBox="1"/>
          <p:nvPr/>
        </p:nvSpPr>
        <p:spPr>
          <a:xfrm>
            <a:off x="7642748" y="5444669"/>
            <a:ext cx="2304672" cy="1191816"/>
          </a:xfrm>
          <a:prstGeom prst="round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zh-CN" altLang="en-US" sz="1600" b="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跑通流程（已完成）</a:t>
            </a:r>
            <a:endParaRPr lang="en-US" altLang="zh-CN" sz="1600" b="0" dirty="0">
              <a:solidFill>
                <a:srgbClr val="0070C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zh-CN" altLang="en-US" sz="1600" b="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在模型体系上验证其准确性</a:t>
            </a:r>
            <a:endParaRPr lang="en-US" altLang="zh-CN" sz="1600" b="0" dirty="0">
              <a:solidFill>
                <a:srgbClr val="0070C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zh-CN" altLang="en-US" sz="1600" b="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增加测试规模</a:t>
            </a:r>
            <a:endParaRPr lang="en-US" altLang="zh-CN" sz="1600" b="0" dirty="0">
              <a:solidFill>
                <a:srgbClr val="0070C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41DC9B65-62AB-7C77-6398-13CF4A6BFB73}"/>
              </a:ext>
            </a:extLst>
          </p:cNvPr>
          <p:cNvSpPr/>
          <p:nvPr/>
        </p:nvSpPr>
        <p:spPr>
          <a:xfrm>
            <a:off x="1251751" y="5354089"/>
            <a:ext cx="3785666" cy="1312760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0C69E77B-42BE-5A4B-C577-D38FFE69A03D}"/>
              </a:ext>
            </a:extLst>
          </p:cNvPr>
          <p:cNvSpPr/>
          <p:nvPr/>
        </p:nvSpPr>
        <p:spPr>
          <a:xfrm>
            <a:off x="5314242" y="5354088"/>
            <a:ext cx="4619865" cy="1312760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42856EFE-C5F7-5B9A-9213-D056CFD1B764}"/>
              </a:ext>
            </a:extLst>
          </p:cNvPr>
          <p:cNvSpPr txBox="1"/>
          <p:nvPr/>
        </p:nvSpPr>
        <p:spPr>
          <a:xfrm>
            <a:off x="6260940" y="3677007"/>
            <a:ext cx="3384637" cy="1191816"/>
          </a:xfrm>
          <a:prstGeom prst="round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285750" indent="-285750" algn="l">
              <a:buFont typeface="Wingdings" panose="05000000000000000000" pitchFamily="2" charset="2"/>
              <a:buChar char="Ø"/>
              <a:defRPr/>
            </a:pPr>
            <a:r>
              <a:rPr lang="zh-CN" altLang="en-US" sz="1600" b="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蛋白位置限制对模拟的影响</a:t>
            </a:r>
            <a:endParaRPr lang="en-US" altLang="zh-CN" sz="1600" b="0" dirty="0">
              <a:solidFill>
                <a:srgbClr val="0070C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  <a:defRPr/>
            </a:pPr>
            <a:r>
              <a:rPr lang="en-US" altLang="zh-CN" sz="1600" b="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CV</a:t>
            </a:r>
            <a:r>
              <a:rPr lang="zh-CN" altLang="en-US" sz="1600" b="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对模拟的影响</a:t>
            </a:r>
            <a:endParaRPr lang="en-US" altLang="zh-CN" sz="1600" b="0" dirty="0">
              <a:solidFill>
                <a:srgbClr val="0070C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  <a:defRPr/>
            </a:pPr>
            <a:r>
              <a:rPr lang="zh-CN" altLang="en-US" sz="1600" b="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配体恒速解离的</a:t>
            </a:r>
            <a:r>
              <a:rPr lang="en-US" altLang="zh-CN" sz="1600" b="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SMD</a:t>
            </a:r>
          </a:p>
          <a:p>
            <a:pPr marL="285750" indent="-285750" algn="l">
              <a:buFont typeface="Wingdings" panose="05000000000000000000" pitchFamily="2" charset="2"/>
              <a:buChar char="Ø"/>
              <a:defRPr/>
            </a:pPr>
            <a:r>
              <a:rPr lang="zh-CN" altLang="en-US" sz="1600" b="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不同初始构象对模拟的影响</a:t>
            </a: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79574151-CB4E-5143-791D-6732D3A87F11}"/>
              </a:ext>
            </a:extLst>
          </p:cNvPr>
          <p:cNvSpPr/>
          <p:nvPr/>
        </p:nvSpPr>
        <p:spPr>
          <a:xfrm>
            <a:off x="5037417" y="3645068"/>
            <a:ext cx="4580713" cy="1217223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3F62B8F8-41F8-4D4E-8E6C-89B8F086DF4E}"/>
              </a:ext>
            </a:extLst>
          </p:cNvPr>
          <p:cNvSpPr txBox="1"/>
          <p:nvPr/>
        </p:nvSpPr>
        <p:spPr>
          <a:xfrm>
            <a:off x="2621263" y="812949"/>
            <a:ext cx="2137004" cy="374571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>
              <a:defRPr/>
            </a:pPr>
            <a:r>
              <a:rPr lang="zh-CN" alt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蛋白结构文件（</a:t>
            </a: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.</a:t>
            </a:r>
            <a:r>
              <a:rPr lang="en-US" altLang="zh-CN" sz="1600" dirty="0" err="1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pdb</a:t>
            </a: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)</a:t>
            </a:r>
            <a:endParaRPr lang="zh-CN" altLang="en-US" sz="16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A1196707-A6A3-4F3E-8C20-F2031114EDA3}"/>
              </a:ext>
            </a:extLst>
          </p:cNvPr>
          <p:cNvSpPr txBox="1"/>
          <p:nvPr/>
        </p:nvSpPr>
        <p:spPr>
          <a:xfrm>
            <a:off x="6215183" y="817422"/>
            <a:ext cx="2137004" cy="374571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>
              <a:defRPr/>
            </a:pPr>
            <a:r>
              <a:rPr lang="zh-CN" alt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配体结构文件（</a:t>
            </a: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.mol2)</a:t>
            </a:r>
            <a:endParaRPr lang="zh-CN" altLang="en-US" sz="16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27" name="连接符: 肘形 26">
            <a:extLst>
              <a:ext uri="{FF2B5EF4-FFF2-40B4-BE49-F238E27FC236}">
                <a16:creationId xmlns:a16="http://schemas.microsoft.com/office/drawing/2014/main" id="{1510F61E-4496-4D25-8071-5F4014458DD8}"/>
              </a:ext>
            </a:extLst>
          </p:cNvPr>
          <p:cNvCxnSpPr>
            <a:cxnSpLocks/>
            <a:stCxn id="90" idx="2"/>
            <a:endCxn id="24" idx="0"/>
          </p:cNvCxnSpPr>
          <p:nvPr/>
        </p:nvCxnSpPr>
        <p:spPr>
          <a:xfrm rot="5400000">
            <a:off x="4569158" y="-267073"/>
            <a:ext cx="200629" cy="195941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连接符: 肘形 29">
            <a:extLst>
              <a:ext uri="{FF2B5EF4-FFF2-40B4-BE49-F238E27FC236}">
                <a16:creationId xmlns:a16="http://schemas.microsoft.com/office/drawing/2014/main" id="{A7830D96-7CA3-466C-AFC6-17802F5E3C4B}"/>
              </a:ext>
            </a:extLst>
          </p:cNvPr>
          <p:cNvCxnSpPr>
            <a:cxnSpLocks/>
            <a:stCxn id="90" idx="2"/>
            <a:endCxn id="25" idx="0"/>
          </p:cNvCxnSpPr>
          <p:nvPr/>
        </p:nvCxnSpPr>
        <p:spPr>
          <a:xfrm rot="16200000" flipH="1">
            <a:off x="6363881" y="-102382"/>
            <a:ext cx="205102" cy="163450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文本框 32">
            <a:extLst>
              <a:ext uri="{FF2B5EF4-FFF2-40B4-BE49-F238E27FC236}">
                <a16:creationId xmlns:a16="http://schemas.microsoft.com/office/drawing/2014/main" id="{17283C32-3A4A-41E3-B59F-25CE410BE54B}"/>
              </a:ext>
            </a:extLst>
          </p:cNvPr>
          <p:cNvSpPr txBox="1"/>
          <p:nvPr/>
        </p:nvSpPr>
        <p:spPr>
          <a:xfrm>
            <a:off x="2621263" y="1388149"/>
            <a:ext cx="2137004" cy="646986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>
              <a:defRPr/>
            </a:pPr>
            <a:r>
              <a:rPr lang="zh-CN" alt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中性条件下质子化的蛋白质结构文件</a:t>
            </a:r>
          </a:p>
        </p:txBody>
      </p:sp>
      <p:cxnSp>
        <p:nvCxnSpPr>
          <p:cNvPr id="34" name="直接箭头连接符 33">
            <a:extLst>
              <a:ext uri="{FF2B5EF4-FFF2-40B4-BE49-F238E27FC236}">
                <a16:creationId xmlns:a16="http://schemas.microsoft.com/office/drawing/2014/main" id="{E836544A-865D-425A-A20A-510915A60E5F}"/>
              </a:ext>
            </a:extLst>
          </p:cNvPr>
          <p:cNvCxnSpPr>
            <a:cxnSpLocks/>
            <a:stCxn id="24" idx="2"/>
            <a:endCxn id="33" idx="0"/>
          </p:cNvCxnSpPr>
          <p:nvPr/>
        </p:nvCxnSpPr>
        <p:spPr>
          <a:xfrm>
            <a:off x="3689765" y="1187520"/>
            <a:ext cx="0" cy="2006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连接符: 肘形 45">
            <a:extLst>
              <a:ext uri="{FF2B5EF4-FFF2-40B4-BE49-F238E27FC236}">
                <a16:creationId xmlns:a16="http://schemas.microsoft.com/office/drawing/2014/main" id="{121BED01-8FAD-45F7-97E2-1A9BA1A9523E}"/>
              </a:ext>
            </a:extLst>
          </p:cNvPr>
          <p:cNvCxnSpPr>
            <a:cxnSpLocks/>
            <a:stCxn id="33" idx="2"/>
            <a:endCxn id="49" idx="0"/>
          </p:cNvCxnSpPr>
          <p:nvPr/>
        </p:nvCxnSpPr>
        <p:spPr>
          <a:xfrm rot="16200000" flipH="1">
            <a:off x="4140957" y="1583943"/>
            <a:ext cx="1057030" cy="195941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文本框 48">
            <a:extLst>
              <a:ext uri="{FF2B5EF4-FFF2-40B4-BE49-F238E27FC236}">
                <a16:creationId xmlns:a16="http://schemas.microsoft.com/office/drawing/2014/main" id="{4184B4A2-28A1-4EBA-931A-103C6B98BE13}"/>
              </a:ext>
            </a:extLst>
          </p:cNvPr>
          <p:cNvSpPr txBox="1"/>
          <p:nvPr/>
        </p:nvSpPr>
        <p:spPr>
          <a:xfrm>
            <a:off x="4710904" y="3092165"/>
            <a:ext cx="1876549" cy="374571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algn="ctr">
              <a:defRPr/>
            </a:pPr>
            <a:r>
              <a:rPr lang="en-US" altLang="zh-CN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npt.gro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 + </a:t>
            </a:r>
            <a:r>
              <a:rPr lang="en-US" altLang="zh-CN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gmx.top</a:t>
            </a:r>
            <a:endParaRPr lang="zh-CN" altLang="en-US" sz="1600" dirty="0">
              <a:solidFill>
                <a:prstClr val="black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58" name="连接符: 肘形 57">
            <a:extLst>
              <a:ext uri="{FF2B5EF4-FFF2-40B4-BE49-F238E27FC236}">
                <a16:creationId xmlns:a16="http://schemas.microsoft.com/office/drawing/2014/main" id="{F9F649B5-20C5-48ED-99CB-BB576274AA85}"/>
              </a:ext>
            </a:extLst>
          </p:cNvPr>
          <p:cNvCxnSpPr>
            <a:cxnSpLocks/>
            <a:stCxn id="25" idx="2"/>
            <a:endCxn id="49" idx="0"/>
          </p:cNvCxnSpPr>
          <p:nvPr/>
        </p:nvCxnSpPr>
        <p:spPr>
          <a:xfrm rot="5400000">
            <a:off x="5516346" y="1324826"/>
            <a:ext cx="1900172" cy="1634506"/>
          </a:xfrm>
          <a:prstGeom prst="bentConnector3">
            <a:avLst>
              <a:gd name="adj1" fmla="val 7195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文本框 61">
            <a:extLst>
              <a:ext uri="{FF2B5EF4-FFF2-40B4-BE49-F238E27FC236}">
                <a16:creationId xmlns:a16="http://schemas.microsoft.com/office/drawing/2014/main" id="{7E386C33-EB52-40CA-9BB7-FC25F49CA705}"/>
              </a:ext>
            </a:extLst>
          </p:cNvPr>
          <p:cNvSpPr txBox="1"/>
          <p:nvPr/>
        </p:nvSpPr>
        <p:spPr>
          <a:xfrm>
            <a:off x="4710904" y="2164691"/>
            <a:ext cx="1876549" cy="374571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algn="ctr">
              <a:defRPr/>
            </a:pP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MD</a:t>
            </a:r>
            <a:r>
              <a:rPr lang="zh-CN" alt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自动化流程</a:t>
            </a: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F0972034-2BEF-4B60-A2AF-671221A59CC2}"/>
              </a:ext>
            </a:extLst>
          </p:cNvPr>
          <p:cNvSpPr/>
          <p:nvPr/>
        </p:nvSpPr>
        <p:spPr>
          <a:xfrm>
            <a:off x="1171039" y="115417"/>
            <a:ext cx="8776381" cy="2721462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09FF1406-2428-435B-ACD5-A4AEA0374EAE}"/>
              </a:ext>
            </a:extLst>
          </p:cNvPr>
          <p:cNvSpPr txBox="1"/>
          <p:nvPr/>
        </p:nvSpPr>
        <p:spPr>
          <a:xfrm>
            <a:off x="1251751" y="150778"/>
            <a:ext cx="2137002" cy="374571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>
              <a:defRPr/>
            </a:pPr>
            <a:r>
              <a:rPr lang="zh-CN" altLang="en-US" sz="1600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体系准备</a:t>
            </a:r>
            <a:endParaRPr lang="en-US" altLang="zh-CN" sz="1600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36" name="直接箭头连接符 35">
            <a:extLst>
              <a:ext uri="{FF2B5EF4-FFF2-40B4-BE49-F238E27FC236}">
                <a16:creationId xmlns:a16="http://schemas.microsoft.com/office/drawing/2014/main" id="{B5E31287-9ECD-4B02-89AB-BD7E0B33A4DF}"/>
              </a:ext>
            </a:extLst>
          </p:cNvPr>
          <p:cNvCxnSpPr>
            <a:cxnSpLocks/>
            <a:stCxn id="49" idx="3"/>
            <a:endCxn id="39" idx="1"/>
          </p:cNvCxnSpPr>
          <p:nvPr/>
        </p:nvCxnSpPr>
        <p:spPr>
          <a:xfrm>
            <a:off x="6587453" y="3279451"/>
            <a:ext cx="64343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文本框 38">
            <a:extLst>
              <a:ext uri="{FF2B5EF4-FFF2-40B4-BE49-F238E27FC236}">
                <a16:creationId xmlns:a16="http://schemas.microsoft.com/office/drawing/2014/main" id="{758B6376-B025-411C-8F8E-8A6073E7A615}"/>
              </a:ext>
            </a:extLst>
          </p:cNvPr>
          <p:cNvSpPr txBox="1"/>
          <p:nvPr/>
        </p:nvSpPr>
        <p:spPr>
          <a:xfrm>
            <a:off x="7230886" y="3092165"/>
            <a:ext cx="1022746" cy="374571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algn="ctr">
              <a:defRPr/>
            </a:pP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CMD </a:t>
            </a:r>
            <a:r>
              <a:rPr lang="zh-CN" alt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？</a:t>
            </a:r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108256C4-C16B-4E89-A712-4319EBF749BE}"/>
              </a:ext>
            </a:extLst>
          </p:cNvPr>
          <p:cNvSpPr/>
          <p:nvPr/>
        </p:nvSpPr>
        <p:spPr>
          <a:xfrm>
            <a:off x="1171040" y="2841987"/>
            <a:ext cx="8776380" cy="2116730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id="{9DFF76AB-6E3D-453D-8630-B00D335BDD5A}"/>
              </a:ext>
            </a:extLst>
          </p:cNvPr>
          <p:cNvSpPr txBox="1"/>
          <p:nvPr/>
        </p:nvSpPr>
        <p:spPr>
          <a:xfrm>
            <a:off x="1226852" y="2857680"/>
            <a:ext cx="2137002" cy="374571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>
              <a:defRPr/>
            </a:pPr>
            <a:r>
              <a:rPr lang="en-US" altLang="zh-CN" sz="1600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MD </a:t>
            </a:r>
            <a:r>
              <a:rPr lang="zh-CN" altLang="en-US" sz="1600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轨迹数据集构建</a:t>
            </a:r>
            <a:endParaRPr lang="en-US" altLang="zh-CN" sz="1600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767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CC2B9E-7ACA-F64A-82BB-C9CE405083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文本框 34">
            <a:extLst>
              <a:ext uri="{FF2B5EF4-FFF2-40B4-BE49-F238E27FC236}">
                <a16:creationId xmlns:a16="http://schemas.microsoft.com/office/drawing/2014/main" id="{2EB0C52F-ECDB-4B52-878F-5154F0F7C3BE}"/>
              </a:ext>
            </a:extLst>
          </p:cNvPr>
          <p:cNvSpPr txBox="1"/>
          <p:nvPr/>
        </p:nvSpPr>
        <p:spPr>
          <a:xfrm>
            <a:off x="4580677" y="237749"/>
            <a:ext cx="2137004" cy="374571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>
              <a:defRPr/>
            </a:pPr>
            <a:r>
              <a:rPr lang="en-US" altLang="zh-CN" sz="1600" dirty="0" err="1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PDBBind-</a:t>
            </a:r>
            <a:r>
              <a:rPr lang="en-US" altLang="zh-CN" sz="1600" i="1" dirty="0" err="1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k</a:t>
            </a:r>
            <a:r>
              <a:rPr lang="en-US" altLang="zh-CN" sz="1600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off</a:t>
            </a:r>
            <a:r>
              <a:rPr lang="en-US" altLang="zh-CN" sz="1600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zh-CN" alt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数据集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F170C663-F021-4576-B3AD-36D445EA1F39}"/>
              </a:ext>
            </a:extLst>
          </p:cNvPr>
          <p:cNvSpPr txBox="1"/>
          <p:nvPr/>
        </p:nvSpPr>
        <p:spPr>
          <a:xfrm>
            <a:off x="1873479" y="1189537"/>
            <a:ext cx="2137004" cy="374571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>
              <a:defRPr/>
            </a:pPr>
            <a:r>
              <a:rPr lang="zh-CN" alt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蛋白结构文件（</a:t>
            </a: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.</a:t>
            </a:r>
            <a:r>
              <a:rPr lang="en-US" altLang="zh-CN" sz="1600" dirty="0" err="1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pdb</a:t>
            </a: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)</a:t>
            </a:r>
            <a:endParaRPr lang="zh-CN" altLang="en-US" sz="16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25561CFF-B3C3-4AD9-ADC3-C6EF1E625650}"/>
              </a:ext>
            </a:extLst>
          </p:cNvPr>
          <p:cNvSpPr txBox="1"/>
          <p:nvPr/>
        </p:nvSpPr>
        <p:spPr>
          <a:xfrm>
            <a:off x="7283685" y="1192669"/>
            <a:ext cx="2137004" cy="374571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>
              <a:defRPr/>
            </a:pPr>
            <a:r>
              <a:rPr lang="zh-CN" alt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配体结构文件（</a:t>
            </a: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.mol2)</a:t>
            </a:r>
            <a:endParaRPr lang="zh-CN" altLang="en-US" sz="16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38" name="连接符: 肘形 37">
            <a:extLst>
              <a:ext uri="{FF2B5EF4-FFF2-40B4-BE49-F238E27FC236}">
                <a16:creationId xmlns:a16="http://schemas.microsoft.com/office/drawing/2014/main" id="{4CC3741E-67BA-42B3-9E21-FB4571989A0B}"/>
              </a:ext>
            </a:extLst>
          </p:cNvPr>
          <p:cNvCxnSpPr>
            <a:cxnSpLocks/>
            <a:stCxn id="35" idx="2"/>
            <a:endCxn id="36" idx="0"/>
          </p:cNvCxnSpPr>
          <p:nvPr/>
        </p:nvCxnSpPr>
        <p:spPr>
          <a:xfrm rot="5400000">
            <a:off x="4006972" y="-452671"/>
            <a:ext cx="577217" cy="2707198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连接符: 肘形 38">
            <a:extLst>
              <a:ext uri="{FF2B5EF4-FFF2-40B4-BE49-F238E27FC236}">
                <a16:creationId xmlns:a16="http://schemas.microsoft.com/office/drawing/2014/main" id="{CB7C9681-A6B2-4F2F-A375-F037304C45D0}"/>
              </a:ext>
            </a:extLst>
          </p:cNvPr>
          <p:cNvCxnSpPr>
            <a:cxnSpLocks/>
            <a:stCxn id="35" idx="2"/>
            <a:endCxn id="37" idx="0"/>
          </p:cNvCxnSpPr>
          <p:nvPr/>
        </p:nvCxnSpPr>
        <p:spPr>
          <a:xfrm rot="16200000" flipH="1">
            <a:off x="6710509" y="-449010"/>
            <a:ext cx="580349" cy="2703008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文本框 39">
            <a:extLst>
              <a:ext uri="{FF2B5EF4-FFF2-40B4-BE49-F238E27FC236}">
                <a16:creationId xmlns:a16="http://schemas.microsoft.com/office/drawing/2014/main" id="{D402DF56-23CC-48DC-889A-BA080E4F8F34}"/>
              </a:ext>
            </a:extLst>
          </p:cNvPr>
          <p:cNvSpPr txBox="1"/>
          <p:nvPr/>
        </p:nvSpPr>
        <p:spPr>
          <a:xfrm>
            <a:off x="1873479" y="2987173"/>
            <a:ext cx="2137004" cy="646986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>
              <a:defRPr/>
            </a:pPr>
            <a:r>
              <a:rPr lang="zh-CN" alt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中性条件下质子化的蛋白质结构文件</a:t>
            </a:r>
          </a:p>
        </p:txBody>
      </p:sp>
      <p:cxnSp>
        <p:nvCxnSpPr>
          <p:cNvPr id="41" name="直接箭头连接符 40">
            <a:extLst>
              <a:ext uri="{FF2B5EF4-FFF2-40B4-BE49-F238E27FC236}">
                <a16:creationId xmlns:a16="http://schemas.microsoft.com/office/drawing/2014/main" id="{5F265704-1E6C-48AB-863F-B44CC45F47EC}"/>
              </a:ext>
            </a:extLst>
          </p:cNvPr>
          <p:cNvCxnSpPr>
            <a:cxnSpLocks/>
            <a:stCxn id="36" idx="2"/>
            <a:endCxn id="40" idx="0"/>
          </p:cNvCxnSpPr>
          <p:nvPr/>
        </p:nvCxnSpPr>
        <p:spPr>
          <a:xfrm>
            <a:off x="2941981" y="1564108"/>
            <a:ext cx="0" cy="142306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连接符: 肘形 41">
            <a:extLst>
              <a:ext uri="{FF2B5EF4-FFF2-40B4-BE49-F238E27FC236}">
                <a16:creationId xmlns:a16="http://schemas.microsoft.com/office/drawing/2014/main" id="{848B1782-54D9-4BD7-BED2-2152A2020CBD}"/>
              </a:ext>
            </a:extLst>
          </p:cNvPr>
          <p:cNvCxnSpPr>
            <a:cxnSpLocks/>
            <a:stCxn id="40" idx="2"/>
            <a:endCxn id="113" idx="0"/>
          </p:cNvCxnSpPr>
          <p:nvPr/>
        </p:nvCxnSpPr>
        <p:spPr>
          <a:xfrm rot="16200000" flipH="1">
            <a:off x="3695883" y="2880257"/>
            <a:ext cx="1199395" cy="2707198"/>
          </a:xfrm>
          <a:prstGeom prst="bentConnector3">
            <a:avLst>
              <a:gd name="adj1" fmla="val 75906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文本框 42">
            <a:extLst>
              <a:ext uri="{FF2B5EF4-FFF2-40B4-BE49-F238E27FC236}">
                <a16:creationId xmlns:a16="http://schemas.microsoft.com/office/drawing/2014/main" id="{98B44C18-EE1F-441A-8CC5-7C554DBE21A7}"/>
              </a:ext>
            </a:extLst>
          </p:cNvPr>
          <p:cNvSpPr txBox="1"/>
          <p:nvPr/>
        </p:nvSpPr>
        <p:spPr>
          <a:xfrm>
            <a:off x="5110510" y="6368454"/>
            <a:ext cx="1077338" cy="374571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algn="ctr">
              <a:defRPr/>
            </a:pPr>
            <a:r>
              <a:rPr lang="en-US" altLang="zh-CN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npt.gro</a:t>
            </a:r>
            <a:endParaRPr lang="zh-CN" altLang="en-US" sz="1600" dirty="0">
              <a:solidFill>
                <a:prstClr val="black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44" name="连接符: 肘形 43">
            <a:extLst>
              <a:ext uri="{FF2B5EF4-FFF2-40B4-BE49-F238E27FC236}">
                <a16:creationId xmlns:a16="http://schemas.microsoft.com/office/drawing/2014/main" id="{260745E1-E058-4AE1-8409-7D09FD4D1718}"/>
              </a:ext>
            </a:extLst>
          </p:cNvPr>
          <p:cNvCxnSpPr>
            <a:cxnSpLocks/>
            <a:stCxn id="57" idx="2"/>
            <a:endCxn id="113" idx="0"/>
          </p:cNvCxnSpPr>
          <p:nvPr/>
        </p:nvCxnSpPr>
        <p:spPr>
          <a:xfrm rot="5400000">
            <a:off x="6295716" y="2777083"/>
            <a:ext cx="1409934" cy="2703008"/>
          </a:xfrm>
          <a:prstGeom prst="bentConnector3">
            <a:avLst>
              <a:gd name="adj1" fmla="val 78964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箭头连接符 50">
            <a:extLst>
              <a:ext uri="{FF2B5EF4-FFF2-40B4-BE49-F238E27FC236}">
                <a16:creationId xmlns:a16="http://schemas.microsoft.com/office/drawing/2014/main" id="{4F9C37FF-1E14-4DF1-9EF1-B1BA9C905887}"/>
              </a:ext>
            </a:extLst>
          </p:cNvPr>
          <p:cNvCxnSpPr>
            <a:cxnSpLocks/>
            <a:stCxn id="37" idx="2"/>
            <a:endCxn id="57" idx="0"/>
          </p:cNvCxnSpPr>
          <p:nvPr/>
        </p:nvCxnSpPr>
        <p:spPr>
          <a:xfrm>
            <a:off x="8352187" y="1567240"/>
            <a:ext cx="0" cy="148180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文本框 56">
            <a:extLst>
              <a:ext uri="{FF2B5EF4-FFF2-40B4-BE49-F238E27FC236}">
                <a16:creationId xmlns:a16="http://schemas.microsoft.com/office/drawing/2014/main" id="{18B33654-B0AD-43FB-9707-753E5F960686}"/>
              </a:ext>
            </a:extLst>
          </p:cNvPr>
          <p:cNvSpPr txBox="1"/>
          <p:nvPr/>
        </p:nvSpPr>
        <p:spPr>
          <a:xfrm>
            <a:off x="7059878" y="3049049"/>
            <a:ext cx="2584618" cy="374571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>
              <a:defRPr/>
            </a:pPr>
            <a:r>
              <a:rPr lang="zh-CN" alt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配体参数文件及结构文件</a:t>
            </a:r>
          </a:p>
        </p:txBody>
      </p:sp>
      <p:sp>
        <p:nvSpPr>
          <p:cNvPr id="76" name="文本框 75">
            <a:extLst>
              <a:ext uri="{FF2B5EF4-FFF2-40B4-BE49-F238E27FC236}">
                <a16:creationId xmlns:a16="http://schemas.microsoft.com/office/drawing/2014/main" id="{09977CCB-9F94-427E-A372-CFDABF0144FA}"/>
              </a:ext>
            </a:extLst>
          </p:cNvPr>
          <p:cNvSpPr txBox="1"/>
          <p:nvPr/>
        </p:nvSpPr>
        <p:spPr>
          <a:xfrm>
            <a:off x="1837881" y="2243579"/>
            <a:ext cx="2137002" cy="374571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>
              <a:defRPr/>
            </a:pPr>
            <a:r>
              <a:rPr lang="en-US" altLang="zh-CN" sz="1600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Pdb2pqr (pH=7.0)</a:t>
            </a:r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id="{9BFEA93A-98F7-40C1-B932-CD629839DFA0}"/>
              </a:ext>
            </a:extLst>
          </p:cNvPr>
          <p:cNvSpPr txBox="1"/>
          <p:nvPr/>
        </p:nvSpPr>
        <p:spPr>
          <a:xfrm>
            <a:off x="7283684" y="1834557"/>
            <a:ext cx="2254110" cy="919401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>
              <a:defRPr/>
            </a:pPr>
            <a:r>
              <a:rPr lang="en-US" altLang="zh-CN" sz="1600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lig_parameter_cal.py </a:t>
            </a:r>
          </a:p>
          <a:p>
            <a:pPr>
              <a:defRPr/>
            </a:pP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lig_resp_cal.py</a:t>
            </a:r>
          </a:p>
          <a:p>
            <a:pPr>
              <a:defRPr/>
            </a:pP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atom_name_check.py</a:t>
            </a:r>
          </a:p>
        </p:txBody>
      </p:sp>
      <p:sp>
        <p:nvSpPr>
          <p:cNvPr id="94" name="矩形 93">
            <a:extLst>
              <a:ext uri="{FF2B5EF4-FFF2-40B4-BE49-F238E27FC236}">
                <a16:creationId xmlns:a16="http://schemas.microsoft.com/office/drawing/2014/main" id="{F0E99D1B-17D6-45B6-99BA-DF36F0577700}"/>
              </a:ext>
            </a:extLst>
          </p:cNvPr>
          <p:cNvSpPr/>
          <p:nvPr/>
        </p:nvSpPr>
        <p:spPr>
          <a:xfrm>
            <a:off x="5649178" y="1773019"/>
            <a:ext cx="4098499" cy="1031068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5" name="文本框 94">
            <a:extLst>
              <a:ext uri="{FF2B5EF4-FFF2-40B4-BE49-F238E27FC236}">
                <a16:creationId xmlns:a16="http://schemas.microsoft.com/office/drawing/2014/main" id="{EA84401D-4C92-49DF-9DE2-F2A5F2CD98CB}"/>
              </a:ext>
            </a:extLst>
          </p:cNvPr>
          <p:cNvSpPr txBox="1"/>
          <p:nvPr/>
        </p:nvSpPr>
        <p:spPr>
          <a:xfrm>
            <a:off x="6281212" y="5305923"/>
            <a:ext cx="3461907" cy="919401"/>
          </a:xfrm>
          <a:prstGeom prst="round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285750" indent="-285750" algn="l">
              <a:buFont typeface="Wingdings" panose="05000000000000000000" pitchFamily="2" charset="2"/>
              <a:buChar char="Ø"/>
              <a:defRPr/>
            </a:pPr>
            <a:r>
              <a:rPr lang="zh-CN" altLang="en-US" sz="1600" b="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解决完成后无法自动退出的问题</a:t>
            </a:r>
            <a:endParaRPr lang="en-US" altLang="zh-CN" sz="1600" b="0" dirty="0">
              <a:solidFill>
                <a:srgbClr val="0070C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  <a:defRPr/>
            </a:pPr>
            <a:r>
              <a:rPr lang="zh-CN" altLang="en-US" sz="1600" b="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对任务进行管理，排队，空闲资源调度</a:t>
            </a:r>
            <a:endParaRPr lang="en-US" altLang="zh-CN" sz="1600" b="0" dirty="0">
              <a:solidFill>
                <a:srgbClr val="0070C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13" name="文本框 112">
            <a:extLst>
              <a:ext uri="{FF2B5EF4-FFF2-40B4-BE49-F238E27FC236}">
                <a16:creationId xmlns:a16="http://schemas.microsoft.com/office/drawing/2014/main" id="{93005123-954C-4AFA-B151-057EC21DA96A}"/>
              </a:ext>
            </a:extLst>
          </p:cNvPr>
          <p:cNvSpPr txBox="1"/>
          <p:nvPr/>
        </p:nvSpPr>
        <p:spPr>
          <a:xfrm>
            <a:off x="4516250" y="4833554"/>
            <a:ext cx="2265857" cy="374571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algn="ctr">
              <a:defRPr/>
            </a:pPr>
            <a:r>
              <a:rPr lang="en-US" altLang="zh-CN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gmx.gro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 + </a:t>
            </a:r>
            <a:r>
              <a:rPr lang="en-US" altLang="zh-CN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gmx.top</a:t>
            </a:r>
            <a:endParaRPr lang="zh-CN" altLang="en-US" sz="1600" dirty="0">
              <a:solidFill>
                <a:prstClr val="black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18" name="文本框 117">
            <a:extLst>
              <a:ext uri="{FF2B5EF4-FFF2-40B4-BE49-F238E27FC236}">
                <a16:creationId xmlns:a16="http://schemas.microsoft.com/office/drawing/2014/main" id="{9C00F6B0-8A98-478B-9FCE-274137F3CC47}"/>
              </a:ext>
            </a:extLst>
          </p:cNvPr>
          <p:cNvSpPr txBox="1"/>
          <p:nvPr/>
        </p:nvSpPr>
        <p:spPr>
          <a:xfrm>
            <a:off x="3876671" y="3798191"/>
            <a:ext cx="3545012" cy="646986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>
              <a:defRPr/>
            </a:pP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md_parm_gen.py  </a:t>
            </a:r>
          </a:p>
          <a:p>
            <a:pPr>
              <a:defRPr/>
            </a:pP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amber_to_gmx-add_restraint.py</a:t>
            </a:r>
          </a:p>
        </p:txBody>
      </p:sp>
      <p:cxnSp>
        <p:nvCxnSpPr>
          <p:cNvPr id="134" name="直接箭头连接符 133">
            <a:extLst>
              <a:ext uri="{FF2B5EF4-FFF2-40B4-BE49-F238E27FC236}">
                <a16:creationId xmlns:a16="http://schemas.microsoft.com/office/drawing/2014/main" id="{CAAF148D-101F-46A2-8A5B-54F7E4A95835}"/>
              </a:ext>
            </a:extLst>
          </p:cNvPr>
          <p:cNvCxnSpPr>
            <a:cxnSpLocks/>
            <a:stCxn id="113" idx="2"/>
            <a:endCxn id="43" idx="0"/>
          </p:cNvCxnSpPr>
          <p:nvPr/>
        </p:nvCxnSpPr>
        <p:spPr>
          <a:xfrm>
            <a:off x="5649179" y="5208125"/>
            <a:ext cx="0" cy="116032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文本框 136">
            <a:extLst>
              <a:ext uri="{FF2B5EF4-FFF2-40B4-BE49-F238E27FC236}">
                <a16:creationId xmlns:a16="http://schemas.microsoft.com/office/drawing/2014/main" id="{A203A57F-6745-482B-9015-07C0CA5C3120}"/>
              </a:ext>
            </a:extLst>
          </p:cNvPr>
          <p:cNvSpPr txBox="1"/>
          <p:nvPr/>
        </p:nvSpPr>
        <p:spPr>
          <a:xfrm>
            <a:off x="4912456" y="5539754"/>
            <a:ext cx="1473443" cy="374571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>
              <a:defRPr/>
            </a:pPr>
            <a:r>
              <a:rPr lang="en-US" altLang="zh-CN" sz="1600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pre_equ.py</a:t>
            </a:r>
          </a:p>
        </p:txBody>
      </p:sp>
      <p:sp>
        <p:nvSpPr>
          <p:cNvPr id="138" name="矩形 137">
            <a:extLst>
              <a:ext uri="{FF2B5EF4-FFF2-40B4-BE49-F238E27FC236}">
                <a16:creationId xmlns:a16="http://schemas.microsoft.com/office/drawing/2014/main" id="{601A99B6-9CE2-46A7-8264-D2A4EF392F58}"/>
              </a:ext>
            </a:extLst>
          </p:cNvPr>
          <p:cNvSpPr/>
          <p:nvPr/>
        </p:nvSpPr>
        <p:spPr>
          <a:xfrm>
            <a:off x="4813828" y="5297367"/>
            <a:ext cx="4830663" cy="894594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4" name="文本框 153">
            <a:extLst>
              <a:ext uri="{FF2B5EF4-FFF2-40B4-BE49-F238E27FC236}">
                <a16:creationId xmlns:a16="http://schemas.microsoft.com/office/drawing/2014/main" id="{92FC817B-DC26-4182-9ADF-508AF4CB8CE7}"/>
              </a:ext>
            </a:extLst>
          </p:cNvPr>
          <p:cNvSpPr txBox="1"/>
          <p:nvPr/>
        </p:nvSpPr>
        <p:spPr>
          <a:xfrm>
            <a:off x="5739521" y="1855765"/>
            <a:ext cx="1524060" cy="919401"/>
          </a:xfrm>
          <a:prstGeom prst="round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285750" indent="-285750" algn="l">
              <a:buFont typeface="Wingdings" panose="05000000000000000000" pitchFamily="2" charset="2"/>
              <a:buChar char="Ø"/>
              <a:defRPr/>
            </a:pPr>
            <a:r>
              <a:rPr lang="zh-CN" altLang="en-US" sz="1600" b="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需要能够支持</a:t>
            </a:r>
            <a:r>
              <a:rPr lang="en-US" altLang="zh-CN" sz="1600" b="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mol2</a:t>
            </a:r>
            <a:r>
              <a:rPr lang="zh-CN" altLang="en-US" sz="1600" b="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格式输入</a:t>
            </a:r>
            <a:endParaRPr lang="en-US" altLang="zh-CN" sz="1600" b="0" dirty="0">
              <a:solidFill>
                <a:srgbClr val="0070C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59" name="矩形 158">
            <a:extLst>
              <a:ext uri="{FF2B5EF4-FFF2-40B4-BE49-F238E27FC236}">
                <a16:creationId xmlns:a16="http://schemas.microsoft.com/office/drawing/2014/main" id="{A4083004-45CF-49AE-BA5C-558A9A3D3B85}"/>
              </a:ext>
            </a:extLst>
          </p:cNvPr>
          <p:cNvSpPr/>
          <p:nvPr/>
        </p:nvSpPr>
        <p:spPr>
          <a:xfrm>
            <a:off x="3876670" y="3700031"/>
            <a:ext cx="5871011" cy="791866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0" name="文本框 159">
            <a:extLst>
              <a:ext uri="{FF2B5EF4-FFF2-40B4-BE49-F238E27FC236}">
                <a16:creationId xmlns:a16="http://schemas.microsoft.com/office/drawing/2014/main" id="{0D120787-B66A-4B34-A45C-D7060F88F610}"/>
              </a:ext>
            </a:extLst>
          </p:cNvPr>
          <p:cNvSpPr txBox="1"/>
          <p:nvPr/>
        </p:nvSpPr>
        <p:spPr>
          <a:xfrm>
            <a:off x="7421683" y="3798191"/>
            <a:ext cx="2255647" cy="646986"/>
          </a:xfrm>
          <a:prstGeom prst="round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285750" indent="-285750" algn="l">
              <a:buFont typeface="Wingdings" panose="05000000000000000000" pitchFamily="2" charset="2"/>
              <a:buChar char="Ø"/>
              <a:defRPr/>
            </a:pPr>
            <a:r>
              <a:rPr lang="zh-CN" altLang="en-US" sz="1600" b="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二硫键的处理</a:t>
            </a:r>
            <a:endParaRPr lang="en-US" altLang="zh-CN" sz="1600" b="0" dirty="0">
              <a:solidFill>
                <a:srgbClr val="0070C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  <a:defRPr/>
            </a:pPr>
            <a:r>
              <a:rPr lang="zh-CN" altLang="en-US" sz="1600" b="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非标准残基的处理</a:t>
            </a:r>
            <a:endParaRPr lang="en-US" altLang="zh-CN" sz="1600" b="0" dirty="0">
              <a:solidFill>
                <a:srgbClr val="0070C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27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http://106.14.188.60:9001/file/image/68393a78b76c9a00c4202d36">
            <a:extLst>
              <a:ext uri="{FF2B5EF4-FFF2-40B4-BE49-F238E27FC236}">
                <a16:creationId xmlns:a16="http://schemas.microsoft.com/office/drawing/2014/main" id="{9D55653A-267B-45A2-9237-868EEEF94FD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5505" y="2130475"/>
            <a:ext cx="5486400" cy="279463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07AC293B-72E3-4F4B-BF3D-6D569C48490B}"/>
              </a:ext>
            </a:extLst>
          </p:cNvPr>
          <p:cNvSpPr/>
          <p:nvPr/>
        </p:nvSpPr>
        <p:spPr>
          <a:xfrm>
            <a:off x="2935505" y="3033066"/>
            <a:ext cx="5486399" cy="1892043"/>
          </a:xfrm>
          <a:prstGeom prst="rect">
            <a:avLst/>
          </a:prstGeom>
          <a:noFill/>
          <a:ln w="28575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F658F4E9-24F9-435F-9531-F864F5F3F3DF}"/>
              </a:ext>
            </a:extLst>
          </p:cNvPr>
          <p:cNvSpPr txBox="1"/>
          <p:nvPr/>
        </p:nvSpPr>
        <p:spPr>
          <a:xfrm>
            <a:off x="6668825" y="2658494"/>
            <a:ext cx="1646547" cy="374571"/>
          </a:xfrm>
          <a:prstGeom prst="round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algn="l">
              <a:defRPr/>
            </a:pPr>
            <a:r>
              <a:rPr lang="zh-CN" altLang="en-US" sz="160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准备完成的体系</a:t>
            </a:r>
            <a:endParaRPr lang="en-US" altLang="zh-CN" sz="1600" dirty="0">
              <a:solidFill>
                <a:srgbClr val="0070C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421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</TotalTime>
  <Words>241</Words>
  <Application>Microsoft Office PowerPoint</Application>
  <PresentationFormat>宽屏</PresentationFormat>
  <Paragraphs>45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等线</vt:lpstr>
      <vt:lpstr>等线 Light</vt:lpstr>
      <vt:lpstr>宋体</vt:lpstr>
      <vt:lpstr>微软雅黑</vt:lpstr>
      <vt:lpstr>Arial</vt:lpstr>
      <vt:lpstr>Times New Roman</vt:lpstr>
      <vt:lpstr>Wingdings</vt:lpstr>
      <vt:lpstr>Office 主题​​</vt:lpstr>
      <vt:lpstr>5.30 周报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2.22 周报</dc:title>
  <dc:creator>zhao yin zhou</dc:creator>
  <cp:lastModifiedBy>zzy</cp:lastModifiedBy>
  <cp:revision>21</cp:revision>
  <dcterms:created xsi:type="dcterms:W3CDTF">2025-02-22T08:41:46Z</dcterms:created>
  <dcterms:modified xsi:type="dcterms:W3CDTF">2025-05-30T13:32:52Z</dcterms:modified>
</cp:coreProperties>
</file>